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5" r:id="rId1"/>
  </p:sldMasterIdLst>
  <p:notesMasterIdLst>
    <p:notesMasterId r:id="rId147"/>
  </p:notesMasterIdLst>
  <p:handoutMasterIdLst>
    <p:handoutMasterId r:id="rId148"/>
  </p:handoutMasterIdLst>
  <p:sldIdLst>
    <p:sldId id="381" r:id="rId2"/>
    <p:sldId id="627" r:id="rId3"/>
    <p:sldId id="626" r:id="rId4"/>
    <p:sldId id="444" r:id="rId5"/>
    <p:sldId id="448" r:id="rId6"/>
    <p:sldId id="449" r:id="rId7"/>
    <p:sldId id="447" r:id="rId8"/>
    <p:sldId id="446" r:id="rId9"/>
    <p:sldId id="649" r:id="rId10"/>
    <p:sldId id="628" r:id="rId11"/>
    <p:sldId id="445" r:id="rId12"/>
    <p:sldId id="450" r:id="rId13"/>
    <p:sldId id="533" r:id="rId14"/>
    <p:sldId id="534" r:id="rId15"/>
    <p:sldId id="629" r:id="rId16"/>
    <p:sldId id="451" r:id="rId17"/>
    <p:sldId id="486" r:id="rId18"/>
    <p:sldId id="487" r:id="rId19"/>
    <p:sldId id="452" r:id="rId20"/>
    <p:sldId id="537" r:id="rId21"/>
    <p:sldId id="551" r:id="rId22"/>
    <p:sldId id="630" r:id="rId23"/>
    <p:sldId id="550" r:id="rId24"/>
    <p:sldId id="538" r:id="rId25"/>
    <p:sldId id="539" r:id="rId26"/>
    <p:sldId id="540" r:id="rId27"/>
    <p:sldId id="541" r:id="rId28"/>
    <p:sldId id="542" r:id="rId29"/>
    <p:sldId id="624" r:id="rId30"/>
    <p:sldId id="543" r:id="rId31"/>
    <p:sldId id="544" r:id="rId32"/>
    <p:sldId id="631" r:id="rId33"/>
    <p:sldId id="545" r:id="rId34"/>
    <p:sldId id="546" r:id="rId35"/>
    <p:sldId id="547" r:id="rId36"/>
    <p:sldId id="548" r:id="rId37"/>
    <p:sldId id="632" r:id="rId38"/>
    <p:sldId id="633" r:id="rId39"/>
    <p:sldId id="635" r:id="rId40"/>
    <p:sldId id="634" r:id="rId41"/>
    <p:sldId id="453" r:id="rId42"/>
    <p:sldId id="471" r:id="rId43"/>
    <p:sldId id="605" r:id="rId44"/>
    <p:sldId id="472" r:id="rId45"/>
    <p:sldId id="552" r:id="rId46"/>
    <p:sldId id="625" r:id="rId47"/>
    <p:sldId id="496" r:id="rId48"/>
    <p:sldId id="497" r:id="rId49"/>
    <p:sldId id="498" r:id="rId50"/>
    <p:sldId id="499" r:id="rId51"/>
    <p:sldId id="500" r:id="rId52"/>
    <p:sldId id="637" r:id="rId53"/>
    <p:sldId id="636" r:id="rId54"/>
    <p:sldId id="638" r:id="rId55"/>
    <p:sldId id="639" r:id="rId56"/>
    <p:sldId id="641" r:id="rId57"/>
    <p:sldId id="640" r:id="rId58"/>
    <p:sldId id="642" r:id="rId59"/>
    <p:sldId id="643" r:id="rId60"/>
    <p:sldId id="644" r:id="rId61"/>
    <p:sldId id="645" r:id="rId62"/>
    <p:sldId id="647" r:id="rId63"/>
    <p:sldId id="646" r:id="rId64"/>
    <p:sldId id="648" r:id="rId65"/>
    <p:sldId id="650" r:id="rId66"/>
    <p:sldId id="651" r:id="rId67"/>
    <p:sldId id="652" r:id="rId68"/>
    <p:sldId id="555" r:id="rId69"/>
    <p:sldId id="556" r:id="rId70"/>
    <p:sldId id="557" r:id="rId71"/>
    <p:sldId id="558" r:id="rId72"/>
    <p:sldId id="559" r:id="rId73"/>
    <p:sldId id="560" r:id="rId74"/>
    <p:sldId id="561" r:id="rId75"/>
    <p:sldId id="562" r:id="rId76"/>
    <p:sldId id="608" r:id="rId77"/>
    <p:sldId id="563" r:id="rId78"/>
    <p:sldId id="564" r:id="rId79"/>
    <p:sldId id="565" r:id="rId80"/>
    <p:sldId id="566" r:id="rId81"/>
    <p:sldId id="567" r:id="rId82"/>
    <p:sldId id="568" r:id="rId83"/>
    <p:sldId id="569" r:id="rId84"/>
    <p:sldId id="609" r:id="rId85"/>
    <p:sldId id="571" r:id="rId86"/>
    <p:sldId id="572" r:id="rId87"/>
    <p:sldId id="613" r:id="rId88"/>
    <p:sldId id="615" r:id="rId89"/>
    <p:sldId id="612" r:id="rId90"/>
    <p:sldId id="619" r:id="rId91"/>
    <p:sldId id="574" r:id="rId92"/>
    <p:sldId id="656" r:id="rId93"/>
    <p:sldId id="575" r:id="rId94"/>
    <p:sldId id="653" r:id="rId95"/>
    <p:sldId id="654" r:id="rId96"/>
    <p:sldId id="655" r:id="rId97"/>
    <p:sldId id="657" r:id="rId98"/>
    <p:sldId id="577" r:id="rId99"/>
    <p:sldId id="621" r:id="rId100"/>
    <p:sldId id="658" r:id="rId101"/>
    <p:sldId id="578" r:id="rId102"/>
    <p:sldId id="623" r:id="rId103"/>
    <p:sldId id="622" r:id="rId104"/>
    <p:sldId id="659" r:id="rId105"/>
    <p:sldId id="660" r:id="rId106"/>
    <p:sldId id="661" r:id="rId107"/>
    <p:sldId id="662" r:id="rId108"/>
    <p:sldId id="663" r:id="rId109"/>
    <p:sldId id="666" r:id="rId110"/>
    <p:sldId id="583" r:id="rId111"/>
    <p:sldId id="664" r:id="rId112"/>
    <p:sldId id="667" r:id="rId113"/>
    <p:sldId id="668" r:id="rId114"/>
    <p:sldId id="587" r:id="rId115"/>
    <p:sldId id="588" r:id="rId116"/>
    <p:sldId id="617" r:id="rId117"/>
    <p:sldId id="669" r:id="rId118"/>
    <p:sldId id="618" r:id="rId119"/>
    <p:sldId id="589" r:id="rId120"/>
    <p:sldId id="670" r:id="rId121"/>
    <p:sldId id="671" r:id="rId122"/>
    <p:sldId id="590" r:id="rId123"/>
    <p:sldId id="591" r:id="rId124"/>
    <p:sldId id="677" r:id="rId125"/>
    <p:sldId id="675" r:id="rId126"/>
    <p:sldId id="676" r:id="rId127"/>
    <p:sldId id="614" r:id="rId128"/>
    <p:sldId id="592" r:id="rId129"/>
    <p:sldId id="593" r:id="rId130"/>
    <p:sldId id="594" r:id="rId131"/>
    <p:sldId id="595" r:id="rId132"/>
    <p:sldId id="596" r:id="rId133"/>
    <p:sldId id="597" r:id="rId134"/>
    <p:sldId id="598" r:id="rId135"/>
    <p:sldId id="599" r:id="rId136"/>
    <p:sldId id="600" r:id="rId137"/>
    <p:sldId id="601" r:id="rId138"/>
    <p:sldId id="602" r:id="rId139"/>
    <p:sldId id="603" r:id="rId140"/>
    <p:sldId id="604" r:id="rId141"/>
    <p:sldId id="620" r:id="rId142"/>
    <p:sldId id="616" r:id="rId143"/>
    <p:sldId id="672" r:id="rId144"/>
    <p:sldId id="673" r:id="rId145"/>
    <p:sldId id="674" r:id="rId146"/>
  </p:sldIdLst>
  <p:sldSz cx="9144000" cy="6858000" type="screen4x3"/>
  <p:notesSz cx="9144000" cy="6858000"/>
  <p:defaultTextStyle>
    <a:defPPr>
      <a:defRPr lang="en-US"/>
    </a:defPPr>
    <a:lvl1pPr algn="ctr" rtl="0" fontAlgn="base">
      <a:spcBef>
        <a:spcPct val="0"/>
      </a:spcBef>
      <a:spcAft>
        <a:spcPct val="0"/>
      </a:spcAft>
      <a:buClr>
        <a:srgbClr val="0000FF"/>
      </a:buClr>
      <a:buFont typeface="Wingdings" pitchFamily="2" charset="2"/>
      <a:defRPr sz="24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buClr>
        <a:srgbClr val="0000FF"/>
      </a:buClr>
      <a:buFont typeface="Wingdings" pitchFamily="2" charset="2"/>
      <a:defRPr sz="24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buClr>
        <a:srgbClr val="0000FF"/>
      </a:buClr>
      <a:buFont typeface="Wingdings" pitchFamily="2" charset="2"/>
      <a:defRPr sz="24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buClr>
        <a:srgbClr val="0000FF"/>
      </a:buClr>
      <a:buFont typeface="Wingdings" pitchFamily="2" charset="2"/>
      <a:defRPr sz="24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buClr>
        <a:srgbClr val="0000FF"/>
      </a:buClr>
      <a:buFont typeface="Wingdings" pitchFamily="2" charset="2"/>
      <a:defRPr sz="24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D60093"/>
    <a:srgbClr val="FF6600"/>
    <a:srgbClr val="FF0066"/>
    <a:srgbClr val="CCFFFF"/>
    <a:srgbClr val="FFFFCC"/>
    <a:srgbClr val="008000"/>
    <a:srgbClr val="FFCCFF"/>
    <a:srgbClr val="FFFF99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21611" autoAdjust="0"/>
    <p:restoredTop sz="95573" autoAdjust="0"/>
  </p:normalViewPr>
  <p:slideViewPr>
    <p:cSldViewPr>
      <p:cViewPr varScale="1">
        <p:scale>
          <a:sx n="57" d="100"/>
          <a:sy n="57" d="100"/>
        </p:scale>
        <p:origin x="78" y="3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3960"/>
    </p:cViewPr>
  </p:sorterViewPr>
  <p:notesViewPr>
    <p:cSldViewPr>
      <p:cViewPr varScale="1">
        <p:scale>
          <a:sx n="54" d="100"/>
          <a:sy n="54" d="100"/>
        </p:scale>
        <p:origin x="-1818" y="-90"/>
      </p:cViewPr>
      <p:guideLst>
        <p:guide orient="horz" pos="2160"/>
        <p:guide pos="2880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handoutMaster" Target="handoutMasters/handoutMaster1.xml"/><Relationship Id="rId15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7.xml"/><Relationship Id="rId2" Type="http://schemas.openxmlformats.org/officeDocument/2006/relationships/slide" Target="slides/slide3.xml"/><Relationship Id="rId1" Type="http://schemas.openxmlformats.org/officeDocument/2006/relationships/slide" Target="slides/slide1.xml"/><Relationship Id="rId6" Type="http://schemas.openxmlformats.org/officeDocument/2006/relationships/slide" Target="slides/slide127.xml"/><Relationship Id="rId5" Type="http://schemas.openxmlformats.org/officeDocument/2006/relationships/slide" Target="slides/slide65.xml"/><Relationship Id="rId4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buClrTx/>
              <a:buFontTx/>
              <a:buNone/>
              <a:defRPr kumimoji="1" sz="1200" b="0"/>
            </a:lvl1pPr>
          </a:lstStyle>
          <a:p>
            <a:endParaRPr lang="zh-CN" altLang="en-US"/>
          </a:p>
        </p:txBody>
      </p:sp>
      <p:sp>
        <p:nvSpPr>
          <p:cNvPr id="260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defRPr kumimoji="1" sz="1200" b="0"/>
            </a:lvl1pPr>
          </a:lstStyle>
          <a:p>
            <a:endParaRPr lang="en-US" altLang="zh-CN"/>
          </a:p>
        </p:txBody>
      </p:sp>
      <p:sp>
        <p:nvSpPr>
          <p:cNvPr id="260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buClrTx/>
              <a:buFontTx/>
              <a:buNone/>
              <a:defRPr kumimoji="1" sz="1200" b="0"/>
            </a:lvl1pPr>
          </a:lstStyle>
          <a:p>
            <a:endParaRPr lang="en-US" altLang="zh-CN"/>
          </a:p>
        </p:txBody>
      </p:sp>
      <p:sp>
        <p:nvSpPr>
          <p:cNvPr id="260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defRPr kumimoji="1" sz="1200" b="0"/>
            </a:lvl1pPr>
          </a:lstStyle>
          <a:p>
            <a:fld id="{0D093F64-A49C-40B4-9FB8-210D4CBFB530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23140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buClrTx/>
              <a:buFontTx/>
              <a:buNone/>
              <a:defRPr kumimoji="1" sz="1200" b="0">
                <a:ea typeface="黑体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160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defRPr kumimoji="1" sz="1200" b="0">
                <a:ea typeface="黑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61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17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19200" y="3257550"/>
            <a:ext cx="67056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617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buClrTx/>
              <a:buFontTx/>
              <a:buNone/>
              <a:defRPr kumimoji="1" sz="1200" b="0">
                <a:ea typeface="黑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617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160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defRPr kumimoji="1" sz="1200" b="0">
                <a:ea typeface="黑体" pitchFamily="2" charset="-122"/>
              </a:defRPr>
            </a:lvl1pPr>
          </a:lstStyle>
          <a:p>
            <a:fld id="{59078F85-362C-423B-9DEF-CCFEB75D3578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43242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FRAM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 smtClean="0"/>
              <a:t>10</a:t>
            </a:r>
            <a:r>
              <a:rPr lang="en-US" altLang="zh-CN" baseline="30000" dirty="0" smtClean="0"/>
              <a:t>14</a:t>
            </a:r>
            <a:r>
              <a:rPr lang="en-US" altLang="zh-CN" dirty="0" smtClean="0"/>
              <a:t>×115ns</a:t>
            </a:r>
            <a:r>
              <a:rPr lang="zh-CN" altLang="en-US" dirty="0" smtClean="0"/>
              <a:t>＝</a:t>
            </a:r>
            <a:r>
              <a:rPr lang="en-US" altLang="zh-CN" dirty="0" smtClean="0"/>
              <a:t>133</a:t>
            </a:r>
            <a:r>
              <a:rPr lang="zh-CN" altLang="en-US" dirty="0" smtClean="0"/>
              <a:t>天</a:t>
            </a:r>
            <a:endParaRPr lang="en-US" altLang="zh-CN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10</a:t>
            </a:r>
            <a:r>
              <a:rPr lang="en-US" altLang="zh-CN" baseline="30000" dirty="0" smtClean="0"/>
              <a:t>14</a:t>
            </a:r>
            <a:r>
              <a:rPr lang="en-US" altLang="zh-CN" dirty="0" smtClean="0"/>
              <a:t>×5μs</a:t>
            </a:r>
            <a:r>
              <a:rPr lang="zh-CN" altLang="en-US" dirty="0" smtClean="0"/>
              <a:t>＝</a:t>
            </a:r>
            <a:r>
              <a:rPr lang="en-US" altLang="zh-CN" dirty="0" smtClean="0"/>
              <a:t>15.85</a:t>
            </a:r>
            <a:r>
              <a:rPr lang="zh-CN" altLang="en-US" dirty="0" smtClean="0"/>
              <a:t>年</a:t>
            </a:r>
            <a:endParaRPr lang="en-US" altLang="zh-CN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----------------------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NAND Flash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写坏一页：</a:t>
            </a:r>
            <a:r>
              <a:rPr lang="en-US" altLang="zh-CN" dirty="0" smtClean="0"/>
              <a:t>10</a:t>
            </a:r>
            <a:r>
              <a:rPr lang="en-US" altLang="zh-CN" baseline="30000" dirty="0" smtClean="0"/>
              <a:t>6</a:t>
            </a:r>
            <a:r>
              <a:rPr lang="en-US" altLang="zh-CN" dirty="0" smtClean="0"/>
              <a:t>×(5ms+300μs)</a:t>
            </a:r>
            <a:r>
              <a:rPr lang="zh-CN" altLang="en-US" dirty="0" smtClean="0"/>
              <a:t>＝</a:t>
            </a:r>
            <a:r>
              <a:rPr lang="en-US" altLang="zh-CN" dirty="0" smtClean="0"/>
              <a:t>10</a:t>
            </a:r>
            <a:r>
              <a:rPr lang="en-US" altLang="zh-CN" baseline="30000" dirty="0" smtClean="0"/>
              <a:t>6</a:t>
            </a:r>
            <a:r>
              <a:rPr lang="en-US" altLang="zh-CN" dirty="0" smtClean="0"/>
              <a:t>×5.3ms</a:t>
            </a:r>
            <a:r>
              <a:rPr lang="zh-CN" altLang="en-US" dirty="0" smtClean="0"/>
              <a:t>＝</a:t>
            </a:r>
            <a:r>
              <a:rPr lang="en-US" altLang="zh-CN" dirty="0" smtClean="0"/>
              <a:t>88</a:t>
            </a:r>
            <a:r>
              <a:rPr lang="zh-CN" altLang="en-US" dirty="0" smtClean="0"/>
              <a:t>分钟（约</a:t>
            </a:r>
            <a:r>
              <a:rPr lang="en-US" altLang="zh-CN" dirty="0" smtClean="0"/>
              <a:t>1.5</a:t>
            </a:r>
            <a:r>
              <a:rPr lang="zh-CN" altLang="en-US" dirty="0" smtClean="0"/>
              <a:t>小时）</a:t>
            </a:r>
            <a:endParaRPr lang="en-US" altLang="zh-CN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写满整个芯片：</a:t>
            </a:r>
            <a:r>
              <a:rPr lang="en-US" altLang="zh-CN" dirty="0" smtClean="0"/>
              <a:t>(5ms+300μs×32)×4096=14.6ms×4096=59.8016s</a:t>
            </a:r>
            <a:r>
              <a:rPr lang="zh-CN" altLang="en-US" dirty="0" smtClean="0"/>
              <a:t>（每块</a:t>
            </a:r>
            <a:r>
              <a:rPr lang="en-US" altLang="zh-CN" dirty="0" smtClean="0"/>
              <a:t>32</a:t>
            </a:r>
            <a:r>
              <a:rPr lang="zh-CN" altLang="en-US" dirty="0" smtClean="0"/>
              <a:t>页，共</a:t>
            </a:r>
            <a:r>
              <a:rPr lang="en-US" altLang="zh-CN" dirty="0" smtClean="0"/>
              <a:t>4096</a:t>
            </a:r>
            <a:r>
              <a:rPr lang="zh-CN" altLang="en-US" dirty="0" smtClean="0"/>
              <a:t>块）</a:t>
            </a:r>
            <a:endParaRPr lang="en-US" altLang="zh-CN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轮流写，整片写坏：</a:t>
            </a:r>
            <a:r>
              <a:rPr lang="en-US" altLang="zh-CN" dirty="0" smtClean="0"/>
              <a:t>59.8016s×10</a:t>
            </a:r>
            <a:r>
              <a:rPr lang="en-US" altLang="zh-CN" baseline="30000" dirty="0" smtClean="0"/>
              <a:t>6</a:t>
            </a:r>
            <a:r>
              <a:rPr lang="en-US" altLang="zh-CN" dirty="0" smtClean="0"/>
              <a:t>=692</a:t>
            </a:r>
            <a:r>
              <a:rPr lang="zh-CN" altLang="en-US" dirty="0" smtClean="0"/>
              <a:t>天</a:t>
            </a:r>
            <a:r>
              <a:rPr lang="en-US" altLang="zh-CN" dirty="0" smtClean="0"/>
              <a:t>=1.9</a:t>
            </a:r>
            <a:r>
              <a:rPr lang="zh-CN" altLang="en-US" dirty="0" smtClean="0"/>
              <a:t>年</a:t>
            </a:r>
            <a:endParaRPr lang="en-US" altLang="zh-CN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若总容量</a:t>
            </a:r>
            <a:r>
              <a:rPr lang="en-US" altLang="zh-CN" dirty="0" smtClean="0"/>
              <a:t>1GB</a:t>
            </a:r>
            <a:r>
              <a:rPr lang="zh-CN" altLang="en-US" dirty="0" smtClean="0"/>
              <a:t>（共</a:t>
            </a:r>
            <a:r>
              <a:rPr lang="en-US" altLang="zh-CN" dirty="0" smtClean="0"/>
              <a:t>65536</a:t>
            </a:r>
            <a:r>
              <a:rPr lang="zh-CN" altLang="en-US" dirty="0" smtClean="0"/>
              <a:t>块，每块</a:t>
            </a:r>
            <a:r>
              <a:rPr lang="en-US" altLang="zh-CN" dirty="0" smtClean="0"/>
              <a:t>32</a:t>
            </a:r>
            <a:r>
              <a:rPr lang="zh-CN" altLang="en-US" dirty="0" smtClean="0"/>
              <a:t>页，每页</a:t>
            </a:r>
            <a:r>
              <a:rPr lang="en-US" altLang="zh-CN" dirty="0" smtClean="0"/>
              <a:t>512B</a:t>
            </a:r>
            <a:r>
              <a:rPr lang="zh-CN" altLang="en-US" dirty="0" smtClean="0"/>
              <a:t>），</a:t>
            </a:r>
            <a:endParaRPr lang="en-US" altLang="zh-CN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轮流写，整片写坏：</a:t>
            </a:r>
            <a:r>
              <a:rPr lang="en-US" altLang="zh-CN" dirty="0" smtClean="0"/>
              <a:t>692</a:t>
            </a:r>
            <a:r>
              <a:rPr lang="zh-CN" altLang="en-US" dirty="0" smtClean="0"/>
              <a:t>天</a:t>
            </a:r>
            <a:r>
              <a:rPr lang="en-US" altLang="zh-CN" dirty="0" smtClean="0"/>
              <a:t>×16=30</a:t>
            </a:r>
            <a:r>
              <a:rPr lang="zh-CN" altLang="en-US" dirty="0" smtClean="0"/>
              <a:t>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78F85-362C-423B-9DEF-CCFEB75D3578}" type="slidenum">
              <a:rPr lang="zh-CN" altLang="en-US" smtClean="0"/>
              <a:pPr/>
              <a:t>123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6182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78F85-362C-423B-9DEF-CCFEB75D3578}" type="slidenum">
              <a:rPr lang="zh-CN" altLang="en-US" smtClean="0"/>
              <a:pPr/>
              <a:t>124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7066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FRAM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 smtClean="0"/>
              <a:t>10</a:t>
            </a:r>
            <a:r>
              <a:rPr lang="en-US" altLang="zh-CN" baseline="30000" dirty="0" smtClean="0"/>
              <a:t>14</a:t>
            </a:r>
            <a:r>
              <a:rPr lang="en-US" altLang="zh-CN" dirty="0" smtClean="0"/>
              <a:t>×115ns</a:t>
            </a:r>
            <a:r>
              <a:rPr lang="zh-CN" altLang="en-US" dirty="0" smtClean="0"/>
              <a:t>＝</a:t>
            </a:r>
            <a:r>
              <a:rPr lang="en-US" altLang="zh-CN" dirty="0" smtClean="0"/>
              <a:t>133</a:t>
            </a:r>
            <a:r>
              <a:rPr lang="zh-CN" altLang="en-US" dirty="0" smtClean="0"/>
              <a:t>天</a:t>
            </a:r>
            <a:endParaRPr lang="en-US" altLang="zh-CN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10</a:t>
            </a:r>
            <a:r>
              <a:rPr lang="en-US" altLang="zh-CN" baseline="30000" dirty="0" smtClean="0"/>
              <a:t>14</a:t>
            </a:r>
            <a:r>
              <a:rPr lang="en-US" altLang="zh-CN" dirty="0" smtClean="0"/>
              <a:t>×5μs</a:t>
            </a:r>
            <a:r>
              <a:rPr lang="zh-CN" altLang="en-US" dirty="0" smtClean="0"/>
              <a:t>＝</a:t>
            </a:r>
            <a:r>
              <a:rPr lang="en-US" altLang="zh-CN" dirty="0" smtClean="0"/>
              <a:t>15.85</a:t>
            </a:r>
            <a:r>
              <a:rPr lang="zh-CN" altLang="en-US" dirty="0" smtClean="0"/>
              <a:t>年</a:t>
            </a:r>
            <a:endParaRPr lang="en-US" altLang="zh-CN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----------------------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NAND Flash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写坏一页：</a:t>
            </a:r>
            <a:r>
              <a:rPr lang="en-US" altLang="zh-CN" dirty="0" smtClean="0"/>
              <a:t>10</a:t>
            </a:r>
            <a:r>
              <a:rPr lang="en-US" altLang="zh-CN" baseline="30000" dirty="0" smtClean="0"/>
              <a:t>6</a:t>
            </a:r>
            <a:r>
              <a:rPr lang="en-US" altLang="zh-CN" dirty="0" smtClean="0"/>
              <a:t>×(5ms+300μs)</a:t>
            </a:r>
            <a:r>
              <a:rPr lang="zh-CN" altLang="en-US" dirty="0" smtClean="0"/>
              <a:t>＝</a:t>
            </a:r>
            <a:r>
              <a:rPr lang="en-US" altLang="zh-CN" dirty="0" smtClean="0"/>
              <a:t>10</a:t>
            </a:r>
            <a:r>
              <a:rPr lang="en-US" altLang="zh-CN" baseline="30000" dirty="0" smtClean="0"/>
              <a:t>6</a:t>
            </a:r>
            <a:r>
              <a:rPr lang="en-US" altLang="zh-CN" dirty="0" smtClean="0"/>
              <a:t>×5.3ms</a:t>
            </a:r>
            <a:r>
              <a:rPr lang="zh-CN" altLang="en-US" dirty="0" smtClean="0"/>
              <a:t>＝</a:t>
            </a:r>
            <a:r>
              <a:rPr lang="en-US" altLang="zh-CN" dirty="0" smtClean="0"/>
              <a:t>88</a:t>
            </a:r>
            <a:r>
              <a:rPr lang="zh-CN" altLang="en-US" dirty="0" smtClean="0"/>
              <a:t>分钟（约</a:t>
            </a:r>
            <a:r>
              <a:rPr lang="en-US" altLang="zh-CN" dirty="0" smtClean="0"/>
              <a:t>1.5</a:t>
            </a:r>
            <a:r>
              <a:rPr lang="zh-CN" altLang="en-US" dirty="0" smtClean="0"/>
              <a:t>小时）</a:t>
            </a:r>
            <a:endParaRPr lang="en-US" altLang="zh-CN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写满整个芯片：</a:t>
            </a:r>
            <a:r>
              <a:rPr lang="en-US" altLang="zh-CN" dirty="0" smtClean="0"/>
              <a:t>(5ms+300μs×32)×4096=14.6ms×4096=59.8016s</a:t>
            </a:r>
            <a:r>
              <a:rPr lang="zh-CN" altLang="en-US" dirty="0" smtClean="0"/>
              <a:t>（每块</a:t>
            </a:r>
            <a:r>
              <a:rPr lang="en-US" altLang="zh-CN" dirty="0" smtClean="0"/>
              <a:t>32</a:t>
            </a:r>
            <a:r>
              <a:rPr lang="zh-CN" altLang="en-US" dirty="0" smtClean="0"/>
              <a:t>页，共</a:t>
            </a:r>
            <a:r>
              <a:rPr lang="en-US" altLang="zh-CN" dirty="0" smtClean="0"/>
              <a:t>4096</a:t>
            </a:r>
            <a:r>
              <a:rPr lang="zh-CN" altLang="en-US" dirty="0" smtClean="0"/>
              <a:t>块）</a:t>
            </a:r>
            <a:endParaRPr lang="en-US" altLang="zh-CN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轮流写，整片写坏：</a:t>
            </a:r>
            <a:r>
              <a:rPr lang="en-US" altLang="zh-CN" dirty="0" smtClean="0"/>
              <a:t>59.8016s×10</a:t>
            </a:r>
            <a:r>
              <a:rPr lang="en-US" altLang="zh-CN" baseline="30000" dirty="0" smtClean="0"/>
              <a:t>6</a:t>
            </a:r>
            <a:r>
              <a:rPr lang="en-US" altLang="zh-CN" dirty="0" smtClean="0"/>
              <a:t>=692</a:t>
            </a:r>
            <a:r>
              <a:rPr lang="zh-CN" altLang="en-US" dirty="0" smtClean="0"/>
              <a:t>天</a:t>
            </a:r>
            <a:r>
              <a:rPr lang="en-US" altLang="zh-CN" dirty="0" smtClean="0"/>
              <a:t>=1.9</a:t>
            </a:r>
            <a:r>
              <a:rPr lang="zh-CN" altLang="en-US" dirty="0" smtClean="0"/>
              <a:t>年</a:t>
            </a:r>
            <a:endParaRPr lang="en-US" altLang="zh-CN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若总容量</a:t>
            </a:r>
            <a:r>
              <a:rPr lang="en-US" altLang="zh-CN" dirty="0" smtClean="0"/>
              <a:t>1GB</a:t>
            </a:r>
            <a:r>
              <a:rPr lang="zh-CN" altLang="en-US" dirty="0" smtClean="0"/>
              <a:t>（共</a:t>
            </a:r>
            <a:r>
              <a:rPr lang="en-US" altLang="zh-CN" dirty="0" smtClean="0"/>
              <a:t>65536</a:t>
            </a:r>
            <a:r>
              <a:rPr lang="zh-CN" altLang="en-US" dirty="0" smtClean="0"/>
              <a:t>块，每块</a:t>
            </a:r>
            <a:r>
              <a:rPr lang="en-US" altLang="zh-CN" dirty="0" smtClean="0"/>
              <a:t>32</a:t>
            </a:r>
            <a:r>
              <a:rPr lang="zh-CN" altLang="en-US" dirty="0" smtClean="0"/>
              <a:t>页，每页</a:t>
            </a:r>
            <a:r>
              <a:rPr lang="en-US" altLang="zh-CN" dirty="0" smtClean="0"/>
              <a:t>512B</a:t>
            </a:r>
            <a:r>
              <a:rPr lang="zh-CN" altLang="en-US" dirty="0" smtClean="0"/>
              <a:t>），</a:t>
            </a:r>
            <a:endParaRPr lang="en-US" altLang="zh-CN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轮流写，整片写坏：</a:t>
            </a:r>
            <a:r>
              <a:rPr lang="en-US" altLang="zh-CN" dirty="0" smtClean="0"/>
              <a:t>692</a:t>
            </a:r>
            <a:r>
              <a:rPr lang="zh-CN" altLang="en-US" dirty="0" smtClean="0"/>
              <a:t>天</a:t>
            </a:r>
            <a:r>
              <a:rPr lang="en-US" altLang="zh-CN" dirty="0" smtClean="0"/>
              <a:t>×16=30</a:t>
            </a:r>
            <a:r>
              <a:rPr lang="zh-CN" altLang="en-US" dirty="0" smtClean="0"/>
              <a:t>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78F85-362C-423B-9DEF-CCFEB75D3578}" type="slidenum">
              <a:rPr lang="zh-CN" altLang="en-US" smtClean="0"/>
              <a:pPr/>
              <a:t>141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41397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179203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3505200" cy="6858000"/>
            </a:xfrm>
            <a:prstGeom prst="rect">
              <a:avLst/>
            </a:prstGeom>
            <a:gradFill rotWithShape="0">
              <a:gsLst>
                <a:gs pos="0">
                  <a:srgbClr val="CCCCE6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zh-CN" altLang="en-US" sz="2400" b="0"/>
            </a:p>
          </p:txBody>
        </p:sp>
        <p:sp>
          <p:nvSpPr>
            <p:cNvPr id="179204" name="Rectangle 4"/>
            <p:cNvSpPr>
              <a:spLocks noChangeArrowheads="1"/>
            </p:cNvSpPr>
            <p:nvPr/>
          </p:nvSpPr>
          <p:spPr bwMode="hidden">
            <a:xfrm>
              <a:off x="1716088" y="1690688"/>
              <a:ext cx="7427913" cy="2533650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2400" b="0"/>
            </a:p>
          </p:txBody>
        </p:sp>
        <p:sp>
          <p:nvSpPr>
            <p:cNvPr id="179206" name="Rectangle 6"/>
            <p:cNvSpPr>
              <a:spLocks noChangeArrowheads="1"/>
            </p:cNvSpPr>
            <p:nvPr/>
          </p:nvSpPr>
          <p:spPr bwMode="auto">
            <a:xfrm>
              <a:off x="573088" y="3582988"/>
              <a:ext cx="576263" cy="64135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2400" b="0"/>
            </a:p>
          </p:txBody>
        </p:sp>
        <p:sp>
          <p:nvSpPr>
            <p:cNvPr id="179207" name="Rectangle 7"/>
            <p:cNvSpPr>
              <a:spLocks noChangeArrowheads="1"/>
            </p:cNvSpPr>
            <p:nvPr/>
          </p:nvSpPr>
          <p:spPr bwMode="auto">
            <a:xfrm>
              <a:off x="1716088" y="1690688"/>
              <a:ext cx="574675" cy="642938"/>
            </a:xfrm>
            <a:prstGeom prst="rect">
              <a:avLst/>
            </a:prstGeom>
            <a:solidFill>
              <a:srgbClr val="CCCCE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2400" b="0"/>
            </a:p>
          </p:txBody>
        </p:sp>
        <p:sp>
          <p:nvSpPr>
            <p:cNvPr id="179209" name="Rectangle 9"/>
            <p:cNvSpPr>
              <a:spLocks noChangeArrowheads="1"/>
            </p:cNvSpPr>
            <p:nvPr/>
          </p:nvSpPr>
          <p:spPr bwMode="auto">
            <a:xfrm>
              <a:off x="1141413" y="3582988"/>
              <a:ext cx="584200" cy="641350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2400" b="0"/>
            </a:p>
          </p:txBody>
        </p:sp>
        <p:sp>
          <p:nvSpPr>
            <p:cNvPr id="179210" name="Rectangle 10"/>
            <p:cNvSpPr>
              <a:spLocks noChangeArrowheads="1"/>
            </p:cNvSpPr>
            <p:nvPr/>
          </p:nvSpPr>
          <p:spPr bwMode="auto">
            <a:xfrm>
              <a:off x="2281238" y="1690688"/>
              <a:ext cx="585788" cy="64293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2400" b="0"/>
            </a:p>
          </p:txBody>
        </p:sp>
        <p:sp>
          <p:nvSpPr>
            <p:cNvPr id="179211" name="Rectangle 11"/>
            <p:cNvSpPr>
              <a:spLocks noChangeArrowheads="1"/>
            </p:cNvSpPr>
            <p:nvPr/>
          </p:nvSpPr>
          <p:spPr bwMode="auto">
            <a:xfrm>
              <a:off x="1141413" y="2324101"/>
              <a:ext cx="584200" cy="633413"/>
            </a:xfrm>
            <a:prstGeom prst="rect">
              <a:avLst/>
            </a:prstGeom>
            <a:solidFill>
              <a:srgbClr val="CCCCE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2400" b="0"/>
            </a:p>
          </p:txBody>
        </p:sp>
        <p:sp>
          <p:nvSpPr>
            <p:cNvPr id="179212" name="Rectangle 12"/>
            <p:cNvSpPr>
              <a:spLocks noChangeArrowheads="1"/>
            </p:cNvSpPr>
            <p:nvPr/>
          </p:nvSpPr>
          <p:spPr bwMode="auto">
            <a:xfrm>
              <a:off x="0" y="2324101"/>
              <a:ext cx="582613" cy="63341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2400" b="0"/>
            </a:p>
          </p:txBody>
        </p:sp>
        <p:sp>
          <p:nvSpPr>
            <p:cNvPr id="179213" name="Rectangle 13"/>
            <p:cNvSpPr>
              <a:spLocks noChangeArrowheads="1"/>
            </p:cNvSpPr>
            <p:nvPr/>
          </p:nvSpPr>
          <p:spPr bwMode="auto">
            <a:xfrm>
              <a:off x="1716088" y="2324101"/>
              <a:ext cx="574675" cy="633413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2400" b="0"/>
            </a:p>
          </p:txBody>
        </p:sp>
        <p:sp>
          <p:nvSpPr>
            <p:cNvPr id="179214" name="Rectangle 14"/>
            <p:cNvSpPr>
              <a:spLocks noChangeArrowheads="1"/>
            </p:cNvSpPr>
            <p:nvPr/>
          </p:nvSpPr>
          <p:spPr bwMode="auto">
            <a:xfrm>
              <a:off x="573088" y="2947988"/>
              <a:ext cx="576263" cy="644525"/>
            </a:xfrm>
            <a:prstGeom prst="rect">
              <a:avLst/>
            </a:prstGeom>
            <a:solidFill>
              <a:srgbClr val="CCCCE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2400" b="0"/>
            </a:p>
          </p:txBody>
        </p:sp>
        <p:sp>
          <p:nvSpPr>
            <p:cNvPr id="179215" name="Rectangle 15"/>
            <p:cNvSpPr>
              <a:spLocks noChangeArrowheads="1"/>
            </p:cNvSpPr>
            <p:nvPr/>
          </p:nvSpPr>
          <p:spPr bwMode="auto">
            <a:xfrm>
              <a:off x="1141413" y="2947988"/>
              <a:ext cx="584200" cy="64452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2400" b="0"/>
            </a:p>
          </p:txBody>
        </p:sp>
        <p:sp>
          <p:nvSpPr>
            <p:cNvPr id="179228" name="Rectangle 28"/>
            <p:cNvSpPr>
              <a:spLocks noChangeArrowheads="1"/>
            </p:cNvSpPr>
            <p:nvPr/>
          </p:nvSpPr>
          <p:spPr bwMode="auto">
            <a:xfrm>
              <a:off x="0" y="2590800"/>
              <a:ext cx="9144000" cy="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med" len="lg"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00539" y="309480"/>
            <a:ext cx="4571429" cy="1285714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179217" name="Rectangle 17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73250"/>
            <a:ext cx="2895600" cy="32419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179219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50825" y="1828800"/>
            <a:ext cx="8740775" cy="2209800"/>
          </a:xfrm>
        </p:spPr>
        <p:txBody>
          <a:bodyPr/>
          <a:lstStyle>
            <a:lvl1pPr algn="r">
              <a:defRPr sz="40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79220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50825" y="4267200"/>
            <a:ext cx="8740775" cy="1752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600" b="1">
                <a:latin typeface="+mn-lt"/>
                <a:ea typeface="楷体" panose="02010609060101010101" pitchFamily="49" charset="-122"/>
              </a:defRPr>
            </a:lvl1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179222" name="Text Box 22"/>
          <p:cNvSpPr txBox="1">
            <a:spLocks noChangeArrowheads="1"/>
          </p:cNvSpPr>
          <p:nvPr/>
        </p:nvSpPr>
        <p:spPr bwMode="auto">
          <a:xfrm>
            <a:off x="4600874" y="637309"/>
            <a:ext cx="4392609" cy="90338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  <a:spcBef>
                <a:spcPct val="0"/>
              </a:spcBef>
            </a:pPr>
            <a:r>
              <a:rPr lang="zh-CN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计算机学院</a:t>
            </a:r>
            <a:endParaRPr lang="en-US" altLang="zh-CN" sz="28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algn="r">
              <a:lnSpc>
                <a:spcPct val="130000"/>
              </a:lnSpc>
              <a:spcBef>
                <a:spcPct val="0"/>
              </a:spcBef>
            </a:pPr>
            <a:r>
              <a:rPr lang="en-US" altLang="zh-CN" sz="1400" b="1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School of Computer Science and Technology</a:t>
            </a:r>
            <a:endParaRPr lang="zh-CN" altLang="en-US" sz="14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4" name="Rectangle 16"/>
          <p:cNvSpPr txBox="1">
            <a:spLocks noChangeArrowheads="1"/>
          </p:cNvSpPr>
          <p:nvPr/>
        </p:nvSpPr>
        <p:spPr bwMode="auto">
          <a:xfrm>
            <a:off x="251400" y="5229250"/>
            <a:ext cx="2921965" cy="705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/>
                </a:solidFill>
                <a:latin typeface="+mj-lt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5000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5000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5000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5000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pPr algn="l"/>
            <a:fld id="{87D8CD90-EB6C-4EF8-843B-BC01DDFAB9E6}" type="datetime3">
              <a:rPr lang="zh-CN" altLang="en-US" sz="2000" b="1" smtClean="0">
                <a:solidFill>
                  <a:srgbClr val="5D5DC0"/>
                </a:solidFill>
                <a:effectLst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pPr algn="l"/>
              <a:t>2018年11月22日星期四</a:t>
            </a:fld>
            <a:endParaRPr lang="en-US" altLang="zh-CN" sz="2000" b="1" dirty="0" smtClean="0">
              <a:solidFill>
                <a:srgbClr val="5D5DC0"/>
              </a:solidFill>
              <a:effectLst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l"/>
            <a:fld id="{6439F639-8FB6-4CFA-9289-F7A8A19716DA}" type="datetime10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5D5DC0"/>
                </a:solidFill>
                <a:effectLst/>
                <a:uLnTx/>
                <a:uFillTx/>
                <a:latin typeface="+mj-lt"/>
                <a:ea typeface="宋体" pitchFamily="2" charset="-122"/>
                <a:cs typeface="+mn-cs"/>
              </a:rPr>
              <a:pPr algn="l"/>
              <a:t>10:09</a:t>
            </a:fld>
            <a:endParaRPr lang="en-US" altLang="zh-CN" sz="2000" b="1" dirty="0">
              <a:solidFill>
                <a:srgbClr val="5D5DC0"/>
              </a:solidFill>
              <a:effectLst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400" y="89034"/>
            <a:ext cx="1677745" cy="168646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18178" y="620610"/>
            <a:ext cx="2914088" cy="865415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2018178" y="690564"/>
            <a:ext cx="6874638" cy="845664"/>
            <a:chOff x="2089972" y="628999"/>
            <a:chExt cx="6874638" cy="907229"/>
          </a:xfrm>
        </p:grpSpPr>
        <p:cxnSp>
          <p:nvCxnSpPr>
            <p:cNvPr id="8" name="直接连接符 7"/>
            <p:cNvCxnSpPr/>
            <p:nvPr/>
          </p:nvCxnSpPr>
          <p:spPr bwMode="auto">
            <a:xfrm flipH="1">
              <a:off x="4948828" y="628999"/>
              <a:ext cx="576080" cy="907229"/>
            </a:xfrm>
            <a:prstGeom prst="line">
              <a:avLst/>
            </a:prstGeom>
            <a:solidFill>
              <a:schemeClr val="accent1"/>
            </a:solidFill>
            <a:ln w="57150" cap="flat" cmpd="tri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直接连接符 11"/>
            <p:cNvCxnSpPr/>
            <p:nvPr/>
          </p:nvCxnSpPr>
          <p:spPr bwMode="auto">
            <a:xfrm>
              <a:off x="5524908" y="628999"/>
              <a:ext cx="3439702" cy="0"/>
            </a:xfrm>
            <a:prstGeom prst="line">
              <a:avLst/>
            </a:prstGeom>
            <a:solidFill>
              <a:schemeClr val="accent1"/>
            </a:solidFill>
            <a:ln w="57150" cap="flat" cmpd="tri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直接连接符 13"/>
            <p:cNvCxnSpPr/>
            <p:nvPr/>
          </p:nvCxnSpPr>
          <p:spPr bwMode="auto">
            <a:xfrm flipH="1">
              <a:off x="2089972" y="1536228"/>
              <a:ext cx="2858856" cy="0"/>
            </a:xfrm>
            <a:prstGeom prst="line">
              <a:avLst/>
            </a:prstGeom>
            <a:solidFill>
              <a:schemeClr val="accent1"/>
            </a:solidFill>
            <a:ln w="57150" cap="flat" cmpd="tri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" name="组合 1"/>
          <p:cNvGrpSpPr/>
          <p:nvPr/>
        </p:nvGrpSpPr>
        <p:grpSpPr>
          <a:xfrm>
            <a:off x="356172" y="5737225"/>
            <a:ext cx="8635428" cy="860426"/>
            <a:chOff x="356172" y="5737225"/>
            <a:chExt cx="8635428" cy="860426"/>
          </a:xfrm>
        </p:grpSpPr>
        <p:cxnSp>
          <p:nvCxnSpPr>
            <p:cNvPr id="6" name="直接连接符 5"/>
            <p:cNvCxnSpPr/>
            <p:nvPr/>
          </p:nvCxnSpPr>
          <p:spPr bwMode="auto">
            <a:xfrm flipH="1">
              <a:off x="356172" y="6597440"/>
              <a:ext cx="151221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5D5D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40" name="组合 39"/>
            <p:cNvGrpSpPr/>
            <p:nvPr/>
          </p:nvGrpSpPr>
          <p:grpSpPr>
            <a:xfrm>
              <a:off x="2616916" y="5912643"/>
              <a:ext cx="157163" cy="39688"/>
              <a:chOff x="6834188" y="5932488"/>
              <a:chExt cx="157163" cy="39688"/>
            </a:xfrm>
          </p:grpSpPr>
          <p:sp>
            <p:nvSpPr>
              <p:cNvPr id="9" name="Line 5"/>
              <p:cNvSpPr>
                <a:spLocks noChangeShapeType="1"/>
              </p:cNvSpPr>
              <p:nvPr/>
            </p:nvSpPr>
            <p:spPr bwMode="auto">
              <a:xfrm flipV="1">
                <a:off x="6897688" y="5932488"/>
                <a:ext cx="46038" cy="39688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Line 15"/>
              <p:cNvSpPr>
                <a:spLocks noChangeShapeType="1"/>
              </p:cNvSpPr>
              <p:nvPr/>
            </p:nvSpPr>
            <p:spPr bwMode="auto">
              <a:xfrm flipV="1">
                <a:off x="6834188" y="5932488"/>
                <a:ext cx="31750" cy="23813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Line 16"/>
              <p:cNvSpPr>
                <a:spLocks noChangeShapeType="1"/>
              </p:cNvSpPr>
              <p:nvPr/>
            </p:nvSpPr>
            <p:spPr bwMode="auto">
              <a:xfrm flipH="1" flipV="1">
                <a:off x="6865938" y="5932488"/>
                <a:ext cx="31750" cy="39688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Line 17"/>
              <p:cNvSpPr>
                <a:spLocks noChangeShapeType="1"/>
              </p:cNvSpPr>
              <p:nvPr/>
            </p:nvSpPr>
            <p:spPr bwMode="auto">
              <a:xfrm flipH="1" flipV="1">
                <a:off x="6943726" y="5932488"/>
                <a:ext cx="47625" cy="3175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2288304" y="6115843"/>
              <a:ext cx="157162" cy="39688"/>
              <a:chOff x="6505576" y="6135688"/>
              <a:chExt cx="157162" cy="39688"/>
            </a:xfrm>
          </p:grpSpPr>
          <p:sp>
            <p:nvSpPr>
              <p:cNvPr id="10" name="Line 6"/>
              <p:cNvSpPr>
                <a:spLocks noChangeShapeType="1"/>
              </p:cNvSpPr>
              <p:nvPr/>
            </p:nvSpPr>
            <p:spPr bwMode="auto">
              <a:xfrm flipV="1">
                <a:off x="6505576" y="6135688"/>
                <a:ext cx="31750" cy="23813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Line 7"/>
              <p:cNvSpPr>
                <a:spLocks noChangeShapeType="1"/>
              </p:cNvSpPr>
              <p:nvPr/>
            </p:nvSpPr>
            <p:spPr bwMode="auto">
              <a:xfrm flipH="1" flipV="1">
                <a:off x="6537326" y="6135688"/>
                <a:ext cx="31750" cy="39688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Line 18"/>
              <p:cNvSpPr>
                <a:spLocks noChangeShapeType="1"/>
              </p:cNvSpPr>
              <p:nvPr/>
            </p:nvSpPr>
            <p:spPr bwMode="auto">
              <a:xfrm flipH="1" flipV="1">
                <a:off x="6615113" y="6135688"/>
                <a:ext cx="47625" cy="3175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Line 19"/>
              <p:cNvSpPr>
                <a:spLocks noChangeShapeType="1"/>
              </p:cNvSpPr>
              <p:nvPr/>
            </p:nvSpPr>
            <p:spPr bwMode="auto">
              <a:xfrm flipV="1">
                <a:off x="6569076" y="6135688"/>
                <a:ext cx="46038" cy="39688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4" name="Line 25"/>
            <p:cNvSpPr>
              <a:spLocks noChangeShapeType="1"/>
            </p:cNvSpPr>
            <p:nvPr/>
          </p:nvSpPr>
          <p:spPr bwMode="auto">
            <a:xfrm>
              <a:off x="2023985" y="6597650"/>
              <a:ext cx="6967615" cy="0"/>
            </a:xfrm>
            <a:prstGeom prst="line">
              <a:avLst/>
            </a:prstGeom>
            <a:noFill/>
            <a:ln w="19050">
              <a:solidFill>
                <a:srgbClr val="5D5D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1819198" y="5737225"/>
              <a:ext cx="204788" cy="860426"/>
              <a:chOff x="7115176" y="5737225"/>
              <a:chExt cx="204788" cy="860426"/>
            </a:xfrm>
          </p:grpSpPr>
          <p:sp>
            <p:nvSpPr>
              <p:cNvPr id="13" name="Line 8"/>
              <p:cNvSpPr>
                <a:spLocks noChangeShapeType="1"/>
              </p:cNvSpPr>
              <p:nvPr/>
            </p:nvSpPr>
            <p:spPr bwMode="auto">
              <a:xfrm flipV="1">
                <a:off x="7210426" y="5894388"/>
                <a:ext cx="0" cy="155575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Line 9"/>
              <p:cNvSpPr>
                <a:spLocks noChangeShapeType="1"/>
              </p:cNvSpPr>
              <p:nvPr/>
            </p:nvSpPr>
            <p:spPr bwMode="auto">
              <a:xfrm flipV="1">
                <a:off x="7162801" y="6049963"/>
                <a:ext cx="0" cy="13335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Line 10"/>
              <p:cNvSpPr>
                <a:spLocks noChangeShapeType="1"/>
              </p:cNvSpPr>
              <p:nvPr/>
            </p:nvSpPr>
            <p:spPr bwMode="auto">
              <a:xfrm flipV="1">
                <a:off x="7256463" y="5894388"/>
                <a:ext cx="0" cy="61913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Line 11"/>
              <p:cNvSpPr>
                <a:spLocks noChangeShapeType="1"/>
              </p:cNvSpPr>
              <p:nvPr/>
            </p:nvSpPr>
            <p:spPr bwMode="auto">
              <a:xfrm flipV="1">
                <a:off x="7162801" y="6284913"/>
                <a:ext cx="0" cy="312738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Line 12"/>
              <p:cNvSpPr>
                <a:spLocks noChangeShapeType="1"/>
              </p:cNvSpPr>
              <p:nvPr/>
            </p:nvSpPr>
            <p:spPr bwMode="auto">
              <a:xfrm flipV="1">
                <a:off x="7319963" y="5956300"/>
                <a:ext cx="0" cy="64135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Line 13"/>
              <p:cNvSpPr>
                <a:spLocks noChangeShapeType="1"/>
              </p:cNvSpPr>
              <p:nvPr/>
            </p:nvSpPr>
            <p:spPr bwMode="auto">
              <a:xfrm>
                <a:off x="7115176" y="6284913"/>
                <a:ext cx="117475" cy="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Line 14"/>
              <p:cNvSpPr>
                <a:spLocks noChangeShapeType="1"/>
              </p:cNvSpPr>
              <p:nvPr/>
            </p:nvSpPr>
            <p:spPr bwMode="auto">
              <a:xfrm>
                <a:off x="7115176" y="6183313"/>
                <a:ext cx="117475" cy="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Line 20"/>
              <p:cNvSpPr>
                <a:spLocks noChangeShapeType="1"/>
              </p:cNvSpPr>
              <p:nvPr/>
            </p:nvSpPr>
            <p:spPr bwMode="auto">
              <a:xfrm>
                <a:off x="7210426" y="5894388"/>
                <a:ext cx="46038" cy="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Line 21"/>
              <p:cNvSpPr>
                <a:spLocks noChangeShapeType="1"/>
              </p:cNvSpPr>
              <p:nvPr/>
            </p:nvSpPr>
            <p:spPr bwMode="auto">
              <a:xfrm flipV="1">
                <a:off x="7115176" y="6183313"/>
                <a:ext cx="0" cy="10160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Line 22"/>
              <p:cNvSpPr>
                <a:spLocks noChangeShapeType="1"/>
              </p:cNvSpPr>
              <p:nvPr/>
            </p:nvSpPr>
            <p:spPr bwMode="auto">
              <a:xfrm flipV="1">
                <a:off x="7232651" y="6183313"/>
                <a:ext cx="0" cy="10160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Line 23"/>
              <p:cNvSpPr>
                <a:spLocks noChangeShapeType="1"/>
              </p:cNvSpPr>
              <p:nvPr/>
            </p:nvSpPr>
            <p:spPr bwMode="auto">
              <a:xfrm flipV="1">
                <a:off x="7232651" y="5737225"/>
                <a:ext cx="0" cy="157163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Line 26"/>
              <p:cNvSpPr>
                <a:spLocks noChangeShapeType="1"/>
              </p:cNvSpPr>
              <p:nvPr/>
            </p:nvSpPr>
            <p:spPr bwMode="auto">
              <a:xfrm>
                <a:off x="7162801" y="6049963"/>
                <a:ext cx="157163" cy="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Line 27"/>
              <p:cNvSpPr>
                <a:spLocks noChangeShapeType="1"/>
              </p:cNvSpPr>
              <p:nvPr/>
            </p:nvSpPr>
            <p:spPr bwMode="auto">
              <a:xfrm>
                <a:off x="7210426" y="5956300"/>
                <a:ext cx="109538" cy="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356172" y="6165380"/>
              <a:ext cx="1132962" cy="312738"/>
              <a:chOff x="356172" y="6165380"/>
              <a:chExt cx="1132962" cy="312738"/>
            </a:xfrm>
          </p:grpSpPr>
          <p:sp>
            <p:nvSpPr>
              <p:cNvPr id="33" name="Line 24"/>
              <p:cNvSpPr>
                <a:spLocks noChangeShapeType="1"/>
              </p:cNvSpPr>
              <p:nvPr/>
            </p:nvSpPr>
            <p:spPr bwMode="auto">
              <a:xfrm>
                <a:off x="622872" y="6165380"/>
                <a:ext cx="430213" cy="30480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Line 28"/>
              <p:cNvSpPr>
                <a:spLocks noChangeShapeType="1"/>
              </p:cNvSpPr>
              <p:nvPr/>
            </p:nvSpPr>
            <p:spPr bwMode="auto">
              <a:xfrm flipV="1">
                <a:off x="356172" y="6165380"/>
                <a:ext cx="266700" cy="312738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Line 29"/>
              <p:cNvSpPr>
                <a:spLocks noChangeShapeType="1"/>
              </p:cNvSpPr>
              <p:nvPr/>
            </p:nvSpPr>
            <p:spPr bwMode="auto">
              <a:xfrm flipV="1">
                <a:off x="924497" y="6181255"/>
                <a:ext cx="166688" cy="19685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Line 24"/>
              <p:cNvSpPr>
                <a:spLocks noChangeShapeType="1"/>
              </p:cNvSpPr>
              <p:nvPr/>
            </p:nvSpPr>
            <p:spPr bwMode="auto">
              <a:xfrm>
                <a:off x="1081328" y="6181255"/>
                <a:ext cx="407806" cy="288925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60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73250"/>
            <a:ext cx="2133600" cy="324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 Black" pitchFamily="34" charset="0"/>
              </a:defRPr>
            </a:lvl1pPr>
          </a:lstStyle>
          <a:p>
            <a:fld id="{DDAA6446-7010-4276-95FB-BD2BF4F5B1B1}" type="slidenum">
              <a:rPr lang="zh-CN" altLang="en-US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4197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（字号28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20610"/>
            <a:ext cx="8362950" cy="5760799"/>
          </a:xfrm>
        </p:spPr>
        <p:txBody>
          <a:bodyPr/>
          <a:lstStyle>
            <a:lvl1pPr marL="342900" indent="-342900">
              <a:defRPr/>
            </a:lvl1pPr>
            <a:lvl2pPr marL="628650" indent="-268288">
              <a:defRPr/>
            </a:lvl2pPr>
            <a:lvl3pPr marL="896938" indent="-268288">
              <a:defRPr sz="2400">
                <a:latin typeface="+mn-lt"/>
              </a:defRPr>
            </a:lvl3pPr>
            <a:lvl4pPr marL="1166813" indent="-269875">
              <a:defRPr sz="2400">
                <a:latin typeface="+mn-lt"/>
                <a:ea typeface="楷体" panose="02010609060101010101" pitchFamily="49" charset="-122"/>
              </a:defRPr>
            </a:lvl4pPr>
            <a:lvl5pPr marL="1435100" indent="-268288">
              <a:defRPr sz="2400">
                <a:latin typeface="+mn-lt"/>
                <a:ea typeface="楷体" panose="02010609060101010101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81410"/>
            <a:ext cx="2133600" cy="324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 Black" pitchFamily="34" charset="0"/>
              </a:defRPr>
            </a:lvl1pPr>
          </a:lstStyle>
          <a:p>
            <a:fld id="{4DD031C4-4632-4437-8B62-3FAD678140B8}" type="slidenum">
              <a:rPr lang="zh-CN" altLang="en-US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78549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（字号24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20610"/>
            <a:ext cx="8362950" cy="5760799"/>
          </a:xfrm>
        </p:spPr>
        <p:txBody>
          <a:bodyPr/>
          <a:lstStyle>
            <a:lvl1pPr marL="268288" indent="-268288">
              <a:defRPr sz="2400"/>
            </a:lvl1pPr>
            <a:lvl2pPr marL="536575" indent="-268288">
              <a:defRPr sz="2400"/>
            </a:lvl2pPr>
            <a:lvl3pPr marL="804863" indent="-268288">
              <a:defRPr sz="2400">
                <a:latin typeface="+mn-lt"/>
              </a:defRPr>
            </a:lvl3pPr>
            <a:lvl4pPr marL="1073150" indent="-268288">
              <a:defRPr sz="2400">
                <a:latin typeface="+mn-lt"/>
                <a:ea typeface="楷体" panose="02010609060101010101" pitchFamily="49" charset="-122"/>
              </a:defRPr>
            </a:lvl4pPr>
            <a:lvl5pPr marL="1343025" indent="-269875">
              <a:defRPr sz="2400">
                <a:latin typeface="+mn-lt"/>
                <a:ea typeface="楷体" panose="02010609060101010101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81410"/>
            <a:ext cx="2133600" cy="324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 Black" pitchFamily="34" charset="0"/>
              </a:defRPr>
            </a:lvl1pPr>
          </a:lstStyle>
          <a:p>
            <a:fld id="{4DD031C4-4632-4437-8B62-3FAD678140B8}" type="slidenum">
              <a:rPr lang="zh-CN" altLang="en-US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02071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0990" y="116540"/>
            <a:ext cx="8229600" cy="417982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620610"/>
            <a:ext cx="4040188" cy="423732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044341"/>
            <a:ext cx="4040188" cy="5337069"/>
          </a:xfrm>
        </p:spPr>
        <p:txBody>
          <a:bodyPr/>
          <a:lstStyle>
            <a:lvl1pPr marL="268288" indent="-268288">
              <a:defRPr sz="2400">
                <a:latin typeface="+mn-lt"/>
              </a:defRPr>
            </a:lvl1pPr>
            <a:lvl2pPr marL="536575" indent="-268288">
              <a:defRPr sz="2400">
                <a:latin typeface="+mn-lt"/>
              </a:defRPr>
            </a:lvl2pPr>
            <a:lvl3pPr marL="804863" indent="-268288">
              <a:defRPr sz="2400">
                <a:latin typeface="+mn-lt"/>
              </a:defRPr>
            </a:lvl3pPr>
            <a:lvl4pPr marL="1073150" indent="-268288">
              <a:defRPr sz="2400">
                <a:latin typeface="+mn-lt"/>
                <a:ea typeface="楷体" panose="02010609060101010101" pitchFamily="49" charset="-122"/>
              </a:defRPr>
            </a:lvl4pPr>
            <a:lvl5pPr marL="1343025" indent="-269875">
              <a:defRPr sz="2400">
                <a:latin typeface="+mn-lt"/>
                <a:ea typeface="楷体" panose="02010609060101010101" pitchFamily="49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620610"/>
            <a:ext cx="4041775" cy="423732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044342"/>
            <a:ext cx="4041775" cy="5337068"/>
          </a:xfrm>
        </p:spPr>
        <p:txBody>
          <a:bodyPr/>
          <a:lstStyle>
            <a:lvl1pPr marL="268288" indent="-268288">
              <a:defRPr sz="2400">
                <a:latin typeface="+mn-lt"/>
              </a:defRPr>
            </a:lvl1pPr>
            <a:lvl2pPr marL="536575" indent="-268288">
              <a:defRPr sz="2400">
                <a:latin typeface="+mn-lt"/>
              </a:defRPr>
            </a:lvl2pPr>
            <a:lvl3pPr marL="804863" indent="-268288">
              <a:defRPr sz="2400">
                <a:latin typeface="+mn-lt"/>
              </a:defRPr>
            </a:lvl3pPr>
            <a:lvl4pPr marL="1073150" indent="-268288">
              <a:defRPr sz="2400">
                <a:latin typeface="+mn-lt"/>
                <a:ea typeface="楷体" panose="02010609060101010101" pitchFamily="49" charset="-122"/>
              </a:defRPr>
            </a:lvl4pPr>
            <a:lvl5pPr marL="1343025" indent="-269875">
              <a:defRPr sz="2400">
                <a:latin typeface="+mn-lt"/>
                <a:ea typeface="楷体" panose="02010609060101010101" pitchFamily="49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ldNum" sz="quarter" idx="13"/>
          </p:nvPr>
        </p:nvSpPr>
        <p:spPr bwMode="auto">
          <a:xfrm>
            <a:off x="6553200" y="6381410"/>
            <a:ext cx="2133600" cy="324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 Black" pitchFamily="34" charset="0"/>
              </a:defRPr>
            </a:lvl1pPr>
          </a:lstStyle>
          <a:p>
            <a:fld id="{CD3655EC-6B1C-44D6-8D79-1AC6DEA8062B}" type="slidenum">
              <a:rPr lang="zh-CN" altLang="en-US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50541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81410"/>
            <a:ext cx="2133600" cy="324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 Black" pitchFamily="34" charset="0"/>
              </a:defRPr>
            </a:lvl1pPr>
          </a:lstStyle>
          <a:p>
            <a:fld id="{8AF6B0A5-1760-4A66-AF05-A0D3FDCA0643}" type="slidenum">
              <a:rPr lang="zh-CN" altLang="en-US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616299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9144000" cy="566738"/>
            <a:chOff x="0" y="0"/>
            <a:chExt cx="9144000" cy="566738"/>
          </a:xfrm>
        </p:grpSpPr>
        <p:sp>
          <p:nvSpPr>
            <p:cNvPr id="178181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285750" cy="546100"/>
            </a:xfrm>
            <a:prstGeom prst="rect">
              <a:avLst/>
            </a:prstGeom>
            <a:gradFill rotWithShape="0">
              <a:gsLst>
                <a:gs pos="0">
                  <a:srgbClr val="CCCCE6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zh-CN" altLang="en-US" sz="2400" b="0"/>
            </a:p>
          </p:txBody>
        </p:sp>
        <p:sp>
          <p:nvSpPr>
            <p:cNvPr id="178182" name="Rectangle 6"/>
            <p:cNvSpPr>
              <a:spLocks noChangeArrowheads="1"/>
            </p:cNvSpPr>
            <p:nvPr/>
          </p:nvSpPr>
          <p:spPr bwMode="auto">
            <a:xfrm>
              <a:off x="377825" y="134938"/>
              <a:ext cx="8731250" cy="274638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2400" b="0"/>
            </a:p>
          </p:txBody>
        </p:sp>
        <p:sp>
          <p:nvSpPr>
            <p:cNvPr id="178183" name="Rectangle 7"/>
            <p:cNvSpPr>
              <a:spLocks noChangeArrowheads="1"/>
            </p:cNvSpPr>
            <p:nvPr/>
          </p:nvSpPr>
          <p:spPr bwMode="auto">
            <a:xfrm>
              <a:off x="374650" y="134938"/>
              <a:ext cx="138113" cy="141288"/>
            </a:xfrm>
            <a:prstGeom prst="rect">
              <a:avLst/>
            </a:prstGeom>
            <a:solidFill>
              <a:srgbClr val="33CC33">
                <a:alpha val="14999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78184" name="Rectangle 8"/>
            <p:cNvSpPr>
              <a:spLocks noChangeArrowheads="1"/>
            </p:cNvSpPr>
            <p:nvPr/>
          </p:nvSpPr>
          <p:spPr bwMode="auto">
            <a:xfrm>
              <a:off x="512763" y="0"/>
              <a:ext cx="139700" cy="138113"/>
            </a:xfrm>
            <a:prstGeom prst="rect">
              <a:avLst/>
            </a:prstGeom>
            <a:solidFill>
              <a:srgbClr val="33CC33">
                <a:alpha val="14999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78185" name="Rectangle 9"/>
            <p:cNvSpPr>
              <a:spLocks noChangeArrowheads="1"/>
            </p:cNvSpPr>
            <p:nvPr/>
          </p:nvSpPr>
          <p:spPr bwMode="auto">
            <a:xfrm>
              <a:off x="512763" y="134938"/>
              <a:ext cx="139700" cy="141288"/>
            </a:xfrm>
            <a:prstGeom prst="rect">
              <a:avLst/>
            </a:prstGeom>
            <a:solidFill>
              <a:srgbClr val="33CC33">
                <a:alpha val="3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78186" name="Rectangle 10"/>
            <p:cNvSpPr>
              <a:spLocks noChangeArrowheads="1"/>
            </p:cNvSpPr>
            <p:nvPr/>
          </p:nvSpPr>
          <p:spPr bwMode="auto">
            <a:xfrm>
              <a:off x="239713" y="274638"/>
              <a:ext cx="136525" cy="138113"/>
            </a:xfrm>
            <a:prstGeom prst="rect">
              <a:avLst/>
            </a:prstGeom>
            <a:solidFill>
              <a:srgbClr val="33CC33">
                <a:alpha val="14999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78187" name="Rectangle 11"/>
            <p:cNvSpPr>
              <a:spLocks noChangeArrowheads="1"/>
            </p:cNvSpPr>
            <p:nvPr/>
          </p:nvSpPr>
          <p:spPr bwMode="auto">
            <a:xfrm>
              <a:off x="96838" y="136525"/>
              <a:ext cx="141288" cy="138113"/>
            </a:xfrm>
            <a:prstGeom prst="rect">
              <a:avLst/>
            </a:prstGeom>
            <a:solidFill>
              <a:srgbClr val="FF00FF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2400" b="0"/>
            </a:p>
          </p:txBody>
        </p:sp>
        <p:sp>
          <p:nvSpPr>
            <p:cNvPr id="178188" name="Rectangle 12"/>
            <p:cNvSpPr>
              <a:spLocks noChangeArrowheads="1"/>
            </p:cNvSpPr>
            <p:nvPr/>
          </p:nvSpPr>
          <p:spPr bwMode="auto">
            <a:xfrm>
              <a:off x="374650" y="271463"/>
              <a:ext cx="138113" cy="138113"/>
            </a:xfrm>
            <a:prstGeom prst="rect">
              <a:avLst/>
            </a:prstGeom>
            <a:solidFill>
              <a:srgbClr val="33CC33">
                <a:alpha val="3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78189" name="Rectangle 13"/>
            <p:cNvSpPr>
              <a:spLocks noChangeArrowheads="1"/>
            </p:cNvSpPr>
            <p:nvPr/>
          </p:nvSpPr>
          <p:spPr bwMode="auto">
            <a:xfrm>
              <a:off x="239713" y="409575"/>
              <a:ext cx="136525" cy="136525"/>
            </a:xfrm>
            <a:prstGeom prst="rect">
              <a:avLst/>
            </a:prstGeom>
            <a:solidFill>
              <a:srgbClr val="33CC33">
                <a:alpha val="3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78193" name="Rectangle 17"/>
            <p:cNvSpPr>
              <a:spLocks noChangeArrowheads="1"/>
            </p:cNvSpPr>
            <p:nvPr/>
          </p:nvSpPr>
          <p:spPr bwMode="auto">
            <a:xfrm>
              <a:off x="0" y="520700"/>
              <a:ext cx="9144000" cy="46038"/>
            </a:xfrm>
            <a:prstGeom prst="rect">
              <a:avLst/>
            </a:prstGeom>
            <a:gradFill rotWithShape="0">
              <a:gsLst>
                <a:gs pos="0">
                  <a:schemeClr val="bg2">
                    <a:alpha val="39999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2400" b="0"/>
            </a:p>
          </p:txBody>
        </p:sp>
      </p:grpSp>
      <p:sp>
        <p:nvSpPr>
          <p:cNvPr id="178178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81410"/>
            <a:ext cx="2895600" cy="324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 b="1">
                <a:latin typeface="+mj-lt"/>
              </a:defRPr>
            </a:lvl1pPr>
          </a:lstStyle>
          <a:p>
            <a:endParaRPr lang="en-US" altLang="zh-CN"/>
          </a:p>
        </p:txBody>
      </p:sp>
      <p:sp>
        <p:nvSpPr>
          <p:cNvPr id="17819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590550" y="44450"/>
            <a:ext cx="8229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7819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566739"/>
            <a:ext cx="8362950" cy="5813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sp>
        <p:nvSpPr>
          <p:cNvPr id="178192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83777"/>
            <a:ext cx="2133600" cy="33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400" b="1">
                <a:latin typeface="+mj-lt"/>
              </a:defRPr>
            </a:lvl1pPr>
          </a:lstStyle>
          <a:p>
            <a:endParaRPr lang="en-US" altLang="zh-CN"/>
          </a:p>
        </p:txBody>
      </p:sp>
      <p:sp>
        <p:nvSpPr>
          <p:cNvPr id="20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81410"/>
            <a:ext cx="2133600" cy="324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 Black" pitchFamily="34" charset="0"/>
              </a:defRPr>
            </a:lvl1pPr>
          </a:lstStyle>
          <a:p>
            <a:fld id="{4DD031C4-4632-4437-8B62-3FAD678140B8}" type="slidenum">
              <a:rPr lang="zh-CN" altLang="en-US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7717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</p:sldLayoutIdLst>
  <p:transition spd="med"/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黑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黑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黑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黑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黑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黑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黑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1" fontAlgn="base" hangingPunct="1">
        <a:spcBef>
          <a:spcPts val="3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68288" algn="l" rtl="0" eaLnBrk="1" fontAlgn="base" hangingPunct="1">
        <a:spcBef>
          <a:spcPts val="300"/>
        </a:spcBef>
        <a:spcAft>
          <a:spcPct val="0"/>
        </a:spcAft>
        <a:buClr>
          <a:srgbClr val="006600"/>
        </a:buClr>
        <a:buSzPct val="75000"/>
        <a:buFont typeface="Wingdings" pitchFamily="2" charset="2"/>
        <a:buChar char="l"/>
        <a:defRPr sz="2800" b="1">
          <a:solidFill>
            <a:schemeClr val="tx1"/>
          </a:solidFill>
          <a:latin typeface="+mn-lt"/>
          <a:ea typeface="+mn-ea"/>
        </a:defRPr>
      </a:lvl2pPr>
      <a:lvl3pPr marL="896938" indent="-268288" algn="l" rtl="0" eaLnBrk="1" fontAlgn="base" hangingPunct="1">
        <a:spcBef>
          <a:spcPts val="300"/>
        </a:spcBef>
        <a:spcAft>
          <a:spcPct val="0"/>
        </a:spcAft>
        <a:buClr>
          <a:srgbClr val="FF6600"/>
        </a:buClr>
        <a:buSzPct val="65000"/>
        <a:buFont typeface="Wingdings" pitchFamily="2" charset="2"/>
        <a:buChar char="p"/>
        <a:defRPr sz="2400" b="1">
          <a:solidFill>
            <a:schemeClr val="tx1"/>
          </a:solidFill>
          <a:latin typeface="+mn-lt"/>
          <a:ea typeface="楷体" panose="02010609060101010101" pitchFamily="49" charset="-122"/>
        </a:defRPr>
      </a:lvl3pPr>
      <a:lvl4pPr marL="1166813" indent="-269875" algn="l" rtl="0" eaLnBrk="1" fontAlgn="base" hangingPunct="1">
        <a:spcBef>
          <a:spcPts val="300"/>
        </a:spcBef>
        <a:spcAft>
          <a:spcPct val="0"/>
        </a:spcAft>
        <a:buClr>
          <a:srgbClr val="FF0066"/>
        </a:buClr>
        <a:buSzPct val="75000"/>
        <a:buFont typeface="Wingdings" pitchFamily="2" charset="2"/>
        <a:buChar char="u"/>
        <a:defRPr sz="2400" b="1">
          <a:solidFill>
            <a:schemeClr val="tx1"/>
          </a:solidFill>
          <a:latin typeface="+mn-lt"/>
          <a:ea typeface="楷体" panose="02010609060101010101" pitchFamily="49" charset="-122"/>
        </a:defRPr>
      </a:lvl4pPr>
      <a:lvl5pPr marL="1435100" indent="-268288" algn="l" rtl="0" eaLnBrk="1" fontAlgn="base" hangingPunct="1">
        <a:spcBef>
          <a:spcPts val="300"/>
        </a:spcBef>
        <a:spcAft>
          <a:spcPct val="0"/>
        </a:spcAft>
        <a:buClr>
          <a:srgbClr val="0066FF"/>
        </a:buClr>
        <a:buSzPct val="75000"/>
        <a:buFont typeface="Wingdings" pitchFamily="2" charset="2"/>
        <a:buChar char="ü"/>
        <a:defRPr sz="2400" b="1">
          <a:solidFill>
            <a:schemeClr val="tx1"/>
          </a:solidFill>
          <a:latin typeface="+mn-lt"/>
          <a:ea typeface="楷体" panose="02010609060101010101" pitchFamily="49" charset="-122"/>
        </a:defRPr>
      </a:lvl5pPr>
      <a:lvl6pPr marL="2787650" indent="-271463" algn="l" rtl="0" eaLnBrk="1" fontAlgn="base" hangingPunct="1">
        <a:spcBef>
          <a:spcPct val="20000"/>
        </a:spcBef>
        <a:spcAft>
          <a:spcPct val="0"/>
        </a:spcAft>
        <a:buClr>
          <a:srgbClr val="0066FF"/>
        </a:buClr>
        <a:buSzPct val="75000"/>
        <a:buFont typeface="Wingdings" pitchFamily="2" charset="2"/>
        <a:buChar char="ü"/>
        <a:defRPr sz="2400" b="1">
          <a:solidFill>
            <a:schemeClr val="tx1"/>
          </a:solidFill>
          <a:latin typeface="+mn-lt"/>
          <a:ea typeface="楷体_GB2312" pitchFamily="49" charset="-122"/>
        </a:defRPr>
      </a:lvl6pPr>
      <a:lvl7pPr marL="3244850" indent="-271463" algn="l" rtl="0" eaLnBrk="1" fontAlgn="base" hangingPunct="1">
        <a:spcBef>
          <a:spcPct val="20000"/>
        </a:spcBef>
        <a:spcAft>
          <a:spcPct val="0"/>
        </a:spcAft>
        <a:buClr>
          <a:srgbClr val="0066FF"/>
        </a:buClr>
        <a:buSzPct val="75000"/>
        <a:buFont typeface="Wingdings" pitchFamily="2" charset="2"/>
        <a:buChar char="ü"/>
        <a:defRPr sz="2400" b="1">
          <a:solidFill>
            <a:schemeClr val="tx1"/>
          </a:solidFill>
          <a:latin typeface="+mn-lt"/>
          <a:ea typeface="楷体_GB2312" pitchFamily="49" charset="-122"/>
        </a:defRPr>
      </a:lvl7pPr>
      <a:lvl8pPr marL="3702050" indent="-271463" algn="l" rtl="0" eaLnBrk="1" fontAlgn="base" hangingPunct="1">
        <a:spcBef>
          <a:spcPct val="20000"/>
        </a:spcBef>
        <a:spcAft>
          <a:spcPct val="0"/>
        </a:spcAft>
        <a:buClr>
          <a:srgbClr val="0066FF"/>
        </a:buClr>
        <a:buSzPct val="75000"/>
        <a:buFont typeface="Wingdings" pitchFamily="2" charset="2"/>
        <a:buChar char="ü"/>
        <a:defRPr sz="2400" b="1">
          <a:solidFill>
            <a:schemeClr val="tx1"/>
          </a:solidFill>
          <a:latin typeface="+mn-lt"/>
          <a:ea typeface="楷体_GB2312" pitchFamily="49" charset="-122"/>
        </a:defRPr>
      </a:lvl8pPr>
      <a:lvl9pPr marL="4159250" indent="-271463" algn="l" rtl="0" eaLnBrk="1" fontAlgn="base" hangingPunct="1">
        <a:spcBef>
          <a:spcPct val="20000"/>
        </a:spcBef>
        <a:spcAft>
          <a:spcPct val="0"/>
        </a:spcAft>
        <a:buClr>
          <a:srgbClr val="0066FF"/>
        </a:buClr>
        <a:buSzPct val="75000"/>
        <a:buFont typeface="Wingdings" pitchFamily="2" charset="2"/>
        <a:buChar char="ü"/>
        <a:defRPr sz="2400" b="1">
          <a:solidFill>
            <a:schemeClr val="tx1"/>
          </a:solidFill>
          <a:latin typeface="+mn-lt"/>
          <a:ea typeface="楷体_GB2312" pitchFamily="49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emf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5" Type="http://schemas.openxmlformats.org/officeDocument/2006/relationships/slide" Target="slide118.xml"/><Relationship Id="rId4" Type="http://schemas.openxmlformats.org/officeDocument/2006/relationships/image" Target="../media/image53.em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slide" Target="slide118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" Target="slide118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4" Type="http://schemas.openxmlformats.org/officeDocument/2006/relationships/image" Target="../media/image6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.emf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4" Type="http://schemas.openxmlformats.org/officeDocument/2006/relationships/image" Target="../media/image62.emf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4" Type="http://schemas.openxmlformats.org/officeDocument/2006/relationships/image" Target="../media/image63.emf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4" Type="http://schemas.openxmlformats.org/officeDocument/2006/relationships/image" Target="../media/image64.emf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" Target="slide123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4" Type="http://schemas.openxmlformats.org/officeDocument/2006/relationships/image" Target="../media/image67.emf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7.emf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72.w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5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1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16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" Target="slide3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" Target="slide3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17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slide" Target="slide43.xml"/><Relationship Id="rId4" Type="http://schemas.openxmlformats.org/officeDocument/2006/relationships/image" Target="../media/image19.w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20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21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21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2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slide" Target="slide48.xml"/><Relationship Id="rId4" Type="http://schemas.openxmlformats.org/officeDocument/2006/relationships/image" Target="../media/image23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25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29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5" Type="http://schemas.openxmlformats.org/officeDocument/2006/relationships/slide" Target="slide73.xml"/><Relationship Id="rId4" Type="http://schemas.openxmlformats.org/officeDocument/2006/relationships/image" Target="../media/image3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" Target="slide7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33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34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3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36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37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38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39.emf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40.e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39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39.emf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72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763713" y="1700213"/>
            <a:ext cx="7235825" cy="2592387"/>
          </a:xfrm>
          <a:noFill/>
          <a:ln/>
        </p:spPr>
        <p:txBody>
          <a:bodyPr anchor="ctr"/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 b="0" dirty="0">
                <a:solidFill>
                  <a:srgbClr val="FFFF00"/>
                </a:solidFill>
                <a:ea typeface="黑体" pitchFamily="2" charset="-122"/>
              </a:rPr>
              <a:t>微机原理</a:t>
            </a:r>
            <a:r>
              <a:rPr lang="zh-CN" altLang="en-US" sz="4000" b="0" dirty="0">
                <a:solidFill>
                  <a:schemeClr val="bg1"/>
                </a:solidFill>
                <a:ea typeface="黑体" pitchFamily="2" charset="-122"/>
              </a:rPr>
              <a:t>及</a:t>
            </a:r>
            <a:r>
              <a:rPr lang="zh-CN" altLang="en-US" sz="4000" b="0" dirty="0">
                <a:solidFill>
                  <a:srgbClr val="FFFF00"/>
                </a:solidFill>
                <a:ea typeface="黑体" pitchFamily="2" charset="-122"/>
              </a:rPr>
              <a:t>接口技术</a:t>
            </a:r>
            <a:endParaRPr lang="zh-CN" altLang="en-US" sz="4800" b="0" dirty="0">
              <a:solidFill>
                <a:srgbClr val="FFFF00"/>
              </a:solidFill>
              <a:ea typeface="黑体" pitchFamily="2" charset="-122"/>
            </a:endParaRP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 b="0" dirty="0">
                <a:solidFill>
                  <a:srgbClr val="FFFFFF"/>
                </a:solidFill>
                <a:ea typeface="黑体" pitchFamily="2" charset="-122"/>
              </a:rPr>
              <a:t>第</a:t>
            </a:r>
            <a:r>
              <a:rPr lang="en-US" altLang="zh-CN" sz="7200" b="0" dirty="0">
                <a:solidFill>
                  <a:srgbClr val="FFFFFF"/>
                </a:solidFill>
                <a:ea typeface="黑体" pitchFamily="2" charset="-122"/>
              </a:rPr>
              <a:t>5</a:t>
            </a:r>
            <a:r>
              <a:rPr lang="zh-CN" altLang="en-US" sz="4000" b="0" dirty="0">
                <a:solidFill>
                  <a:srgbClr val="FFFFFF"/>
                </a:solidFill>
                <a:ea typeface="黑体" pitchFamily="2" charset="-122"/>
              </a:rPr>
              <a:t>章  存储技术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0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0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黑体" pitchFamily="2" charset="-122"/>
              </a:rPr>
              <a:t>5.2.1 </a:t>
            </a:r>
            <a:r>
              <a:rPr lang="zh-CN" altLang="en-US" dirty="0">
                <a:ea typeface="黑体" pitchFamily="2" charset="-122"/>
              </a:rPr>
              <a:t>静态随机读</a:t>
            </a:r>
            <a:r>
              <a:rPr lang="en-US" altLang="zh-CN" dirty="0">
                <a:ea typeface="黑体" pitchFamily="2" charset="-122"/>
              </a:rPr>
              <a:t>/</a:t>
            </a:r>
            <a:r>
              <a:rPr lang="zh-CN" altLang="en-US" dirty="0">
                <a:ea typeface="黑体" pitchFamily="2" charset="-122"/>
              </a:rPr>
              <a:t>写</a:t>
            </a:r>
            <a:r>
              <a:rPr lang="zh-CN" altLang="en-US" dirty="0" smtClean="0">
                <a:ea typeface="黑体" pitchFamily="2" charset="-122"/>
              </a:rPr>
              <a:t>存储器</a:t>
            </a:r>
            <a:r>
              <a:rPr lang="en-US" altLang="zh-CN" dirty="0" smtClean="0">
                <a:latin typeface="+mj-ea"/>
              </a:rPr>
              <a:t>(</a:t>
            </a:r>
            <a:r>
              <a:rPr lang="en-US" altLang="zh-CN" dirty="0" smtClean="0">
                <a:ea typeface="黑体" pitchFamily="2" charset="-122"/>
              </a:rPr>
              <a:t>SRAM</a:t>
            </a:r>
            <a:r>
              <a:rPr lang="en-US" altLang="zh-CN" dirty="0">
                <a:latin typeface="+mj-ea"/>
              </a:rPr>
              <a:t>)</a:t>
            </a:r>
            <a:r>
              <a:rPr lang="zh-CN" altLang="en-US" dirty="0" smtClean="0">
                <a:ea typeface="黑体" pitchFamily="2" charset="-122"/>
              </a:rPr>
              <a:t>及接口设计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静态随机</a:t>
            </a:r>
            <a:r>
              <a:rPr lang="zh-CN" altLang="zh-CN" dirty="0" smtClean="0"/>
              <a:t>读写存储器</a:t>
            </a:r>
            <a:r>
              <a:rPr lang="zh-CN" altLang="en-US" dirty="0" smtClean="0"/>
              <a:t>：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>
                <a:solidFill>
                  <a:srgbClr val="FF0000"/>
                </a:solidFill>
              </a:rPr>
              <a:t>S</a:t>
            </a:r>
            <a:r>
              <a:rPr lang="en-US" altLang="zh-CN" dirty="0" smtClean="0"/>
              <a:t>tatic </a:t>
            </a:r>
            <a:r>
              <a:rPr lang="en-US" altLang="zh-CN" dirty="0">
                <a:solidFill>
                  <a:srgbClr val="FF0000"/>
                </a:solidFill>
              </a:rPr>
              <a:t>R</a:t>
            </a:r>
            <a:r>
              <a:rPr lang="en-US" altLang="zh-CN" dirty="0"/>
              <a:t>andom </a:t>
            </a:r>
            <a:r>
              <a:rPr lang="en-US" altLang="zh-CN" dirty="0">
                <a:solidFill>
                  <a:srgbClr val="FF0000"/>
                </a:solidFill>
              </a:rPr>
              <a:t>A</a:t>
            </a:r>
            <a:r>
              <a:rPr lang="en-US" altLang="zh-CN" dirty="0"/>
              <a:t>ccess </a:t>
            </a:r>
            <a:r>
              <a:rPr lang="en-US" altLang="zh-CN" dirty="0" smtClean="0">
                <a:solidFill>
                  <a:srgbClr val="FF0000"/>
                </a:solidFill>
              </a:rPr>
              <a:t>M</a:t>
            </a:r>
            <a:r>
              <a:rPr lang="en-US" altLang="zh-CN" dirty="0" smtClean="0"/>
              <a:t>emory</a:t>
            </a:r>
          </a:p>
          <a:p>
            <a:pPr lvl="1"/>
            <a:r>
              <a:rPr lang="zh-CN" altLang="zh-CN" dirty="0"/>
              <a:t>初始存取等待时间</a:t>
            </a:r>
            <a:r>
              <a:rPr lang="zh-CN" altLang="zh-CN" dirty="0" smtClean="0"/>
              <a:t>短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存取</a:t>
            </a:r>
            <a:r>
              <a:rPr lang="zh-CN" altLang="zh-CN" dirty="0"/>
              <a:t>数据速度</a:t>
            </a:r>
            <a:r>
              <a:rPr lang="zh-CN" altLang="zh-CN" dirty="0" smtClean="0"/>
              <a:t>快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不</a:t>
            </a:r>
            <a:r>
              <a:rPr lang="zh-CN" altLang="zh-CN" dirty="0"/>
              <a:t>需要</a:t>
            </a:r>
            <a:r>
              <a:rPr lang="zh-CN" altLang="zh-CN" dirty="0" smtClean="0"/>
              <a:t>刷新</a:t>
            </a:r>
            <a:endParaRPr lang="en-US" altLang="zh-CN" dirty="0" smtClean="0"/>
          </a:p>
          <a:p>
            <a:r>
              <a:rPr lang="zh-CN" altLang="en-US" dirty="0" smtClean="0"/>
              <a:t>分类：</a:t>
            </a:r>
            <a:endParaRPr lang="en-US" altLang="zh-CN" dirty="0" smtClean="0"/>
          </a:p>
          <a:p>
            <a:pPr lvl="1"/>
            <a:r>
              <a:rPr lang="zh-CN" altLang="zh-CN" dirty="0">
                <a:solidFill>
                  <a:srgbClr val="CC3399"/>
                </a:solidFill>
              </a:rPr>
              <a:t>异步</a:t>
            </a:r>
            <a:r>
              <a:rPr lang="zh-CN" altLang="zh-CN" dirty="0" smtClean="0">
                <a:solidFill>
                  <a:srgbClr val="CC3399"/>
                </a:solidFill>
              </a:rPr>
              <a:t>型</a:t>
            </a:r>
            <a:endParaRPr lang="en-US" altLang="zh-CN" dirty="0" smtClean="0">
              <a:solidFill>
                <a:srgbClr val="CC3399"/>
              </a:solidFill>
            </a:endParaRPr>
          </a:p>
          <a:p>
            <a:pPr lvl="2"/>
            <a:r>
              <a:rPr lang="zh-CN" altLang="zh-CN" dirty="0"/>
              <a:t>访问独立于</a:t>
            </a:r>
            <a:r>
              <a:rPr lang="zh-CN" altLang="zh-CN" dirty="0" smtClean="0"/>
              <a:t>时钟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数据输入</a:t>
            </a:r>
            <a:r>
              <a:rPr lang="zh-CN" altLang="zh-CN" dirty="0"/>
              <a:t>和输出由</a:t>
            </a:r>
            <a:r>
              <a:rPr lang="zh-CN" altLang="zh-CN" dirty="0">
                <a:solidFill>
                  <a:srgbClr val="0000FF"/>
                </a:solidFill>
              </a:rPr>
              <a:t>地址</a:t>
            </a:r>
            <a:r>
              <a:rPr lang="zh-CN" altLang="zh-CN" dirty="0"/>
              <a:t>、</a:t>
            </a:r>
            <a:r>
              <a:rPr lang="zh-CN" altLang="zh-CN" dirty="0">
                <a:solidFill>
                  <a:srgbClr val="0000FF"/>
                </a:solidFill>
              </a:rPr>
              <a:t>片选</a:t>
            </a:r>
            <a:r>
              <a:rPr lang="zh-CN" altLang="zh-CN" dirty="0"/>
              <a:t>、</a:t>
            </a:r>
            <a:r>
              <a:rPr lang="zh-CN" altLang="zh-CN" dirty="0">
                <a:solidFill>
                  <a:srgbClr val="0000FF"/>
                </a:solidFill>
              </a:rPr>
              <a:t>读写信号</a:t>
            </a:r>
            <a:r>
              <a:rPr lang="zh-CN" altLang="zh-CN" dirty="0"/>
              <a:t>的变化</a:t>
            </a:r>
            <a:r>
              <a:rPr lang="zh-CN" altLang="zh-CN" dirty="0" smtClean="0"/>
              <a:t>控制</a:t>
            </a:r>
            <a:endParaRPr lang="en-US" altLang="zh-CN" dirty="0" smtClean="0"/>
          </a:p>
          <a:p>
            <a:pPr lvl="1"/>
            <a:r>
              <a:rPr lang="zh-CN" altLang="zh-CN" dirty="0" smtClean="0">
                <a:solidFill>
                  <a:srgbClr val="CC3399"/>
                </a:solidFill>
              </a:rPr>
              <a:t>同步型</a:t>
            </a:r>
            <a:endParaRPr lang="en-US" altLang="zh-CN" dirty="0" smtClean="0">
              <a:solidFill>
                <a:srgbClr val="CC3399"/>
              </a:solidFill>
            </a:endParaRPr>
          </a:p>
          <a:p>
            <a:pPr lvl="2"/>
            <a:r>
              <a:rPr lang="zh-CN" altLang="zh-CN" dirty="0"/>
              <a:t>所有访问都在</a:t>
            </a:r>
            <a:r>
              <a:rPr lang="zh-CN" altLang="zh-CN" dirty="0">
                <a:solidFill>
                  <a:srgbClr val="0000FF"/>
                </a:solidFill>
              </a:rPr>
              <a:t>时钟</a:t>
            </a:r>
            <a:r>
              <a:rPr lang="zh-CN" altLang="zh-CN" dirty="0"/>
              <a:t>的</a:t>
            </a:r>
            <a:r>
              <a:rPr lang="zh-CN" altLang="zh-CN" dirty="0">
                <a:solidFill>
                  <a:srgbClr val="0000FF"/>
                </a:solidFill>
              </a:rPr>
              <a:t>上升</a:t>
            </a:r>
            <a:r>
              <a:rPr lang="en-US" altLang="zh-CN" dirty="0">
                <a:solidFill>
                  <a:srgbClr val="0000FF"/>
                </a:solidFill>
              </a:rPr>
              <a:t>/</a:t>
            </a:r>
            <a:r>
              <a:rPr lang="zh-CN" altLang="zh-CN" dirty="0">
                <a:solidFill>
                  <a:srgbClr val="0000FF"/>
                </a:solidFill>
              </a:rPr>
              <a:t>下降沿</a:t>
            </a:r>
            <a:r>
              <a:rPr lang="zh-CN" altLang="zh-CN" dirty="0" smtClean="0"/>
              <a:t>启动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地址</a:t>
            </a:r>
            <a:r>
              <a:rPr lang="zh-CN" altLang="zh-CN" dirty="0"/>
              <a:t>、数据输入和其它控制信号均与</a:t>
            </a:r>
            <a:r>
              <a:rPr lang="zh-CN" altLang="zh-CN" dirty="0">
                <a:solidFill>
                  <a:srgbClr val="0000FF"/>
                </a:solidFill>
              </a:rPr>
              <a:t>时钟信号</a:t>
            </a:r>
            <a:r>
              <a:rPr lang="zh-CN" altLang="zh-CN" dirty="0" smtClean="0"/>
              <a:t>相关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D031C4-4632-4437-8B62-3FAD678140B8}" type="slidenum">
              <a:rPr lang="zh-CN" altLang="en-US" smtClean="0"/>
              <a:pPr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06767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C9626DE-53B5-48E4-B721-0178DB05734A}" type="slidenum">
              <a:rPr lang="zh-CN" altLang="en-US" smtClean="0"/>
              <a:pPr/>
              <a:t>100</a:t>
            </a:fld>
            <a:endParaRPr lang="en-US" altLang="zh-CN"/>
          </a:p>
        </p:txBody>
      </p:sp>
      <p:sp>
        <p:nvSpPr>
          <p:cNvPr id="6" name="TextBox 5"/>
          <p:cNvSpPr txBox="1"/>
          <p:nvPr/>
        </p:nvSpPr>
        <p:spPr>
          <a:xfrm>
            <a:off x="1547580" y="1535109"/>
            <a:ext cx="5472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28F040 </a:t>
            </a:r>
            <a:r>
              <a:rPr lang="zh-CN" altLang="en-US" sz="2800" dirty="0" smtClean="0"/>
              <a:t>状态寄存器各位的含义</a:t>
            </a:r>
            <a:endParaRPr lang="zh-CN" altLang="en-US" sz="28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5.2.2  ROM          </a:t>
            </a:r>
            <a:r>
              <a:rPr lang="zh-CN" altLang="en-US" dirty="0">
                <a:solidFill>
                  <a:srgbClr val="D60093"/>
                </a:solidFill>
              </a:rPr>
              <a:t>三、闪速 </a:t>
            </a:r>
            <a:r>
              <a:rPr lang="en-US" altLang="zh-CN" dirty="0">
                <a:solidFill>
                  <a:srgbClr val="D60093"/>
                </a:solidFill>
              </a:rPr>
              <a:t>E</a:t>
            </a:r>
            <a:r>
              <a:rPr lang="en-US" altLang="zh-CN" baseline="30000" dirty="0">
                <a:solidFill>
                  <a:srgbClr val="D60093"/>
                </a:solidFill>
              </a:rPr>
              <a:t>2</a:t>
            </a:r>
            <a:r>
              <a:rPr lang="en-US" altLang="zh-CN" dirty="0">
                <a:solidFill>
                  <a:srgbClr val="D60093"/>
                </a:solidFill>
              </a:rPr>
              <a:t>PROM </a:t>
            </a:r>
            <a:r>
              <a:rPr lang="zh-CN" altLang="en-US" dirty="0">
                <a:solidFill>
                  <a:srgbClr val="D60093"/>
                </a:solidFill>
              </a:rPr>
              <a:t>：</a:t>
            </a:r>
            <a:r>
              <a:rPr lang="en-US" altLang="zh-CN" dirty="0">
                <a:solidFill>
                  <a:srgbClr val="D60093"/>
                </a:solidFill>
              </a:rPr>
              <a:t>Flash</a:t>
            </a:r>
            <a:endParaRPr lang="zh-CN" altLang="en-US" dirty="0"/>
          </a:p>
        </p:txBody>
      </p:sp>
      <p:sp>
        <p:nvSpPr>
          <p:cNvPr id="8" name="标题 1"/>
          <p:cNvSpPr txBox="1">
            <a:spLocks/>
          </p:cNvSpPr>
          <p:nvPr/>
        </p:nvSpPr>
        <p:spPr bwMode="auto">
          <a:xfrm>
            <a:off x="755470" y="527842"/>
            <a:ext cx="813713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>
                <a:solidFill>
                  <a:srgbClr val="008000"/>
                </a:solidFill>
              </a:rPr>
              <a:t>1. </a:t>
            </a:r>
            <a:r>
              <a:rPr lang="en-US" altLang="zh-CN" dirty="0">
                <a:solidFill>
                  <a:srgbClr val="008000"/>
                </a:solidFill>
              </a:rPr>
              <a:t>NOR</a:t>
            </a:r>
            <a:r>
              <a:rPr lang="zh-CN" altLang="zh-CN" dirty="0">
                <a:solidFill>
                  <a:srgbClr val="008000"/>
                </a:solidFill>
              </a:rPr>
              <a:t>类型</a:t>
            </a:r>
            <a:r>
              <a:rPr lang="en-US" altLang="zh-CN" dirty="0">
                <a:solidFill>
                  <a:srgbClr val="008000"/>
                </a:solidFill>
              </a:rPr>
              <a:t>Flash</a:t>
            </a:r>
            <a:r>
              <a:rPr lang="zh-CN" altLang="zh-CN" dirty="0" smtClean="0">
                <a:solidFill>
                  <a:srgbClr val="008000"/>
                </a:solidFill>
              </a:rPr>
              <a:t>存储器</a:t>
            </a:r>
            <a:r>
              <a:rPr lang="en-US" altLang="zh-CN" dirty="0">
                <a:solidFill>
                  <a:srgbClr val="008000"/>
                </a:solidFill>
              </a:rPr>
              <a:t> </a:t>
            </a:r>
            <a:r>
              <a:rPr lang="en-US" altLang="zh-CN" dirty="0" smtClean="0">
                <a:solidFill>
                  <a:srgbClr val="FF6600"/>
                </a:solidFill>
                <a:latin typeface="+mn-lt"/>
              </a:rPr>
              <a:t>——</a:t>
            </a:r>
            <a:r>
              <a:rPr lang="en-US" altLang="zh-CN" dirty="0" smtClean="0">
                <a:solidFill>
                  <a:srgbClr val="FF6600"/>
                </a:solidFill>
              </a:rPr>
              <a:t> </a:t>
            </a:r>
            <a:r>
              <a:rPr lang="zh-CN" altLang="en-US" dirty="0" smtClean="0">
                <a:solidFill>
                  <a:srgbClr val="FF6600"/>
                </a:solidFill>
              </a:rPr>
              <a:t>典型芯片：</a:t>
            </a:r>
            <a:r>
              <a:rPr lang="en-US" altLang="zh-CN" dirty="0" smtClean="0">
                <a:solidFill>
                  <a:srgbClr val="FF6600"/>
                </a:solidFill>
              </a:rPr>
              <a:t>28F040</a:t>
            </a:r>
            <a:endParaRPr lang="zh-CN" altLang="en-US" kern="0" dirty="0">
              <a:solidFill>
                <a:srgbClr val="FF6600"/>
              </a:solidFill>
            </a:endParaRPr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549594"/>
              </p:ext>
            </p:extLst>
          </p:nvPr>
        </p:nvGraphicFramePr>
        <p:xfrm>
          <a:off x="323848" y="2132820"/>
          <a:ext cx="8496304" cy="3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3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1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+mn-lt"/>
                        </a:rPr>
                        <a:t>位</a:t>
                      </a:r>
                      <a:endParaRPr lang="zh-CN" altLang="en-US" sz="2400" b="1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+mn-lt"/>
                        </a:rPr>
                        <a:t>高（</a:t>
                      </a:r>
                      <a:r>
                        <a:rPr lang="en-US" altLang="zh-CN" sz="2400" b="1" dirty="0" smtClean="0">
                          <a:latin typeface="+mn-lt"/>
                        </a:rPr>
                        <a:t>1</a:t>
                      </a:r>
                      <a:r>
                        <a:rPr lang="zh-CN" altLang="en-US" sz="2400" b="1" dirty="0" smtClean="0">
                          <a:latin typeface="+mn-lt"/>
                        </a:rPr>
                        <a:t>）</a:t>
                      </a:r>
                      <a:endParaRPr lang="zh-CN" altLang="en-US" sz="24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+mn-lt"/>
                        </a:rPr>
                        <a:t>低（</a:t>
                      </a:r>
                      <a:r>
                        <a:rPr lang="en-US" altLang="zh-CN" sz="2400" b="1" dirty="0" smtClean="0">
                          <a:latin typeface="+mn-lt"/>
                        </a:rPr>
                        <a:t>0</a:t>
                      </a:r>
                      <a:r>
                        <a:rPr lang="zh-CN" altLang="en-US" sz="2400" b="1" dirty="0" smtClean="0">
                          <a:latin typeface="+mn-lt"/>
                        </a:rPr>
                        <a:t>）</a:t>
                      </a:r>
                      <a:endParaRPr lang="zh-CN" altLang="en-US" sz="24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+mn-lt"/>
                        </a:rPr>
                        <a:t>功能</a:t>
                      </a:r>
                      <a:endParaRPr lang="zh-CN" altLang="en-US" sz="2400" b="1" dirty="0">
                        <a:latin typeface="+mn-lt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latin typeface="+mn-lt"/>
                        </a:rPr>
                        <a:t>SR</a:t>
                      </a:r>
                      <a:r>
                        <a:rPr lang="en-US" altLang="zh-CN" sz="2400" b="1" baseline="-25000" dirty="0" smtClean="0">
                          <a:latin typeface="+mn-lt"/>
                        </a:rPr>
                        <a:t>7</a:t>
                      </a:r>
                      <a:r>
                        <a:rPr lang="en-US" altLang="zh-CN" sz="2400" b="1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zh-CN" sz="2400" b="1" dirty="0" smtClean="0">
                          <a:latin typeface="+mn-lt"/>
                        </a:rPr>
                        <a:t>D</a:t>
                      </a:r>
                      <a:r>
                        <a:rPr lang="en-US" altLang="zh-CN" sz="2400" b="1" baseline="-25000" dirty="0" smtClean="0">
                          <a:latin typeface="+mn-lt"/>
                        </a:rPr>
                        <a:t>7</a:t>
                      </a:r>
                      <a:r>
                        <a:rPr lang="en-US" altLang="zh-CN" sz="24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zh-CN" altLang="en-US" sz="2400" b="1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1" dirty="0" smtClean="0">
                          <a:latin typeface="+mn-lt"/>
                        </a:rPr>
                        <a:t>准备好</a:t>
                      </a:r>
                      <a:endParaRPr lang="zh-CN" altLang="en-US" sz="24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1" dirty="0" smtClean="0">
                          <a:latin typeface="+mn-lt"/>
                        </a:rPr>
                        <a:t>忙</a:t>
                      </a:r>
                      <a:endParaRPr lang="zh-CN" altLang="en-US" sz="24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1" dirty="0" smtClean="0">
                          <a:latin typeface="+mn-lt"/>
                        </a:rPr>
                        <a:t>写命令</a:t>
                      </a:r>
                      <a:endParaRPr lang="zh-CN" altLang="en-US" sz="2400" b="1" dirty="0">
                        <a:latin typeface="+mn-lt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latin typeface="+mn-lt"/>
                        </a:rPr>
                        <a:t>SR</a:t>
                      </a:r>
                      <a:r>
                        <a:rPr lang="en-US" altLang="zh-CN" sz="2400" b="1" baseline="-25000" dirty="0" smtClean="0">
                          <a:latin typeface="+mn-lt"/>
                        </a:rPr>
                        <a:t>6</a:t>
                      </a:r>
                      <a:r>
                        <a:rPr lang="en-US" altLang="zh-CN" sz="2400" b="1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zh-CN" sz="2400" b="1" dirty="0" smtClean="0">
                          <a:latin typeface="+mn-lt"/>
                        </a:rPr>
                        <a:t>D</a:t>
                      </a:r>
                      <a:r>
                        <a:rPr lang="en-US" altLang="zh-CN" sz="2400" b="1" baseline="-25000" dirty="0" smtClean="0">
                          <a:latin typeface="+mn-lt"/>
                        </a:rPr>
                        <a:t>6</a:t>
                      </a:r>
                      <a:r>
                        <a:rPr lang="en-US" altLang="zh-CN" sz="24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zh-CN" altLang="en-US" sz="2400" b="1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1" dirty="0" smtClean="0">
                          <a:latin typeface="+mn-lt"/>
                        </a:rPr>
                        <a:t>擦除挂起</a:t>
                      </a:r>
                      <a:endParaRPr lang="zh-CN" altLang="en-US" sz="2400" b="1" dirty="0">
                        <a:latin typeface="+mn-lt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1" dirty="0" smtClean="0">
                          <a:latin typeface="+mn-lt"/>
                        </a:rPr>
                        <a:t>正在擦除</a:t>
                      </a:r>
                      <a:r>
                        <a:rPr lang="en-US" altLang="zh-CN" sz="2400" b="1" dirty="0" smtClean="0">
                          <a:latin typeface="+mn-lt"/>
                        </a:rPr>
                        <a:t>/</a:t>
                      </a:r>
                      <a:r>
                        <a:rPr lang="zh-CN" altLang="en-US" sz="2400" b="1" dirty="0" smtClean="0">
                          <a:latin typeface="+mn-lt"/>
                        </a:rPr>
                        <a:t>已完成</a:t>
                      </a:r>
                      <a:endParaRPr lang="zh-CN" altLang="en-US" sz="2400" b="1" dirty="0">
                        <a:latin typeface="+mn-lt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1" dirty="0" smtClean="0">
                          <a:latin typeface="+mn-lt"/>
                        </a:rPr>
                        <a:t>擦除挂起</a:t>
                      </a:r>
                      <a:endParaRPr lang="zh-CN" altLang="en-US" sz="2400" b="1" dirty="0">
                        <a:latin typeface="+mn-lt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latin typeface="+mn-lt"/>
                        </a:rPr>
                        <a:t>SR</a:t>
                      </a:r>
                      <a:r>
                        <a:rPr lang="en-US" altLang="zh-CN" sz="2400" b="1" baseline="-25000" dirty="0" smtClean="0">
                          <a:latin typeface="+mn-lt"/>
                        </a:rPr>
                        <a:t>5</a:t>
                      </a:r>
                      <a:r>
                        <a:rPr lang="en-US" altLang="zh-CN" sz="2400" b="1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zh-CN" sz="2400" b="1" dirty="0" smtClean="0">
                          <a:latin typeface="+mn-lt"/>
                        </a:rPr>
                        <a:t>D</a:t>
                      </a:r>
                      <a:r>
                        <a:rPr lang="en-US" altLang="zh-CN" sz="2400" b="1" baseline="-25000" dirty="0" smtClean="0">
                          <a:latin typeface="+mn-lt"/>
                        </a:rPr>
                        <a:t>5</a:t>
                      </a:r>
                      <a:r>
                        <a:rPr lang="en-US" altLang="zh-CN" sz="24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zh-CN" altLang="en-US" sz="2400" b="1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1" dirty="0" smtClean="0">
                          <a:latin typeface="+mn-lt"/>
                        </a:rPr>
                        <a:t>片或块擦除错误</a:t>
                      </a:r>
                      <a:endParaRPr lang="zh-CN" altLang="en-US" sz="2400" b="1" dirty="0">
                        <a:latin typeface="+mn-lt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1" dirty="0" smtClean="0">
                          <a:latin typeface="+mn-lt"/>
                        </a:rPr>
                        <a:t>片或块擦除成功</a:t>
                      </a:r>
                      <a:endParaRPr lang="zh-CN" altLang="en-US" sz="2400" b="1" dirty="0">
                        <a:latin typeface="+mn-lt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1" dirty="0" smtClean="0">
                          <a:latin typeface="+mn-lt"/>
                        </a:rPr>
                        <a:t>擦除</a:t>
                      </a:r>
                      <a:endParaRPr lang="zh-CN" altLang="en-US" sz="2400" b="1" dirty="0">
                        <a:latin typeface="+mn-lt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latin typeface="+mn-lt"/>
                        </a:rPr>
                        <a:t>SR</a:t>
                      </a:r>
                      <a:r>
                        <a:rPr lang="en-US" altLang="zh-CN" sz="2400" b="1" baseline="-25000" dirty="0" smtClean="0">
                          <a:latin typeface="+mn-lt"/>
                        </a:rPr>
                        <a:t>4</a:t>
                      </a:r>
                      <a:r>
                        <a:rPr lang="en-US" altLang="zh-CN" sz="2400" b="1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zh-CN" sz="2400" b="1" dirty="0" smtClean="0">
                          <a:latin typeface="+mn-lt"/>
                        </a:rPr>
                        <a:t>D</a:t>
                      </a:r>
                      <a:r>
                        <a:rPr lang="en-US" altLang="zh-CN" sz="2400" b="1" baseline="-25000" dirty="0" smtClean="0">
                          <a:latin typeface="+mn-lt"/>
                        </a:rPr>
                        <a:t>4</a:t>
                      </a:r>
                      <a:r>
                        <a:rPr lang="en-US" altLang="zh-CN" sz="24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zh-CN" altLang="en-US" sz="2400" b="1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1" dirty="0" smtClean="0">
                          <a:latin typeface="+mn-lt"/>
                        </a:rPr>
                        <a:t>字节编程错误</a:t>
                      </a:r>
                      <a:endParaRPr lang="zh-CN" altLang="en-US" sz="2400" b="1" dirty="0">
                        <a:latin typeface="+mn-lt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1" dirty="0" smtClean="0">
                          <a:latin typeface="+mn-lt"/>
                        </a:rPr>
                        <a:t>字节编程成功</a:t>
                      </a:r>
                      <a:endParaRPr lang="zh-CN" altLang="en-US" sz="2400" b="1" dirty="0">
                        <a:latin typeface="+mn-lt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1" dirty="0" smtClean="0">
                          <a:latin typeface="+mn-lt"/>
                        </a:rPr>
                        <a:t>编程状态</a:t>
                      </a:r>
                      <a:endParaRPr lang="zh-CN" altLang="en-US" sz="2400" b="1" dirty="0">
                        <a:latin typeface="+mn-lt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latin typeface="+mn-lt"/>
                        </a:rPr>
                        <a:t>SR</a:t>
                      </a:r>
                      <a:r>
                        <a:rPr lang="en-US" altLang="zh-CN" sz="2400" b="1" baseline="-25000" dirty="0" smtClean="0">
                          <a:latin typeface="+mn-lt"/>
                        </a:rPr>
                        <a:t>3</a:t>
                      </a:r>
                      <a:r>
                        <a:rPr lang="en-US" altLang="zh-CN" sz="2400" b="1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zh-CN" sz="2400" b="1" dirty="0" smtClean="0">
                          <a:latin typeface="+mn-lt"/>
                        </a:rPr>
                        <a:t>D</a:t>
                      </a:r>
                      <a:r>
                        <a:rPr lang="en-US" altLang="zh-CN" sz="2400" b="1" baseline="-25000" dirty="0" smtClean="0">
                          <a:latin typeface="+mn-lt"/>
                        </a:rPr>
                        <a:t>3</a:t>
                      </a:r>
                      <a:r>
                        <a:rPr lang="en-US" altLang="zh-CN" sz="24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 smtClean="0">
                          <a:latin typeface="+mn-lt"/>
                        </a:rPr>
                        <a:t>V</a:t>
                      </a:r>
                      <a:r>
                        <a:rPr lang="en-US" altLang="zh-CN" sz="2400" b="1" baseline="-25000" dirty="0" smtClean="0">
                          <a:latin typeface="+mn-lt"/>
                        </a:rPr>
                        <a:t>PP</a:t>
                      </a:r>
                      <a:r>
                        <a:rPr lang="zh-CN" altLang="en-US" sz="2400" b="1" dirty="0" smtClean="0">
                          <a:latin typeface="+mn-lt"/>
                        </a:rPr>
                        <a:t>太低，操作失败</a:t>
                      </a:r>
                      <a:endParaRPr lang="zh-CN" altLang="en-US" sz="2400" b="1" dirty="0">
                        <a:latin typeface="+mn-lt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 smtClean="0">
                          <a:latin typeface="+mn-lt"/>
                        </a:rPr>
                        <a:t>V</a:t>
                      </a:r>
                      <a:r>
                        <a:rPr lang="en-US" altLang="zh-CN" sz="2400" b="1" baseline="-25000" dirty="0" smtClean="0">
                          <a:latin typeface="+mn-lt"/>
                        </a:rPr>
                        <a:t>PP</a:t>
                      </a:r>
                      <a:r>
                        <a:rPr lang="zh-CN" altLang="en-US" sz="2400" b="1" dirty="0" smtClean="0">
                          <a:latin typeface="+mn-lt"/>
                        </a:rPr>
                        <a:t>合适</a:t>
                      </a:r>
                      <a:endParaRPr lang="zh-CN" altLang="en-US" sz="2400" b="1" dirty="0">
                        <a:latin typeface="+mn-lt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1" dirty="0" smtClean="0">
                          <a:latin typeface="+mn-lt"/>
                        </a:rPr>
                        <a:t>监测</a:t>
                      </a:r>
                      <a:r>
                        <a:rPr lang="en-US" altLang="zh-CN" sz="2400" b="1" dirty="0" smtClean="0">
                          <a:latin typeface="+mn-lt"/>
                        </a:rPr>
                        <a:t>V</a:t>
                      </a:r>
                      <a:r>
                        <a:rPr lang="en-US" altLang="zh-CN" sz="2400" b="1" baseline="-25000" dirty="0" smtClean="0">
                          <a:latin typeface="+mn-lt"/>
                        </a:rPr>
                        <a:t>PP</a:t>
                      </a:r>
                      <a:endParaRPr lang="zh-CN" altLang="en-US" sz="2400" b="1" baseline="-25000" dirty="0">
                        <a:latin typeface="+mn-lt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latin typeface="+mn-lt"/>
                        </a:rPr>
                        <a:t>SR</a:t>
                      </a:r>
                      <a:r>
                        <a:rPr lang="en-US" altLang="zh-CN" sz="2400" b="1" baseline="-25000" dirty="0" smtClean="0">
                          <a:latin typeface="+mn-lt"/>
                        </a:rPr>
                        <a:t>2</a:t>
                      </a:r>
                      <a:r>
                        <a:rPr lang="zh-CN" altLang="en-US" sz="2400" b="1" dirty="0" smtClean="0">
                          <a:latin typeface="+mn-lt"/>
                        </a:rPr>
                        <a:t>～</a:t>
                      </a:r>
                      <a:r>
                        <a:rPr lang="en-US" altLang="zh-CN" sz="2400" b="1" dirty="0" smtClean="0">
                          <a:latin typeface="+mn-lt"/>
                        </a:rPr>
                        <a:t>SR</a:t>
                      </a:r>
                      <a:r>
                        <a:rPr lang="en-US" altLang="zh-CN" sz="2400" b="1" baseline="-25000" dirty="0" smtClean="0">
                          <a:latin typeface="+mn-lt"/>
                        </a:rPr>
                        <a:t>0</a:t>
                      </a:r>
                      <a:endParaRPr lang="zh-CN" altLang="en-US" sz="2400" b="1" baseline="-250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2400" b="1">
                        <a:latin typeface="+mn-lt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2400" b="1">
                        <a:latin typeface="+mn-lt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1" dirty="0" smtClean="0">
                          <a:latin typeface="+mn-lt"/>
                        </a:rPr>
                        <a:t>保留未用</a:t>
                      </a:r>
                      <a:endParaRPr lang="zh-CN" altLang="en-US" sz="2400" b="1" dirty="0">
                        <a:latin typeface="+mn-lt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65238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9FA17C-1737-44A4-9270-9BB3B9D0F2D5}" type="slidenum">
              <a:rPr lang="zh-CN" altLang="en-US"/>
              <a:pPr/>
              <a:t>101</a:t>
            </a:fld>
            <a:endParaRPr lang="en-US" altLang="zh-CN"/>
          </a:p>
        </p:txBody>
      </p:sp>
      <p:sp>
        <p:nvSpPr>
          <p:cNvPr id="1001475" name="Rectangle 3"/>
          <p:cNvSpPr>
            <a:spLocks noChangeArrowheads="1"/>
          </p:cNvSpPr>
          <p:nvPr/>
        </p:nvSpPr>
        <p:spPr bwMode="auto">
          <a:xfrm>
            <a:off x="323850" y="1268673"/>
            <a:ext cx="8640763" cy="4896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>
              <a:spcBef>
                <a:spcPct val="20000"/>
              </a:spcBef>
              <a:buClr>
                <a:schemeClr val="bg2"/>
              </a:buClr>
            </a:pPr>
            <a:r>
              <a:rPr lang="en-US" altLang="zh-CN" sz="2800" dirty="0" smtClean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3</a:t>
            </a:r>
            <a:r>
              <a:rPr lang="zh-CN" altLang="en-US" sz="2800" dirty="0" smtClean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）主要</a:t>
            </a:r>
            <a:r>
              <a:rPr lang="zh-CN" altLang="en-US" sz="2800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功能的实现</a:t>
            </a:r>
          </a:p>
          <a:p>
            <a:pPr marL="809625" lvl="1" indent="-449263" algn="l">
              <a:spcBef>
                <a:spcPct val="20000"/>
              </a:spcBef>
              <a:buClr>
                <a:srgbClr val="008000"/>
              </a:buClr>
              <a:buFont typeface="Wingdings" pitchFamily="2" charset="2"/>
              <a:buAutoNum type="circleNumDbPlain" startAt="2"/>
            </a:pPr>
            <a:r>
              <a:rPr lang="zh-CN" altLang="en-US" sz="2800" dirty="0"/>
              <a:t>编程</a:t>
            </a:r>
            <a:r>
              <a:rPr lang="zh-CN" altLang="en-US" sz="2800" dirty="0" smtClean="0"/>
              <a:t>写入</a:t>
            </a:r>
            <a:r>
              <a:rPr lang="en-US" altLang="zh-CN" sz="2800" dirty="0"/>
              <a:t/>
            </a:r>
            <a:br>
              <a:rPr lang="en-US" altLang="zh-CN" sz="2800" dirty="0"/>
            </a:br>
            <a:r>
              <a:rPr lang="zh-CN" altLang="en-US" sz="2800" dirty="0"/>
              <a:t>写入时间最快为</a:t>
            </a:r>
            <a:r>
              <a:rPr lang="en-US" altLang="zh-CN" sz="2800" dirty="0">
                <a:solidFill>
                  <a:srgbClr val="FF0066"/>
                </a:solidFill>
              </a:rPr>
              <a:t>8.6μs</a:t>
            </a:r>
            <a:r>
              <a:rPr lang="zh-CN" altLang="en-US" sz="2800" dirty="0" smtClean="0"/>
              <a:t>。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zh-CN" altLang="en-US" sz="2800" dirty="0" smtClean="0"/>
              <a:t>（</a:t>
            </a:r>
            <a:r>
              <a:rPr lang="en-US" altLang="zh-CN" sz="2800" dirty="0"/>
              <a:t>E</a:t>
            </a:r>
            <a:r>
              <a:rPr lang="en-US" altLang="zh-CN" sz="2800" baseline="30000" dirty="0"/>
              <a:t>2</a:t>
            </a:r>
            <a:r>
              <a:rPr lang="en-US" altLang="zh-CN" sz="2800" dirty="0"/>
              <a:t>PROM 98C64A</a:t>
            </a:r>
            <a:r>
              <a:rPr lang="zh-CN" altLang="en-US" sz="2800" dirty="0"/>
              <a:t>为</a:t>
            </a:r>
            <a:r>
              <a:rPr lang="en-US" altLang="zh-CN" sz="2800" dirty="0"/>
              <a:t>5</a:t>
            </a:r>
            <a:r>
              <a:rPr lang="zh-CN" altLang="en-US" sz="2800" dirty="0"/>
              <a:t>～</a:t>
            </a:r>
            <a:r>
              <a:rPr lang="en-US" altLang="zh-CN" sz="2800" dirty="0"/>
              <a:t>10ms</a:t>
            </a:r>
            <a:r>
              <a:rPr lang="zh-CN" altLang="en-US" sz="2800" dirty="0"/>
              <a:t>）</a:t>
            </a:r>
          </a:p>
          <a:p>
            <a:pPr marL="809625" lvl="1" indent="-449263" algn="l">
              <a:spcBef>
                <a:spcPct val="20000"/>
              </a:spcBef>
              <a:buClr>
                <a:srgbClr val="008000"/>
              </a:buClr>
              <a:buFont typeface="Wingdings" pitchFamily="2" charset="2"/>
              <a:buAutoNum type="circleNumDbPlain" startAt="2"/>
            </a:pPr>
            <a:r>
              <a:rPr lang="zh-CN" altLang="en-US" sz="2800" dirty="0"/>
              <a:t>擦除     整片擦除</a:t>
            </a:r>
            <a:br>
              <a:rPr lang="zh-CN" altLang="en-US" sz="2800" dirty="0"/>
            </a:br>
            <a:r>
              <a:rPr lang="zh-CN" altLang="en-US" sz="2800" dirty="0"/>
              <a:t>	      </a:t>
            </a:r>
            <a:r>
              <a:rPr lang="zh-CN" altLang="en-US" sz="2800" dirty="0" smtClean="0"/>
              <a:t>      块</a:t>
            </a:r>
            <a:r>
              <a:rPr lang="zh-CN" altLang="en-US" sz="2800" dirty="0"/>
              <a:t>擦除</a:t>
            </a:r>
            <a:br>
              <a:rPr lang="zh-CN" altLang="en-US" sz="2800" dirty="0"/>
            </a:br>
            <a:r>
              <a:rPr lang="zh-CN" altLang="en-US" sz="2800" dirty="0"/>
              <a:t>置</a:t>
            </a:r>
            <a:r>
              <a:rPr lang="en-US" altLang="zh-CN" sz="2800" dirty="0"/>
              <a:t>V</a:t>
            </a:r>
            <a:r>
              <a:rPr lang="en-US" altLang="zh-CN" sz="2800" baseline="-25000" dirty="0"/>
              <a:t>PPH</a:t>
            </a:r>
            <a:r>
              <a:rPr lang="en-US" altLang="zh-CN" sz="2800" dirty="0">
                <a:latin typeface="+mn-ea"/>
                <a:ea typeface="+mn-ea"/>
              </a:rPr>
              <a:t>→</a:t>
            </a:r>
            <a:r>
              <a:rPr lang="zh-CN" altLang="en-US" sz="2800" dirty="0"/>
              <a:t>写命令序列</a:t>
            </a:r>
            <a:r>
              <a:rPr lang="zh-CN" altLang="en-US" sz="2800" dirty="0">
                <a:latin typeface="+mn-ea"/>
                <a:ea typeface="+mn-ea"/>
              </a:rPr>
              <a:t>→</a:t>
            </a:r>
            <a:r>
              <a:rPr lang="zh-CN" altLang="en-US" sz="2800" dirty="0">
                <a:latin typeface="Arial" charset="0"/>
              </a:rPr>
              <a:t>读状态        </a:t>
            </a:r>
            <a:r>
              <a:rPr lang="en-US" altLang="zh-CN" sz="2800" dirty="0">
                <a:latin typeface="宋体"/>
              </a:rPr>
              <a:t>……</a:t>
            </a:r>
            <a:endParaRPr lang="en-US" altLang="zh-CN" sz="2800" dirty="0">
              <a:latin typeface="Arial" charset="0"/>
            </a:endParaRPr>
          </a:p>
          <a:p>
            <a:pPr marL="809625" lvl="1" indent="-449263" algn="l">
              <a:spcBef>
                <a:spcPct val="20000"/>
              </a:spcBef>
              <a:buClr>
                <a:srgbClr val="008000"/>
              </a:buClr>
              <a:buFont typeface="Wingdings" pitchFamily="2" charset="2"/>
              <a:buAutoNum type="circleNumDbPlain" startAt="2"/>
            </a:pPr>
            <a:endParaRPr lang="zh-CN" altLang="en-US" sz="2800" dirty="0">
              <a:latin typeface="Arial" charset="0"/>
            </a:endParaRPr>
          </a:p>
          <a:p>
            <a:pPr marL="809625" lvl="1" indent="-449263" algn="l">
              <a:spcBef>
                <a:spcPct val="20000"/>
              </a:spcBef>
              <a:buClr>
                <a:srgbClr val="008000"/>
              </a:buClr>
              <a:buFont typeface="Wingdings" pitchFamily="2" charset="2"/>
              <a:buAutoNum type="circleNumDbPlain" startAt="2"/>
            </a:pPr>
            <a:r>
              <a:rPr lang="zh-CN" altLang="en-US" sz="2800" dirty="0">
                <a:latin typeface="Arial" charset="0"/>
              </a:rPr>
              <a:t>写保护功能：某一块、某些块、整片</a:t>
            </a:r>
            <a:br>
              <a:rPr lang="zh-CN" altLang="en-US" sz="2800" dirty="0">
                <a:latin typeface="Arial" charset="0"/>
              </a:rPr>
            </a:br>
            <a:r>
              <a:rPr lang="zh-CN" altLang="en-US" sz="2800" dirty="0">
                <a:latin typeface="Arial" charset="0"/>
              </a:rPr>
              <a:t>擦除挂起和恢复：用于擦除过程中需要读数据</a:t>
            </a:r>
          </a:p>
        </p:txBody>
      </p:sp>
      <p:sp>
        <p:nvSpPr>
          <p:cNvPr id="1001476" name="AutoShape 4"/>
          <p:cNvSpPr>
            <a:spLocks/>
          </p:cNvSpPr>
          <p:nvPr/>
        </p:nvSpPr>
        <p:spPr bwMode="auto">
          <a:xfrm>
            <a:off x="2051650" y="3213360"/>
            <a:ext cx="288925" cy="792163"/>
          </a:xfrm>
          <a:prstGeom prst="leftBrace">
            <a:avLst>
              <a:gd name="adj1" fmla="val 22848"/>
              <a:gd name="adj2" fmla="val 30463"/>
            </a:avLst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01477" name="Line 5"/>
          <p:cNvSpPr>
            <a:spLocks noChangeShapeType="1"/>
          </p:cNvSpPr>
          <p:nvPr/>
        </p:nvSpPr>
        <p:spPr bwMode="auto">
          <a:xfrm>
            <a:off x="6156925" y="4292860"/>
            <a:ext cx="0" cy="431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01478" name="Line 6"/>
          <p:cNvSpPr>
            <a:spLocks noChangeShapeType="1"/>
          </p:cNvSpPr>
          <p:nvPr/>
        </p:nvSpPr>
        <p:spPr bwMode="auto">
          <a:xfrm flipH="1">
            <a:off x="5364762" y="4724660"/>
            <a:ext cx="7921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01479" name="Line 7"/>
          <p:cNvSpPr>
            <a:spLocks noChangeShapeType="1"/>
          </p:cNvSpPr>
          <p:nvPr/>
        </p:nvSpPr>
        <p:spPr bwMode="auto">
          <a:xfrm flipV="1">
            <a:off x="5364762" y="4437323"/>
            <a:ext cx="0" cy="2873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01480" name="Line 8"/>
          <p:cNvSpPr>
            <a:spLocks noChangeShapeType="1"/>
          </p:cNvSpPr>
          <p:nvPr/>
        </p:nvSpPr>
        <p:spPr bwMode="auto">
          <a:xfrm>
            <a:off x="5941025" y="4292860"/>
            <a:ext cx="7191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01481" name="Oval 9"/>
          <p:cNvSpPr>
            <a:spLocks noChangeArrowheads="1"/>
          </p:cNvSpPr>
          <p:nvPr/>
        </p:nvSpPr>
        <p:spPr bwMode="auto">
          <a:xfrm>
            <a:off x="6118825" y="4253173"/>
            <a:ext cx="73025" cy="73025"/>
          </a:xfrm>
          <a:prstGeom prst="ellipse">
            <a:avLst/>
          </a:prstGeom>
          <a:solidFill>
            <a:schemeClr val="tx1"/>
          </a:solidFill>
          <a:ln w="28575" algn="ctr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01482" name="Text Box 10"/>
          <p:cNvSpPr txBox="1">
            <a:spLocks noChangeArrowheads="1"/>
          </p:cNvSpPr>
          <p:nvPr/>
        </p:nvSpPr>
        <p:spPr bwMode="auto">
          <a:xfrm>
            <a:off x="6083900" y="3775335"/>
            <a:ext cx="1004887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00FF"/>
                </a:solidFill>
              </a:rPr>
              <a:t>完成</a:t>
            </a:r>
          </a:p>
        </p:txBody>
      </p:sp>
      <p:sp>
        <p:nvSpPr>
          <p:cNvPr id="1001483" name="Text Box 11"/>
          <p:cNvSpPr txBox="1">
            <a:spLocks noChangeArrowheads="1"/>
          </p:cNvSpPr>
          <p:nvPr/>
        </p:nvSpPr>
        <p:spPr bwMode="auto">
          <a:xfrm>
            <a:off x="6123587" y="4429385"/>
            <a:ext cx="124142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rgbClr val="0000FF"/>
                </a:solidFill>
              </a:rPr>
              <a:t>未完成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5.2.2  ROM          </a:t>
            </a:r>
            <a:r>
              <a:rPr lang="zh-CN" altLang="en-US" dirty="0">
                <a:solidFill>
                  <a:srgbClr val="D60093"/>
                </a:solidFill>
              </a:rPr>
              <a:t>三、闪速 </a:t>
            </a:r>
            <a:r>
              <a:rPr lang="en-US" altLang="zh-CN" dirty="0">
                <a:solidFill>
                  <a:srgbClr val="D60093"/>
                </a:solidFill>
              </a:rPr>
              <a:t>E</a:t>
            </a:r>
            <a:r>
              <a:rPr lang="en-US" altLang="zh-CN" baseline="30000" dirty="0">
                <a:solidFill>
                  <a:srgbClr val="D60093"/>
                </a:solidFill>
              </a:rPr>
              <a:t>2</a:t>
            </a:r>
            <a:r>
              <a:rPr lang="en-US" altLang="zh-CN" dirty="0">
                <a:solidFill>
                  <a:srgbClr val="D60093"/>
                </a:solidFill>
              </a:rPr>
              <a:t>PROM </a:t>
            </a:r>
            <a:r>
              <a:rPr lang="zh-CN" altLang="en-US" dirty="0">
                <a:solidFill>
                  <a:srgbClr val="D60093"/>
                </a:solidFill>
              </a:rPr>
              <a:t>：</a:t>
            </a:r>
            <a:r>
              <a:rPr lang="en-US" altLang="zh-CN" dirty="0">
                <a:solidFill>
                  <a:srgbClr val="D60093"/>
                </a:solidFill>
              </a:rPr>
              <a:t>Flash</a:t>
            </a:r>
            <a:endParaRPr lang="zh-CN" altLang="en-US" dirty="0"/>
          </a:p>
        </p:txBody>
      </p:sp>
      <p:sp>
        <p:nvSpPr>
          <p:cNvPr id="14" name="标题 1"/>
          <p:cNvSpPr txBox="1">
            <a:spLocks/>
          </p:cNvSpPr>
          <p:nvPr/>
        </p:nvSpPr>
        <p:spPr bwMode="auto">
          <a:xfrm>
            <a:off x="755470" y="527842"/>
            <a:ext cx="813713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>
                <a:solidFill>
                  <a:srgbClr val="008000"/>
                </a:solidFill>
              </a:rPr>
              <a:t>1. </a:t>
            </a:r>
            <a:r>
              <a:rPr lang="en-US" altLang="zh-CN" dirty="0">
                <a:solidFill>
                  <a:srgbClr val="008000"/>
                </a:solidFill>
              </a:rPr>
              <a:t>NOR</a:t>
            </a:r>
            <a:r>
              <a:rPr lang="zh-CN" altLang="zh-CN" dirty="0">
                <a:solidFill>
                  <a:srgbClr val="008000"/>
                </a:solidFill>
              </a:rPr>
              <a:t>类型</a:t>
            </a:r>
            <a:r>
              <a:rPr lang="en-US" altLang="zh-CN" dirty="0">
                <a:solidFill>
                  <a:srgbClr val="008000"/>
                </a:solidFill>
              </a:rPr>
              <a:t>Flash</a:t>
            </a:r>
            <a:r>
              <a:rPr lang="zh-CN" altLang="zh-CN" dirty="0" smtClean="0">
                <a:solidFill>
                  <a:srgbClr val="008000"/>
                </a:solidFill>
              </a:rPr>
              <a:t>存储器</a:t>
            </a:r>
            <a:r>
              <a:rPr lang="en-US" altLang="zh-CN" dirty="0">
                <a:solidFill>
                  <a:srgbClr val="008000"/>
                </a:solidFill>
              </a:rPr>
              <a:t> </a:t>
            </a:r>
            <a:r>
              <a:rPr lang="en-US" altLang="zh-CN" dirty="0" smtClean="0">
                <a:solidFill>
                  <a:srgbClr val="FF6600"/>
                </a:solidFill>
                <a:latin typeface="+mn-lt"/>
              </a:rPr>
              <a:t>——</a:t>
            </a:r>
            <a:r>
              <a:rPr lang="en-US" altLang="zh-CN" dirty="0" smtClean="0">
                <a:solidFill>
                  <a:srgbClr val="FF6600"/>
                </a:solidFill>
              </a:rPr>
              <a:t> </a:t>
            </a:r>
            <a:r>
              <a:rPr lang="zh-CN" altLang="en-US" dirty="0" smtClean="0">
                <a:solidFill>
                  <a:srgbClr val="FF6600"/>
                </a:solidFill>
              </a:rPr>
              <a:t>典型芯片：</a:t>
            </a:r>
            <a:r>
              <a:rPr lang="en-US" altLang="zh-CN" dirty="0" smtClean="0">
                <a:solidFill>
                  <a:srgbClr val="FF6600"/>
                </a:solidFill>
              </a:rPr>
              <a:t>28F040</a:t>
            </a:r>
            <a:endParaRPr lang="zh-CN" altLang="en-US" kern="0" dirty="0">
              <a:solidFill>
                <a:srgbClr val="FF66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C9626DE-53B5-48E4-B721-0178DB05734A}" type="slidenum">
              <a:rPr lang="zh-CN" altLang="en-US" smtClean="0"/>
              <a:pPr/>
              <a:t>102</a:t>
            </a:fld>
            <a:endParaRPr lang="en-US" altLang="zh-CN"/>
          </a:p>
        </p:txBody>
      </p:sp>
      <p:sp>
        <p:nvSpPr>
          <p:cNvPr id="6" name="TextBox 5"/>
          <p:cNvSpPr txBox="1"/>
          <p:nvPr/>
        </p:nvSpPr>
        <p:spPr>
          <a:xfrm>
            <a:off x="467430" y="5786180"/>
            <a:ext cx="4248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mtClean="0"/>
              <a:t>28F040 </a:t>
            </a:r>
            <a:r>
              <a:rPr lang="zh-CN" altLang="en-US" sz="2800" smtClean="0"/>
              <a:t>整片擦除过程</a:t>
            </a:r>
            <a:endParaRPr lang="zh-CN" altLang="en-US" sz="2800"/>
          </a:p>
        </p:txBody>
      </p:sp>
      <p:cxnSp>
        <p:nvCxnSpPr>
          <p:cNvPr id="21" name="直接箭头连接符 20"/>
          <p:cNvCxnSpPr/>
          <p:nvPr/>
        </p:nvCxnSpPr>
        <p:spPr bwMode="auto">
          <a:xfrm rot="5400000">
            <a:off x="2410906" y="1249550"/>
            <a:ext cx="288834" cy="79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3" name="直接箭头连接符 22"/>
          <p:cNvCxnSpPr>
            <a:stCxn id="9" idx="2"/>
          </p:cNvCxnSpPr>
          <p:nvPr/>
        </p:nvCxnSpPr>
        <p:spPr bwMode="auto">
          <a:xfrm rot="5400000">
            <a:off x="2426502" y="1984453"/>
            <a:ext cx="258437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4" name="直接箭头连接符 23"/>
          <p:cNvCxnSpPr/>
          <p:nvPr/>
        </p:nvCxnSpPr>
        <p:spPr bwMode="auto">
          <a:xfrm rot="5400000">
            <a:off x="2412097" y="2689353"/>
            <a:ext cx="288040" cy="79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48" name="直接连接符 47"/>
          <p:cNvCxnSpPr/>
          <p:nvPr/>
        </p:nvCxnSpPr>
        <p:spPr bwMode="auto">
          <a:xfrm rot="5400000">
            <a:off x="179390" y="4201960"/>
            <a:ext cx="129618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箭头连接符 34"/>
          <p:cNvCxnSpPr/>
          <p:nvPr/>
        </p:nvCxnSpPr>
        <p:spPr bwMode="auto">
          <a:xfrm rot="5400000">
            <a:off x="2303685" y="3517865"/>
            <a:ext cx="504070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7" name="直接箭头连接符 36"/>
          <p:cNvCxnSpPr/>
          <p:nvPr/>
        </p:nvCxnSpPr>
        <p:spPr bwMode="auto">
          <a:xfrm rot="5400000">
            <a:off x="2339690" y="5425336"/>
            <a:ext cx="432854" cy="79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827480" y="4850050"/>
            <a:ext cx="64809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1" name="TextBox 40"/>
          <p:cNvSpPr txBox="1"/>
          <p:nvPr/>
        </p:nvSpPr>
        <p:spPr>
          <a:xfrm>
            <a:off x="1115520" y="4460395"/>
            <a:ext cx="432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N</a:t>
            </a:r>
            <a:endParaRPr lang="zh-CN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2483710" y="5138090"/>
            <a:ext cx="432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Y</a:t>
            </a:r>
            <a:endParaRPr lang="zh-CN" altLang="en-US"/>
          </a:p>
        </p:txBody>
      </p:sp>
      <p:cxnSp>
        <p:nvCxnSpPr>
          <p:cNvPr id="44" name="直接箭头连接符 43"/>
          <p:cNvCxnSpPr/>
          <p:nvPr/>
        </p:nvCxnSpPr>
        <p:spPr bwMode="auto">
          <a:xfrm rot="5400000">
            <a:off x="2411700" y="4345980"/>
            <a:ext cx="288834" cy="79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47" name="直接连接符 46"/>
          <p:cNvCxnSpPr/>
          <p:nvPr/>
        </p:nvCxnSpPr>
        <p:spPr bwMode="auto">
          <a:xfrm>
            <a:off x="827480" y="3553870"/>
            <a:ext cx="172824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59" name="直接箭头连接符 58"/>
          <p:cNvCxnSpPr/>
          <p:nvPr/>
        </p:nvCxnSpPr>
        <p:spPr bwMode="auto">
          <a:xfrm rot="5400000">
            <a:off x="6443466" y="1249550"/>
            <a:ext cx="288834" cy="79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60" name="直接箭头连接符 59"/>
          <p:cNvCxnSpPr>
            <a:stCxn id="63" idx="2"/>
          </p:cNvCxnSpPr>
          <p:nvPr/>
        </p:nvCxnSpPr>
        <p:spPr bwMode="auto">
          <a:xfrm rot="5400000">
            <a:off x="6459062" y="1984453"/>
            <a:ext cx="258437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61" name="直接箭头连接符 60"/>
          <p:cNvCxnSpPr/>
          <p:nvPr/>
        </p:nvCxnSpPr>
        <p:spPr bwMode="auto">
          <a:xfrm rot="5400000">
            <a:off x="6444657" y="2689353"/>
            <a:ext cx="288040" cy="79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62" name="直接连接符 61"/>
          <p:cNvCxnSpPr/>
          <p:nvPr/>
        </p:nvCxnSpPr>
        <p:spPr bwMode="auto">
          <a:xfrm rot="16200000" flipH="1">
            <a:off x="7668430" y="4201960"/>
            <a:ext cx="129618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6" name="直接箭头连接符 65"/>
          <p:cNvCxnSpPr/>
          <p:nvPr/>
        </p:nvCxnSpPr>
        <p:spPr bwMode="auto">
          <a:xfrm rot="5400000">
            <a:off x="6336245" y="3517865"/>
            <a:ext cx="504070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68" name="直接箭头连接符 67"/>
          <p:cNvCxnSpPr/>
          <p:nvPr/>
        </p:nvCxnSpPr>
        <p:spPr bwMode="auto">
          <a:xfrm rot="5400000">
            <a:off x="6372250" y="5425336"/>
            <a:ext cx="432854" cy="79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69" name="直接连接符 68"/>
          <p:cNvCxnSpPr/>
          <p:nvPr/>
        </p:nvCxnSpPr>
        <p:spPr bwMode="auto">
          <a:xfrm flipH="1">
            <a:off x="7668430" y="4850050"/>
            <a:ext cx="64809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TextBox 70"/>
          <p:cNvSpPr txBox="1"/>
          <p:nvPr/>
        </p:nvSpPr>
        <p:spPr>
          <a:xfrm flipH="1">
            <a:off x="7596420" y="4460395"/>
            <a:ext cx="432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N</a:t>
            </a:r>
            <a:endParaRPr lang="zh-CN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6516270" y="5138090"/>
            <a:ext cx="432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Y</a:t>
            </a:r>
            <a:endParaRPr lang="zh-CN" altLang="en-US"/>
          </a:p>
        </p:txBody>
      </p:sp>
      <p:cxnSp>
        <p:nvCxnSpPr>
          <p:cNvPr id="73" name="直接箭头连接符 72"/>
          <p:cNvCxnSpPr/>
          <p:nvPr/>
        </p:nvCxnSpPr>
        <p:spPr bwMode="auto">
          <a:xfrm rot="5400000">
            <a:off x="6444260" y="4345980"/>
            <a:ext cx="288834" cy="79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74" name="直接连接符 73"/>
          <p:cNvCxnSpPr/>
          <p:nvPr/>
        </p:nvCxnSpPr>
        <p:spPr bwMode="auto">
          <a:xfrm flipH="1">
            <a:off x="6588280" y="3553870"/>
            <a:ext cx="172824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75" name="TextBox 74"/>
          <p:cNvSpPr txBox="1"/>
          <p:nvPr/>
        </p:nvSpPr>
        <p:spPr>
          <a:xfrm>
            <a:off x="4499990" y="5786180"/>
            <a:ext cx="4248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mtClean="0"/>
              <a:t>28F040 </a:t>
            </a:r>
            <a:r>
              <a:rPr lang="zh-CN" altLang="en-US" sz="2800" smtClean="0"/>
              <a:t>块擦除过程</a:t>
            </a:r>
            <a:endParaRPr lang="zh-CN" altLang="en-US" sz="2800"/>
          </a:p>
        </p:txBody>
      </p:sp>
      <p:sp>
        <p:nvSpPr>
          <p:cNvPr id="9" name="矩形 8"/>
          <p:cNvSpPr/>
          <p:nvPr/>
        </p:nvSpPr>
        <p:spPr bwMode="auto">
          <a:xfrm>
            <a:off x="1691600" y="1393570"/>
            <a:ext cx="1728240" cy="461665"/>
          </a:xfrm>
          <a:prstGeom prst="rect">
            <a:avLst/>
          </a:prstGeom>
          <a:solidFill>
            <a:srgbClr val="FFFF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</a:pPr>
            <a:r>
              <a: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置</a:t>
            </a:r>
            <a:r>
              <a:rPr kumimoji="0" lang="en-US" altLang="zh-CN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V</a:t>
            </a:r>
            <a:r>
              <a:rPr kumimoji="0" lang="en-US" altLang="zh-CN" sz="2400" b="1" i="0" u="none" strike="noStrike" cap="none" normalizeH="0" baseline="-2500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PPH</a:t>
            </a:r>
            <a:endParaRPr kumimoji="0" lang="zh-CN" altLang="en-US" sz="2400" b="1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755470" y="2113670"/>
            <a:ext cx="3600500" cy="461665"/>
          </a:xfrm>
          <a:prstGeom prst="rect">
            <a:avLst/>
          </a:prstGeom>
          <a:solidFill>
            <a:srgbClr val="FFFF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</a:pPr>
            <a:r>
              <a: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写自动整片擦除命令</a:t>
            </a:r>
            <a:r>
              <a:rPr kumimoji="0" lang="en-US" altLang="zh-CN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32H</a:t>
            </a:r>
            <a:endParaRPr kumimoji="0" lang="zh-CN" altLang="en-US" sz="2400" b="1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755470" y="2833770"/>
            <a:ext cx="3600500" cy="461665"/>
          </a:xfrm>
          <a:prstGeom prst="rect">
            <a:avLst/>
          </a:prstGeom>
          <a:solidFill>
            <a:srgbClr val="FFFF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</a:pPr>
            <a:r>
              <a: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写整片擦除确认命令</a:t>
            </a:r>
            <a:r>
              <a:rPr kumimoji="0" lang="en-US" altLang="zh-CN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30H</a:t>
            </a:r>
            <a:endParaRPr kumimoji="0" lang="zh-CN" altLang="en-US" sz="2400" b="1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691600" y="3769900"/>
            <a:ext cx="1728240" cy="461665"/>
          </a:xfrm>
          <a:prstGeom prst="rect">
            <a:avLst/>
          </a:prstGeom>
          <a:solidFill>
            <a:srgbClr val="FFFF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</a:pPr>
            <a:r>
              <a:rPr lang="zh-CN" altLang="en-US" smtClean="0"/>
              <a:t>读状态</a:t>
            </a:r>
            <a:endParaRPr kumimoji="0" lang="zh-CN" altLang="en-US" sz="2400" b="1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0" name="流程图: 决策 39"/>
          <p:cNvSpPr/>
          <p:nvPr/>
        </p:nvSpPr>
        <p:spPr bwMode="auto">
          <a:xfrm>
            <a:off x="1475570" y="4490000"/>
            <a:ext cx="2160300" cy="720100"/>
          </a:xfrm>
          <a:prstGeom prst="flowChartDecision">
            <a:avLst/>
          </a:prstGeom>
          <a:solidFill>
            <a:srgbClr val="FFFF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zh-CN" altLang="en-US" smtClean="0"/>
              <a:t>完成否</a:t>
            </a:r>
            <a:r>
              <a:rPr lang="en-US" altLang="zh-CN" smtClean="0"/>
              <a:t>?</a:t>
            </a:r>
            <a:endParaRPr lang="zh-CN" altLang="en-US" smtClean="0"/>
          </a:p>
        </p:txBody>
      </p:sp>
      <p:sp>
        <p:nvSpPr>
          <p:cNvPr id="63" name="矩形 62"/>
          <p:cNvSpPr/>
          <p:nvPr/>
        </p:nvSpPr>
        <p:spPr bwMode="auto">
          <a:xfrm>
            <a:off x="5724160" y="1393570"/>
            <a:ext cx="1728240" cy="461665"/>
          </a:xfrm>
          <a:prstGeom prst="rect">
            <a:avLst/>
          </a:prstGeom>
          <a:solidFill>
            <a:srgbClr val="FFFF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</a:pPr>
            <a:r>
              <a: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置</a:t>
            </a:r>
            <a:r>
              <a:rPr kumimoji="0" lang="en-US" altLang="zh-CN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V</a:t>
            </a:r>
            <a:r>
              <a:rPr kumimoji="0" lang="en-US" altLang="zh-CN" sz="2400" b="1" i="0" u="none" strike="noStrike" cap="none" normalizeH="0" baseline="-2500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PPH</a:t>
            </a:r>
            <a:endParaRPr kumimoji="0" lang="zh-CN" altLang="en-US" sz="2400" b="1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4788030" y="2113670"/>
            <a:ext cx="3600500" cy="461665"/>
          </a:xfrm>
          <a:prstGeom prst="rect">
            <a:avLst/>
          </a:prstGeom>
          <a:solidFill>
            <a:srgbClr val="FFFF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</a:pPr>
            <a:r>
              <a: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写自动块擦除命令</a:t>
            </a:r>
            <a:r>
              <a:rPr kumimoji="0" lang="en-US" altLang="zh-CN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20H</a:t>
            </a:r>
            <a:endParaRPr kumimoji="0" lang="zh-CN" altLang="en-US" sz="2400" b="1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4788030" y="2833770"/>
            <a:ext cx="3600500" cy="461665"/>
          </a:xfrm>
          <a:prstGeom prst="rect">
            <a:avLst/>
          </a:prstGeom>
          <a:solidFill>
            <a:srgbClr val="FFFF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</a:pPr>
            <a:r>
              <a: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写确认命令</a:t>
            </a:r>
            <a:r>
              <a:rPr kumimoji="0" lang="en-US" altLang="zh-CN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D0H</a:t>
            </a:r>
            <a:r>
              <a: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和块地址</a:t>
            </a:r>
            <a:endParaRPr kumimoji="0" lang="zh-CN" altLang="en-US" sz="2400" b="1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5724160" y="3769900"/>
            <a:ext cx="1728240" cy="461665"/>
          </a:xfrm>
          <a:prstGeom prst="rect">
            <a:avLst/>
          </a:prstGeom>
          <a:solidFill>
            <a:srgbClr val="FFFF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</a:pPr>
            <a:r>
              <a:rPr lang="zh-CN" altLang="en-US" smtClean="0"/>
              <a:t>读状态</a:t>
            </a:r>
            <a:endParaRPr kumimoji="0" lang="zh-CN" altLang="en-US" sz="2400" b="1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70" name="流程图: 决策 69"/>
          <p:cNvSpPr/>
          <p:nvPr/>
        </p:nvSpPr>
        <p:spPr bwMode="auto">
          <a:xfrm>
            <a:off x="5508130" y="4490000"/>
            <a:ext cx="2160300" cy="720100"/>
          </a:xfrm>
          <a:prstGeom prst="flowChartDecision">
            <a:avLst/>
          </a:prstGeom>
          <a:solidFill>
            <a:srgbClr val="FFFF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zh-CN" altLang="en-US" smtClean="0"/>
              <a:t>完成否</a:t>
            </a:r>
            <a:r>
              <a:rPr lang="en-US" altLang="zh-CN" smtClean="0"/>
              <a:t>?</a:t>
            </a:r>
            <a:endParaRPr lang="zh-CN" altLang="en-US" smtClean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5.2.2  ROM          </a:t>
            </a:r>
            <a:r>
              <a:rPr lang="zh-CN" altLang="en-US" dirty="0">
                <a:solidFill>
                  <a:srgbClr val="D60093"/>
                </a:solidFill>
              </a:rPr>
              <a:t>三、闪速 </a:t>
            </a:r>
            <a:r>
              <a:rPr lang="en-US" altLang="zh-CN" dirty="0">
                <a:solidFill>
                  <a:srgbClr val="D60093"/>
                </a:solidFill>
              </a:rPr>
              <a:t>E</a:t>
            </a:r>
            <a:r>
              <a:rPr lang="en-US" altLang="zh-CN" baseline="30000" dirty="0">
                <a:solidFill>
                  <a:srgbClr val="D60093"/>
                </a:solidFill>
              </a:rPr>
              <a:t>2</a:t>
            </a:r>
            <a:r>
              <a:rPr lang="en-US" altLang="zh-CN" dirty="0">
                <a:solidFill>
                  <a:srgbClr val="D60093"/>
                </a:solidFill>
              </a:rPr>
              <a:t>PROM </a:t>
            </a:r>
            <a:r>
              <a:rPr lang="zh-CN" altLang="en-US" dirty="0">
                <a:solidFill>
                  <a:srgbClr val="D60093"/>
                </a:solidFill>
              </a:rPr>
              <a:t>：</a:t>
            </a:r>
            <a:r>
              <a:rPr lang="en-US" altLang="zh-CN" dirty="0">
                <a:solidFill>
                  <a:srgbClr val="D60093"/>
                </a:solidFill>
              </a:rPr>
              <a:t>Flash</a:t>
            </a:r>
            <a:endParaRPr lang="zh-CN" altLang="en-US" dirty="0"/>
          </a:p>
        </p:txBody>
      </p:sp>
      <p:sp>
        <p:nvSpPr>
          <p:cNvPr id="42" name="标题 1"/>
          <p:cNvSpPr txBox="1">
            <a:spLocks/>
          </p:cNvSpPr>
          <p:nvPr/>
        </p:nvSpPr>
        <p:spPr bwMode="auto">
          <a:xfrm>
            <a:off x="755470" y="527842"/>
            <a:ext cx="813713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>
                <a:solidFill>
                  <a:srgbClr val="008000"/>
                </a:solidFill>
              </a:rPr>
              <a:t>1. </a:t>
            </a:r>
            <a:r>
              <a:rPr lang="en-US" altLang="zh-CN" dirty="0">
                <a:solidFill>
                  <a:srgbClr val="008000"/>
                </a:solidFill>
              </a:rPr>
              <a:t>NOR</a:t>
            </a:r>
            <a:r>
              <a:rPr lang="zh-CN" altLang="zh-CN" dirty="0">
                <a:solidFill>
                  <a:srgbClr val="008000"/>
                </a:solidFill>
              </a:rPr>
              <a:t>类型</a:t>
            </a:r>
            <a:r>
              <a:rPr lang="en-US" altLang="zh-CN" dirty="0">
                <a:solidFill>
                  <a:srgbClr val="008000"/>
                </a:solidFill>
              </a:rPr>
              <a:t>Flash</a:t>
            </a:r>
            <a:r>
              <a:rPr lang="zh-CN" altLang="zh-CN" dirty="0" smtClean="0">
                <a:solidFill>
                  <a:srgbClr val="008000"/>
                </a:solidFill>
              </a:rPr>
              <a:t>存储器</a:t>
            </a:r>
            <a:r>
              <a:rPr lang="en-US" altLang="zh-CN" dirty="0">
                <a:solidFill>
                  <a:srgbClr val="008000"/>
                </a:solidFill>
              </a:rPr>
              <a:t> </a:t>
            </a:r>
            <a:r>
              <a:rPr lang="en-US" altLang="zh-CN" dirty="0" smtClean="0">
                <a:solidFill>
                  <a:srgbClr val="FF6600"/>
                </a:solidFill>
                <a:latin typeface="+mn-lt"/>
              </a:rPr>
              <a:t>——</a:t>
            </a:r>
            <a:r>
              <a:rPr lang="en-US" altLang="zh-CN" dirty="0" smtClean="0">
                <a:solidFill>
                  <a:srgbClr val="FF6600"/>
                </a:solidFill>
              </a:rPr>
              <a:t> </a:t>
            </a:r>
            <a:r>
              <a:rPr lang="zh-CN" altLang="en-US" dirty="0" smtClean="0">
                <a:solidFill>
                  <a:srgbClr val="FF6600"/>
                </a:solidFill>
              </a:rPr>
              <a:t>典型芯片：</a:t>
            </a:r>
            <a:r>
              <a:rPr lang="en-US" altLang="zh-CN" dirty="0" smtClean="0">
                <a:solidFill>
                  <a:srgbClr val="FF6600"/>
                </a:solidFill>
              </a:rPr>
              <a:t>28F040</a:t>
            </a:r>
            <a:endParaRPr lang="zh-CN" altLang="en-US" kern="0" dirty="0">
              <a:solidFill>
                <a:srgbClr val="FF66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178169" y="5338145"/>
            <a:ext cx="7729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66"/>
                </a:solidFill>
              </a:rPr>
              <a:t>2.6s</a:t>
            </a:r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7060746" y="5338145"/>
            <a:ext cx="11624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66"/>
                </a:solidFill>
              </a:rPr>
              <a:t>100</a:t>
            </a:r>
            <a:r>
              <a:rPr lang="en-US" altLang="zh-CN" sz="2800" dirty="0">
                <a:solidFill>
                  <a:srgbClr val="FF0066"/>
                </a:solidFill>
              </a:rPr>
              <a:t>m</a:t>
            </a:r>
            <a:r>
              <a:rPr lang="en-US" altLang="zh-CN" sz="2800" dirty="0" smtClean="0">
                <a:solidFill>
                  <a:srgbClr val="FF0066"/>
                </a:solidFill>
              </a:rPr>
              <a:t>s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C9626DE-53B5-48E4-B721-0178DB05734A}" type="slidenum">
              <a:rPr lang="zh-CN" altLang="en-US" smtClean="0"/>
              <a:pPr/>
              <a:t>103</a:t>
            </a:fld>
            <a:endParaRPr lang="en-US" altLang="zh-CN"/>
          </a:p>
        </p:txBody>
      </p:sp>
      <p:sp>
        <p:nvSpPr>
          <p:cNvPr id="6" name="TextBox 5"/>
          <p:cNvSpPr txBox="1"/>
          <p:nvPr/>
        </p:nvSpPr>
        <p:spPr>
          <a:xfrm>
            <a:off x="4499990" y="961510"/>
            <a:ext cx="4248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mtClean="0"/>
              <a:t>28F040 </a:t>
            </a:r>
            <a:r>
              <a:rPr lang="zh-CN" altLang="en-US" sz="2800" smtClean="0"/>
              <a:t>的字节编程过程</a:t>
            </a:r>
            <a:endParaRPr lang="zh-CN" altLang="en-US" sz="2800"/>
          </a:p>
        </p:txBody>
      </p:sp>
      <p:cxnSp>
        <p:nvCxnSpPr>
          <p:cNvPr id="21" name="直接箭头连接符 20"/>
          <p:cNvCxnSpPr/>
          <p:nvPr/>
        </p:nvCxnSpPr>
        <p:spPr bwMode="auto">
          <a:xfrm rot="5400000">
            <a:off x="3383041" y="1376715"/>
            <a:ext cx="216824" cy="79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3" name="直接箭头连接符 22"/>
          <p:cNvCxnSpPr>
            <a:stCxn id="9" idx="2"/>
          </p:cNvCxnSpPr>
          <p:nvPr/>
        </p:nvCxnSpPr>
        <p:spPr bwMode="auto">
          <a:xfrm rot="5400000">
            <a:off x="3362632" y="2075613"/>
            <a:ext cx="258437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4" name="直接箭头连接符 23"/>
          <p:cNvCxnSpPr/>
          <p:nvPr/>
        </p:nvCxnSpPr>
        <p:spPr bwMode="auto">
          <a:xfrm rot="5400000">
            <a:off x="3383835" y="2744905"/>
            <a:ext cx="216824" cy="79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5" name="直接箭头连接符 24"/>
          <p:cNvCxnSpPr/>
          <p:nvPr/>
        </p:nvCxnSpPr>
        <p:spPr bwMode="auto">
          <a:xfrm rot="5400000">
            <a:off x="3348227" y="3428603"/>
            <a:ext cx="288040" cy="79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6" name="直接箭头连接符 25"/>
          <p:cNvCxnSpPr/>
          <p:nvPr/>
        </p:nvCxnSpPr>
        <p:spPr bwMode="auto">
          <a:xfrm rot="5400000">
            <a:off x="3383835" y="4113095"/>
            <a:ext cx="216824" cy="79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7" name="直接箭头连接符 26"/>
          <p:cNvCxnSpPr/>
          <p:nvPr/>
        </p:nvCxnSpPr>
        <p:spPr bwMode="auto">
          <a:xfrm rot="5400000">
            <a:off x="3383835" y="5049225"/>
            <a:ext cx="216824" cy="79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8" name="直接箭头连接符 27"/>
          <p:cNvCxnSpPr>
            <a:endCxn id="19" idx="0"/>
          </p:cNvCxnSpPr>
          <p:nvPr/>
        </p:nvCxnSpPr>
        <p:spPr bwMode="auto">
          <a:xfrm rot="5400000">
            <a:off x="3348227" y="5948953"/>
            <a:ext cx="288040" cy="79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30" name="直接箭头连接符 29"/>
          <p:cNvCxnSpPr/>
          <p:nvPr/>
        </p:nvCxnSpPr>
        <p:spPr bwMode="auto">
          <a:xfrm rot="10800000">
            <a:off x="3491850" y="2060810"/>
            <a:ext cx="2808390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33" name="直接箭头连接符 32"/>
          <p:cNvCxnSpPr/>
          <p:nvPr/>
        </p:nvCxnSpPr>
        <p:spPr bwMode="auto">
          <a:xfrm rot="10800000">
            <a:off x="3491850" y="3429000"/>
            <a:ext cx="1728240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38" name="直接连接符 37"/>
          <p:cNvCxnSpPr/>
          <p:nvPr/>
        </p:nvCxnSpPr>
        <p:spPr bwMode="auto">
          <a:xfrm>
            <a:off x="4572000" y="4581160"/>
            <a:ext cx="64809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直接连接符 41"/>
          <p:cNvCxnSpPr/>
          <p:nvPr/>
        </p:nvCxnSpPr>
        <p:spPr bwMode="auto">
          <a:xfrm rot="5400000">
            <a:off x="4644010" y="4005080"/>
            <a:ext cx="115216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直接连接符 45"/>
          <p:cNvCxnSpPr/>
          <p:nvPr/>
        </p:nvCxnSpPr>
        <p:spPr bwMode="auto">
          <a:xfrm>
            <a:off x="4572000" y="5517290"/>
            <a:ext cx="64809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48" name="直接连接符 47"/>
          <p:cNvCxnSpPr/>
          <p:nvPr/>
        </p:nvCxnSpPr>
        <p:spPr bwMode="auto">
          <a:xfrm rot="5400000">
            <a:off x="4680015" y="3681035"/>
            <a:ext cx="324045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矩形 8"/>
          <p:cNvSpPr/>
          <p:nvPr/>
        </p:nvSpPr>
        <p:spPr bwMode="auto">
          <a:xfrm>
            <a:off x="2627730" y="1484730"/>
            <a:ext cx="1728240" cy="461665"/>
          </a:xfrm>
          <a:prstGeom prst="rect">
            <a:avLst/>
          </a:prstGeom>
          <a:solidFill>
            <a:srgbClr val="FFFF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</a:pPr>
            <a:r>
              <a: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加</a:t>
            </a:r>
            <a:r>
              <a:rPr kumimoji="0" lang="en-US" altLang="zh-CN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V</a:t>
            </a:r>
            <a:r>
              <a:rPr kumimoji="0" lang="en-US" altLang="zh-CN" sz="2400" b="1" i="0" u="none" strike="noStrike" cap="none" normalizeH="0" baseline="-2500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PPH</a:t>
            </a:r>
            <a:endParaRPr kumimoji="0" lang="zh-CN" altLang="en-US" sz="2400" b="1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1475570" y="2204830"/>
            <a:ext cx="4032560" cy="461665"/>
          </a:xfrm>
          <a:prstGeom prst="rect">
            <a:avLst/>
          </a:prstGeom>
          <a:solidFill>
            <a:srgbClr val="FFFF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</a:pPr>
            <a:r>
              <a: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写自动字节编程命令</a:t>
            </a:r>
            <a:r>
              <a:rPr kumimoji="0" lang="en-US" altLang="zh-CN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10H</a:t>
            </a:r>
            <a:endParaRPr kumimoji="0" lang="zh-CN" altLang="en-US" sz="2400" b="1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1979640" y="2852920"/>
            <a:ext cx="3024420" cy="461665"/>
          </a:xfrm>
          <a:prstGeom prst="rect">
            <a:avLst/>
          </a:prstGeom>
          <a:solidFill>
            <a:srgbClr val="FFFF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</a:pPr>
            <a:r>
              <a: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写编程地址和数据</a:t>
            </a:r>
            <a:endParaRPr kumimoji="0" lang="zh-CN" altLang="en-US" sz="2400" b="1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2339690" y="3573020"/>
            <a:ext cx="2304320" cy="461665"/>
          </a:xfrm>
          <a:prstGeom prst="rect">
            <a:avLst/>
          </a:prstGeom>
          <a:solidFill>
            <a:srgbClr val="FFFF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</a:pPr>
            <a:r>
              <a:rPr kumimoji="0" lang="zh-CN" altLang="en-US" sz="2400" b="1" i="0" u="none" strike="noStrike" cap="none" normalizeH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读状态寄存器</a:t>
            </a:r>
          </a:p>
        </p:txBody>
      </p:sp>
      <p:sp>
        <p:nvSpPr>
          <p:cNvPr id="14" name="矩形 13"/>
          <p:cNvSpPr/>
          <p:nvPr/>
        </p:nvSpPr>
        <p:spPr bwMode="auto">
          <a:xfrm>
            <a:off x="5220090" y="5271655"/>
            <a:ext cx="2232310" cy="461665"/>
          </a:xfrm>
          <a:prstGeom prst="rect">
            <a:avLst/>
          </a:prstGeom>
          <a:solidFill>
            <a:srgbClr val="FFFF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</a:pPr>
            <a:r>
              <a:rPr kumimoji="0" lang="zh-CN" altLang="en-US" sz="2400" b="1" i="0" u="none" strike="noStrike" cap="none" normalizeH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下一个地址</a:t>
            </a:r>
          </a:p>
        </p:txBody>
      </p:sp>
      <p:sp>
        <p:nvSpPr>
          <p:cNvPr id="15" name="流程图: 决策 14"/>
          <p:cNvSpPr/>
          <p:nvPr/>
        </p:nvSpPr>
        <p:spPr bwMode="auto">
          <a:xfrm>
            <a:off x="2411700" y="4235400"/>
            <a:ext cx="2160300" cy="705810"/>
          </a:xfrm>
          <a:prstGeom prst="flowChartDecision">
            <a:avLst/>
          </a:prstGeom>
          <a:solidFill>
            <a:srgbClr val="FFFF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zh-CN" altLang="en-US" smtClean="0"/>
              <a:t>字节写好</a:t>
            </a:r>
            <a:r>
              <a:rPr lang="en-US" altLang="zh-CN" smtClean="0"/>
              <a:t>?</a:t>
            </a:r>
            <a:endParaRPr lang="zh-CN" altLang="en-US" smtClean="0"/>
          </a:p>
        </p:txBody>
      </p:sp>
      <p:sp>
        <p:nvSpPr>
          <p:cNvPr id="16" name="流程图: 决策 15"/>
          <p:cNvSpPr/>
          <p:nvPr/>
        </p:nvSpPr>
        <p:spPr bwMode="auto">
          <a:xfrm>
            <a:off x="2411700" y="5157240"/>
            <a:ext cx="2160300" cy="705810"/>
          </a:xfrm>
          <a:prstGeom prst="flowChartDecision">
            <a:avLst/>
          </a:prstGeom>
          <a:solidFill>
            <a:srgbClr val="FFFF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zh-CN" altLang="en-US" smtClean="0"/>
              <a:t>全写完否</a:t>
            </a:r>
            <a:r>
              <a:rPr lang="en-US" altLang="zh-CN" smtClean="0"/>
              <a:t>?</a:t>
            </a:r>
            <a:endParaRPr lang="zh-CN" altLang="en-US" smtClean="0"/>
          </a:p>
        </p:txBody>
      </p:sp>
      <p:sp>
        <p:nvSpPr>
          <p:cNvPr id="18" name="圆角矩形 17"/>
          <p:cNvSpPr/>
          <p:nvPr/>
        </p:nvSpPr>
        <p:spPr bwMode="auto">
          <a:xfrm>
            <a:off x="2771750" y="836640"/>
            <a:ext cx="1368190" cy="432060"/>
          </a:xfrm>
          <a:prstGeom prst="roundRect">
            <a:avLst>
              <a:gd name="adj" fmla="val 50000"/>
            </a:avLst>
          </a:prstGeom>
          <a:solidFill>
            <a:srgbClr val="FFFF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zh-CN" altLang="en-US" smtClean="0"/>
              <a:t>开始</a:t>
            </a:r>
          </a:p>
        </p:txBody>
      </p:sp>
      <p:sp>
        <p:nvSpPr>
          <p:cNvPr id="19" name="圆角矩形 18"/>
          <p:cNvSpPr/>
          <p:nvPr/>
        </p:nvSpPr>
        <p:spPr bwMode="auto">
          <a:xfrm>
            <a:off x="2843760" y="6093370"/>
            <a:ext cx="1296180" cy="432060"/>
          </a:xfrm>
          <a:prstGeom prst="roundRect">
            <a:avLst>
              <a:gd name="adj" fmla="val 50000"/>
            </a:avLst>
          </a:prstGeom>
          <a:solidFill>
            <a:srgbClr val="FFFF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zh-CN" altLang="en-US" smtClean="0"/>
              <a:t>结束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499990" y="4191505"/>
            <a:ext cx="432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N</a:t>
            </a:r>
            <a:endParaRPr lang="zh-CN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4499990" y="5127635"/>
            <a:ext cx="432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N</a:t>
            </a:r>
            <a:endParaRPr lang="zh-CN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3563860" y="4797190"/>
            <a:ext cx="432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Y</a:t>
            </a:r>
            <a:endParaRPr lang="zh-CN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3563860" y="5703715"/>
            <a:ext cx="432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Y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5.2.2  ROM          </a:t>
            </a:r>
            <a:r>
              <a:rPr lang="zh-CN" altLang="en-US" dirty="0">
                <a:solidFill>
                  <a:srgbClr val="D60093"/>
                </a:solidFill>
              </a:rPr>
              <a:t>三、闪速 </a:t>
            </a:r>
            <a:r>
              <a:rPr lang="en-US" altLang="zh-CN" dirty="0">
                <a:solidFill>
                  <a:srgbClr val="D60093"/>
                </a:solidFill>
              </a:rPr>
              <a:t>E</a:t>
            </a:r>
            <a:r>
              <a:rPr lang="en-US" altLang="zh-CN" baseline="30000" dirty="0">
                <a:solidFill>
                  <a:srgbClr val="D60093"/>
                </a:solidFill>
              </a:rPr>
              <a:t>2</a:t>
            </a:r>
            <a:r>
              <a:rPr lang="en-US" altLang="zh-CN" dirty="0">
                <a:solidFill>
                  <a:srgbClr val="D60093"/>
                </a:solidFill>
              </a:rPr>
              <a:t>PROM </a:t>
            </a:r>
            <a:r>
              <a:rPr lang="zh-CN" altLang="en-US" dirty="0">
                <a:solidFill>
                  <a:srgbClr val="D60093"/>
                </a:solidFill>
              </a:rPr>
              <a:t>：</a:t>
            </a:r>
            <a:r>
              <a:rPr lang="en-US" altLang="zh-CN" dirty="0">
                <a:solidFill>
                  <a:srgbClr val="D60093"/>
                </a:solidFill>
              </a:rPr>
              <a:t>Flash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5.2.2  ROM          </a:t>
            </a:r>
            <a:r>
              <a:rPr lang="zh-CN" altLang="en-US" dirty="0">
                <a:solidFill>
                  <a:srgbClr val="D60093"/>
                </a:solidFill>
              </a:rPr>
              <a:t>三、闪速 </a:t>
            </a:r>
            <a:r>
              <a:rPr lang="en-US" altLang="zh-CN" dirty="0">
                <a:solidFill>
                  <a:srgbClr val="D60093"/>
                </a:solidFill>
              </a:rPr>
              <a:t>E</a:t>
            </a:r>
            <a:r>
              <a:rPr lang="en-US" altLang="zh-CN" baseline="30000" dirty="0">
                <a:solidFill>
                  <a:srgbClr val="D60093"/>
                </a:solidFill>
              </a:rPr>
              <a:t>2</a:t>
            </a:r>
            <a:r>
              <a:rPr lang="en-US" altLang="zh-CN" dirty="0">
                <a:solidFill>
                  <a:srgbClr val="D60093"/>
                </a:solidFill>
              </a:rPr>
              <a:t>PROM </a:t>
            </a:r>
            <a:r>
              <a:rPr lang="zh-CN" altLang="en-US" dirty="0">
                <a:solidFill>
                  <a:srgbClr val="D60093"/>
                </a:solidFill>
              </a:rPr>
              <a:t>：</a:t>
            </a:r>
            <a:r>
              <a:rPr lang="en-US" altLang="zh-CN" dirty="0">
                <a:solidFill>
                  <a:srgbClr val="D60093"/>
                </a:solidFill>
              </a:rPr>
              <a:t>Flash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470" y="1772770"/>
            <a:ext cx="8064680" cy="489668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闪存的使用：</a:t>
            </a:r>
            <a:endParaRPr lang="en-US" altLang="zh-CN" dirty="0" smtClean="0"/>
          </a:p>
          <a:p>
            <a:r>
              <a:rPr lang="zh-CN" altLang="en-US" dirty="0" smtClean="0"/>
              <a:t>用作外存 </a:t>
            </a:r>
            <a:r>
              <a:rPr lang="en-US" altLang="zh-CN" dirty="0" smtClean="0"/>
              <a:t>—— </a:t>
            </a:r>
            <a:r>
              <a:rPr lang="zh-CN" altLang="en-US" dirty="0" smtClean="0"/>
              <a:t>存储卡</a:t>
            </a:r>
            <a:endParaRPr lang="en-US" altLang="zh-CN" dirty="0" smtClean="0"/>
          </a:p>
          <a:p>
            <a:r>
              <a:rPr lang="zh-CN" altLang="en-US" dirty="0" smtClean="0"/>
              <a:t>用作内存 </a:t>
            </a:r>
            <a:r>
              <a:rPr lang="en-US" altLang="zh-CN" dirty="0" smtClean="0"/>
              <a:t>—— </a:t>
            </a:r>
            <a:r>
              <a:rPr lang="zh-CN" altLang="en-US" dirty="0" smtClean="0"/>
              <a:t>存储固件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D031C4-4632-4437-8B62-3FAD678140B8}" type="slidenum">
              <a:rPr lang="zh-CN" altLang="en-US" smtClean="0"/>
              <a:pPr/>
              <a:t>104</a:t>
            </a:fld>
            <a:endParaRPr lang="en-US" altLang="zh-CN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755470" y="527842"/>
            <a:ext cx="813713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>
                <a:solidFill>
                  <a:srgbClr val="008000"/>
                </a:solidFill>
              </a:rPr>
              <a:t>1. </a:t>
            </a:r>
            <a:r>
              <a:rPr lang="en-US" altLang="zh-CN" dirty="0">
                <a:solidFill>
                  <a:srgbClr val="008000"/>
                </a:solidFill>
              </a:rPr>
              <a:t>NOR</a:t>
            </a:r>
            <a:r>
              <a:rPr lang="zh-CN" altLang="zh-CN" dirty="0">
                <a:solidFill>
                  <a:srgbClr val="008000"/>
                </a:solidFill>
              </a:rPr>
              <a:t>类型</a:t>
            </a:r>
            <a:r>
              <a:rPr lang="en-US" altLang="zh-CN" dirty="0">
                <a:solidFill>
                  <a:srgbClr val="008000"/>
                </a:solidFill>
              </a:rPr>
              <a:t>Flash</a:t>
            </a:r>
            <a:r>
              <a:rPr lang="zh-CN" altLang="zh-CN" dirty="0" smtClean="0">
                <a:solidFill>
                  <a:srgbClr val="008000"/>
                </a:solidFill>
              </a:rPr>
              <a:t>存储器</a:t>
            </a:r>
            <a:r>
              <a:rPr lang="en-US" altLang="zh-CN" dirty="0">
                <a:solidFill>
                  <a:srgbClr val="008000"/>
                </a:solidFill>
              </a:rPr>
              <a:t> </a:t>
            </a:r>
            <a:r>
              <a:rPr lang="en-US" altLang="zh-CN" dirty="0" smtClean="0">
                <a:solidFill>
                  <a:srgbClr val="FF6600"/>
                </a:solidFill>
                <a:latin typeface="+mn-lt"/>
              </a:rPr>
              <a:t>——</a:t>
            </a:r>
            <a:r>
              <a:rPr lang="en-US" altLang="zh-CN" dirty="0" smtClean="0">
                <a:solidFill>
                  <a:srgbClr val="FF6600"/>
                </a:solidFill>
              </a:rPr>
              <a:t> </a:t>
            </a:r>
            <a:r>
              <a:rPr lang="zh-CN" altLang="en-US" dirty="0" smtClean="0">
                <a:solidFill>
                  <a:srgbClr val="FF6600"/>
                </a:solidFill>
              </a:rPr>
              <a:t>典型芯片：</a:t>
            </a:r>
            <a:r>
              <a:rPr lang="en-US" altLang="zh-CN" dirty="0" smtClean="0">
                <a:solidFill>
                  <a:srgbClr val="FF6600"/>
                </a:solidFill>
              </a:rPr>
              <a:t>28F040</a:t>
            </a:r>
            <a:endParaRPr lang="zh-CN" altLang="en-US" kern="0" dirty="0">
              <a:solidFill>
                <a:srgbClr val="FF66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827480" y="980660"/>
            <a:ext cx="21884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800" dirty="0" smtClean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4</a:t>
            </a:r>
            <a:r>
              <a:rPr lang="zh-CN" altLang="en-US" sz="2800" dirty="0" smtClean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）连接使用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91368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5.2.2  ROM          </a:t>
            </a:r>
            <a:r>
              <a:rPr lang="zh-CN" altLang="en-US" dirty="0">
                <a:solidFill>
                  <a:srgbClr val="D60093"/>
                </a:solidFill>
              </a:rPr>
              <a:t>三、闪速 </a:t>
            </a:r>
            <a:r>
              <a:rPr lang="en-US" altLang="zh-CN" dirty="0">
                <a:solidFill>
                  <a:srgbClr val="D60093"/>
                </a:solidFill>
              </a:rPr>
              <a:t>E</a:t>
            </a:r>
            <a:r>
              <a:rPr lang="en-US" altLang="zh-CN" baseline="30000" dirty="0">
                <a:solidFill>
                  <a:srgbClr val="D60093"/>
                </a:solidFill>
              </a:rPr>
              <a:t>2</a:t>
            </a:r>
            <a:r>
              <a:rPr lang="en-US" altLang="zh-CN" dirty="0">
                <a:solidFill>
                  <a:srgbClr val="D60093"/>
                </a:solidFill>
              </a:rPr>
              <a:t>PROM </a:t>
            </a:r>
            <a:r>
              <a:rPr lang="zh-CN" altLang="en-US" dirty="0">
                <a:solidFill>
                  <a:srgbClr val="D60093"/>
                </a:solidFill>
              </a:rPr>
              <a:t>：</a:t>
            </a:r>
            <a:r>
              <a:rPr lang="en-US" altLang="zh-CN" dirty="0">
                <a:solidFill>
                  <a:srgbClr val="D60093"/>
                </a:solidFill>
              </a:rPr>
              <a:t>Flash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9510" y="5735799"/>
            <a:ext cx="8362950" cy="504070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dirty="0" smtClean="0"/>
              <a:t>将</a:t>
            </a:r>
            <a:r>
              <a:rPr lang="en-US" altLang="zh-CN" dirty="0" smtClean="0"/>
              <a:t>28F040</a:t>
            </a:r>
            <a:r>
              <a:rPr lang="zh-CN" altLang="en-US" dirty="0" smtClean="0"/>
              <a:t>连接到最小模式下的</a:t>
            </a:r>
            <a:r>
              <a:rPr lang="en-US" altLang="zh-CN" dirty="0" smtClean="0"/>
              <a:t>8088</a:t>
            </a:r>
            <a:r>
              <a:rPr lang="zh-CN" altLang="en-US" dirty="0" smtClean="0"/>
              <a:t>系统总线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D031C4-4632-4437-8B62-3FAD678140B8}" type="slidenum">
              <a:rPr lang="zh-CN" altLang="en-US" smtClean="0"/>
              <a:pPr/>
              <a:t>105</a:t>
            </a:fld>
            <a:endParaRPr lang="en-US" altLang="zh-CN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755470" y="527842"/>
            <a:ext cx="813713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>
                <a:solidFill>
                  <a:srgbClr val="008000"/>
                </a:solidFill>
              </a:rPr>
              <a:t>1. </a:t>
            </a:r>
            <a:r>
              <a:rPr lang="en-US" altLang="zh-CN" dirty="0">
                <a:solidFill>
                  <a:srgbClr val="008000"/>
                </a:solidFill>
              </a:rPr>
              <a:t>NOR</a:t>
            </a:r>
            <a:r>
              <a:rPr lang="zh-CN" altLang="zh-CN" dirty="0">
                <a:solidFill>
                  <a:srgbClr val="008000"/>
                </a:solidFill>
              </a:rPr>
              <a:t>类型</a:t>
            </a:r>
            <a:r>
              <a:rPr lang="en-US" altLang="zh-CN" dirty="0">
                <a:solidFill>
                  <a:srgbClr val="008000"/>
                </a:solidFill>
              </a:rPr>
              <a:t>Flash</a:t>
            </a:r>
            <a:r>
              <a:rPr lang="zh-CN" altLang="zh-CN" dirty="0" smtClean="0">
                <a:solidFill>
                  <a:srgbClr val="008000"/>
                </a:solidFill>
              </a:rPr>
              <a:t>存储器</a:t>
            </a:r>
            <a:r>
              <a:rPr lang="en-US" altLang="zh-CN" dirty="0">
                <a:solidFill>
                  <a:srgbClr val="008000"/>
                </a:solidFill>
              </a:rPr>
              <a:t> </a:t>
            </a:r>
            <a:r>
              <a:rPr lang="en-US" altLang="zh-CN" dirty="0" smtClean="0">
                <a:solidFill>
                  <a:srgbClr val="FF6600"/>
                </a:solidFill>
                <a:latin typeface="+mn-lt"/>
              </a:rPr>
              <a:t>——</a:t>
            </a:r>
            <a:r>
              <a:rPr lang="en-US" altLang="zh-CN" dirty="0" smtClean="0">
                <a:solidFill>
                  <a:srgbClr val="FF6600"/>
                </a:solidFill>
              </a:rPr>
              <a:t> </a:t>
            </a:r>
            <a:r>
              <a:rPr lang="zh-CN" altLang="en-US" dirty="0" smtClean="0">
                <a:solidFill>
                  <a:srgbClr val="FF6600"/>
                </a:solidFill>
              </a:rPr>
              <a:t>典型芯片：</a:t>
            </a:r>
            <a:r>
              <a:rPr lang="en-US" altLang="zh-CN" dirty="0" smtClean="0">
                <a:solidFill>
                  <a:srgbClr val="FF6600"/>
                </a:solidFill>
              </a:rPr>
              <a:t>28F040</a:t>
            </a:r>
            <a:endParaRPr lang="zh-CN" altLang="en-US" kern="0" dirty="0">
              <a:solidFill>
                <a:srgbClr val="FF66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827480" y="980660"/>
            <a:ext cx="21884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800" dirty="0" smtClean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4</a:t>
            </a:r>
            <a:r>
              <a:rPr lang="zh-CN" altLang="en-US" sz="2800" dirty="0" smtClean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）连接使用</a:t>
            </a:r>
            <a:endParaRPr lang="zh-CN" altLang="en-US" dirty="0"/>
          </a:p>
        </p:txBody>
      </p:sp>
      <p:grpSp>
        <p:nvGrpSpPr>
          <p:cNvPr id="69" name="组合 68"/>
          <p:cNvGrpSpPr/>
          <p:nvPr/>
        </p:nvGrpSpPr>
        <p:grpSpPr>
          <a:xfrm>
            <a:off x="827480" y="1484730"/>
            <a:ext cx="7849090" cy="3853101"/>
            <a:chOff x="827480" y="1484730"/>
            <a:chExt cx="7849090" cy="3853101"/>
          </a:xfrm>
        </p:grpSpPr>
        <p:sp>
          <p:nvSpPr>
            <p:cNvPr id="6" name="矩形 5"/>
            <p:cNvSpPr/>
            <p:nvPr/>
          </p:nvSpPr>
          <p:spPr bwMode="auto">
            <a:xfrm>
              <a:off x="5891466" y="1928137"/>
              <a:ext cx="1728240" cy="3409694"/>
            </a:xfrm>
            <a:prstGeom prst="rect">
              <a:avLst/>
            </a:prstGeom>
            <a:solidFill>
              <a:srgbClr val="FFFFCC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184756" y="1484730"/>
              <a:ext cx="114165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28F040</a:t>
              </a:r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5891466" y="2043541"/>
              <a:ext cx="114486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dirty="0" smtClean="0"/>
                <a:t>D</a:t>
              </a:r>
              <a:r>
                <a:rPr lang="en-US" altLang="zh-CN" baseline="-25000" dirty="0" smtClean="0"/>
                <a:t>0</a:t>
              </a:r>
              <a:r>
                <a:rPr lang="zh-CN" altLang="en-US" dirty="0" smtClean="0"/>
                <a:t>～</a:t>
              </a:r>
              <a:r>
                <a:rPr lang="en-US" altLang="zh-CN" dirty="0" smtClean="0"/>
                <a:t>D</a:t>
              </a:r>
              <a:r>
                <a:rPr lang="en-US" altLang="zh-CN" baseline="-25000" dirty="0" smtClean="0"/>
                <a:t>7</a:t>
              </a:r>
              <a:endParaRPr lang="zh-CN" altLang="en-US" baseline="-25000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5891466" y="2559056"/>
              <a:ext cx="124745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dirty="0" smtClean="0"/>
                <a:t>A</a:t>
              </a:r>
              <a:r>
                <a:rPr lang="en-US" altLang="zh-CN" baseline="-25000" dirty="0" smtClean="0"/>
                <a:t>0</a:t>
              </a:r>
              <a:r>
                <a:rPr lang="zh-CN" altLang="en-US" dirty="0" smtClean="0"/>
                <a:t>～</a:t>
              </a:r>
              <a:r>
                <a:rPr lang="en-US" altLang="zh-CN" dirty="0" smtClean="0"/>
                <a:t>A</a:t>
              </a:r>
              <a:r>
                <a:rPr lang="en-US" altLang="zh-CN" baseline="-25000" dirty="0" smtClean="0"/>
                <a:t>18</a:t>
              </a:r>
              <a:endParaRPr lang="zh-CN" altLang="en-US" baseline="-25000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5891466" y="3266722"/>
              <a:ext cx="42351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dirty="0" smtClean="0"/>
                <a:t>G</a:t>
              </a:r>
              <a:endParaRPr lang="zh-CN" altLang="en-US" baseline="-25000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5891466" y="4202852"/>
              <a:ext cx="38985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dirty="0" smtClean="0"/>
                <a:t>E</a:t>
              </a:r>
              <a:endParaRPr lang="zh-CN" altLang="en-US" baseline="-25000" dirty="0"/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4019206" y="3872407"/>
              <a:ext cx="1008140" cy="1465423"/>
            </a:xfrm>
            <a:prstGeom prst="rect">
              <a:avLst/>
            </a:prstGeom>
            <a:solidFill>
              <a:srgbClr val="CCFFFF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027752" y="3891449"/>
              <a:ext cx="42351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dirty="0" smtClean="0"/>
                <a:t>A</a:t>
              </a:r>
              <a:endParaRPr lang="zh-CN" altLang="en-US" baseline="-25000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4027752" y="4293904"/>
              <a:ext cx="38985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dirty="0" smtClean="0"/>
                <a:t>B</a:t>
              </a:r>
              <a:endParaRPr lang="zh-CN" altLang="en-US" baseline="-25000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4019206" y="4876165"/>
              <a:ext cx="38985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dirty="0" smtClean="0"/>
                <a:t>E</a:t>
              </a:r>
              <a:endParaRPr lang="zh-CN" altLang="en-US" baseline="-25000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4560985" y="4189296"/>
              <a:ext cx="51007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 smtClean="0"/>
                <a:t>Y</a:t>
              </a:r>
              <a:r>
                <a:rPr lang="en-US" altLang="zh-CN" baseline="-25000" dirty="0" smtClean="0"/>
                <a:t>1</a:t>
              </a:r>
              <a:endParaRPr lang="zh-CN" altLang="en-US" baseline="-25000" dirty="0"/>
            </a:p>
          </p:txBody>
        </p:sp>
        <p:sp>
          <p:nvSpPr>
            <p:cNvPr id="18" name="左右箭头 17"/>
            <p:cNvSpPr/>
            <p:nvPr/>
          </p:nvSpPr>
          <p:spPr bwMode="auto">
            <a:xfrm>
              <a:off x="2002926" y="2133176"/>
              <a:ext cx="3887422" cy="287699"/>
            </a:xfrm>
            <a:prstGeom prst="leftRightArrow">
              <a:avLst/>
            </a:prstGeom>
            <a:solidFill>
              <a:srgbClr val="FFCCFF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9" name="右箭头 18"/>
            <p:cNvSpPr/>
            <p:nvPr/>
          </p:nvSpPr>
          <p:spPr bwMode="auto">
            <a:xfrm>
              <a:off x="2066144" y="2665821"/>
              <a:ext cx="3815412" cy="282314"/>
            </a:xfrm>
            <a:prstGeom prst="rightArrow">
              <a:avLst/>
            </a:prstGeom>
            <a:solidFill>
              <a:srgbClr val="FFCCFF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>
                <a:spcBef>
                  <a:spcPct val="50000"/>
                </a:spcBef>
                <a:buClrTx/>
                <a:buFontTx/>
                <a:buNone/>
              </a:pPr>
              <a:endParaRPr lang="zh-CN" altLang="en-US" sz="2800"/>
            </a:p>
          </p:txBody>
        </p:sp>
        <p:cxnSp>
          <p:nvCxnSpPr>
            <p:cNvPr id="21" name="直接箭头连接符 20"/>
            <p:cNvCxnSpPr/>
            <p:nvPr/>
          </p:nvCxnSpPr>
          <p:spPr bwMode="auto">
            <a:xfrm>
              <a:off x="2066144" y="3487633"/>
              <a:ext cx="3824204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23" name="直接箭头连接符 22"/>
            <p:cNvCxnSpPr/>
            <p:nvPr/>
          </p:nvCxnSpPr>
          <p:spPr bwMode="auto">
            <a:xfrm>
              <a:off x="2066144" y="4133855"/>
              <a:ext cx="1961608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grpSp>
          <p:nvGrpSpPr>
            <p:cNvPr id="40" name="组合 39"/>
            <p:cNvGrpSpPr/>
            <p:nvPr/>
          </p:nvGrpSpPr>
          <p:grpSpPr>
            <a:xfrm>
              <a:off x="3506344" y="4516115"/>
              <a:ext cx="512862" cy="302672"/>
              <a:chOff x="2762958" y="5277836"/>
              <a:chExt cx="512862" cy="302672"/>
            </a:xfrm>
          </p:grpSpPr>
          <p:cxnSp>
            <p:nvCxnSpPr>
              <p:cNvPr id="28" name="直接连接符 27"/>
              <p:cNvCxnSpPr/>
              <p:nvPr/>
            </p:nvCxnSpPr>
            <p:spPr bwMode="auto">
              <a:xfrm flipH="1">
                <a:off x="2915770" y="5277836"/>
                <a:ext cx="36005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" name="直接连接符 29"/>
              <p:cNvCxnSpPr/>
              <p:nvPr/>
            </p:nvCxnSpPr>
            <p:spPr bwMode="auto">
              <a:xfrm>
                <a:off x="2915770" y="5277836"/>
                <a:ext cx="0" cy="167444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直接连接符 31"/>
              <p:cNvCxnSpPr/>
              <p:nvPr/>
            </p:nvCxnSpPr>
            <p:spPr bwMode="auto">
              <a:xfrm>
                <a:off x="2762958" y="5445280"/>
                <a:ext cx="323208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直接连接符 34"/>
              <p:cNvCxnSpPr/>
              <p:nvPr/>
            </p:nvCxnSpPr>
            <p:spPr bwMode="auto">
              <a:xfrm>
                <a:off x="2843760" y="5508498"/>
                <a:ext cx="161466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直接连接符 36"/>
              <p:cNvCxnSpPr/>
              <p:nvPr/>
            </p:nvCxnSpPr>
            <p:spPr bwMode="auto">
              <a:xfrm>
                <a:off x="2878928" y="5580508"/>
                <a:ext cx="89456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41" name="直接箭头连接符 40"/>
            <p:cNvCxnSpPr/>
            <p:nvPr/>
          </p:nvCxnSpPr>
          <p:spPr bwMode="auto">
            <a:xfrm>
              <a:off x="2066144" y="5089243"/>
              <a:ext cx="1961608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42" name="直接箭头连接符 41"/>
            <p:cNvCxnSpPr/>
            <p:nvPr/>
          </p:nvCxnSpPr>
          <p:spPr bwMode="auto">
            <a:xfrm>
              <a:off x="5027346" y="4420128"/>
              <a:ext cx="863002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sp>
          <p:nvSpPr>
            <p:cNvPr id="46" name="矩形 45"/>
            <p:cNvSpPr/>
            <p:nvPr/>
          </p:nvSpPr>
          <p:spPr>
            <a:xfrm>
              <a:off x="858061" y="2043952"/>
              <a:ext cx="114486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 smtClean="0"/>
                <a:t>D</a:t>
              </a:r>
              <a:r>
                <a:rPr lang="en-US" altLang="zh-CN" baseline="-25000" dirty="0" smtClean="0"/>
                <a:t>0</a:t>
              </a:r>
              <a:r>
                <a:rPr lang="zh-CN" altLang="en-US" dirty="0" smtClean="0"/>
                <a:t>～</a:t>
              </a:r>
              <a:r>
                <a:rPr lang="en-US" altLang="zh-CN" dirty="0" smtClean="0"/>
                <a:t>D</a:t>
              </a:r>
              <a:r>
                <a:rPr lang="en-US" altLang="zh-CN" baseline="-25000" dirty="0" smtClean="0"/>
                <a:t>7</a:t>
              </a:r>
              <a:endParaRPr lang="zh-CN" altLang="en-US" baseline="-25000" dirty="0"/>
            </a:p>
          </p:txBody>
        </p:sp>
        <p:sp>
          <p:nvSpPr>
            <p:cNvPr id="47" name="矩形 46"/>
            <p:cNvSpPr/>
            <p:nvPr/>
          </p:nvSpPr>
          <p:spPr>
            <a:xfrm>
              <a:off x="827480" y="2546622"/>
              <a:ext cx="124745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 smtClean="0"/>
                <a:t>A</a:t>
              </a:r>
              <a:r>
                <a:rPr lang="en-US" altLang="zh-CN" baseline="-25000" dirty="0" smtClean="0"/>
                <a:t>0</a:t>
              </a:r>
              <a:r>
                <a:rPr lang="zh-CN" altLang="en-US" dirty="0" smtClean="0"/>
                <a:t>～</a:t>
              </a:r>
              <a:r>
                <a:rPr lang="en-US" altLang="zh-CN" dirty="0" smtClean="0"/>
                <a:t>A</a:t>
              </a:r>
              <a:r>
                <a:rPr lang="en-US" altLang="zh-CN" baseline="-25000" dirty="0" smtClean="0"/>
                <a:t>18</a:t>
              </a:r>
              <a:endParaRPr lang="zh-CN" altLang="en-US" baseline="-25000" dirty="0"/>
            </a:p>
          </p:txBody>
        </p:sp>
        <p:sp>
          <p:nvSpPr>
            <p:cNvPr id="48" name="矩形 47"/>
            <p:cNvSpPr/>
            <p:nvPr/>
          </p:nvSpPr>
          <p:spPr>
            <a:xfrm>
              <a:off x="1451208" y="3266721"/>
              <a:ext cx="63030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dirty="0" smtClean="0"/>
                <a:t>RD</a:t>
              </a:r>
              <a:endParaRPr lang="zh-CN" altLang="en-US" baseline="-25000" dirty="0"/>
            </a:p>
          </p:txBody>
        </p:sp>
        <p:sp>
          <p:nvSpPr>
            <p:cNvPr id="49" name="矩形 48"/>
            <p:cNvSpPr/>
            <p:nvPr/>
          </p:nvSpPr>
          <p:spPr>
            <a:xfrm>
              <a:off x="1498273" y="3848268"/>
              <a:ext cx="61266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 smtClean="0"/>
                <a:t>A</a:t>
              </a:r>
              <a:r>
                <a:rPr lang="en-US" altLang="zh-CN" baseline="-25000" dirty="0" smtClean="0"/>
                <a:t>19</a:t>
              </a:r>
              <a:endParaRPr lang="zh-CN" altLang="en-US" baseline="-25000" dirty="0"/>
            </a:p>
          </p:txBody>
        </p:sp>
        <p:sp>
          <p:nvSpPr>
            <p:cNvPr id="50" name="矩形 49"/>
            <p:cNvSpPr/>
            <p:nvPr/>
          </p:nvSpPr>
          <p:spPr>
            <a:xfrm>
              <a:off x="1182766" y="4850942"/>
              <a:ext cx="91884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dirty="0" smtClean="0"/>
                <a:t>IO/M</a:t>
              </a:r>
              <a:endParaRPr lang="zh-CN" altLang="en-US" baseline="-25000" dirty="0"/>
            </a:p>
          </p:txBody>
        </p:sp>
        <p:cxnSp>
          <p:nvCxnSpPr>
            <p:cNvPr id="52" name="直接连接符 51"/>
            <p:cNvCxnSpPr/>
            <p:nvPr/>
          </p:nvCxnSpPr>
          <p:spPr bwMode="auto">
            <a:xfrm>
              <a:off x="1538762" y="3333169"/>
              <a:ext cx="437788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直接连接符 53"/>
            <p:cNvCxnSpPr/>
            <p:nvPr/>
          </p:nvCxnSpPr>
          <p:spPr bwMode="auto">
            <a:xfrm>
              <a:off x="1705080" y="4924578"/>
              <a:ext cx="289054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直接连接符 55"/>
            <p:cNvCxnSpPr/>
            <p:nvPr/>
          </p:nvCxnSpPr>
          <p:spPr bwMode="auto">
            <a:xfrm>
              <a:off x="5964224" y="3334844"/>
              <a:ext cx="273132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" name="直接连接符 58"/>
            <p:cNvCxnSpPr/>
            <p:nvPr/>
          </p:nvCxnSpPr>
          <p:spPr bwMode="auto">
            <a:xfrm>
              <a:off x="5964224" y="4253291"/>
              <a:ext cx="229172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1" name="矩形 60"/>
            <p:cNvSpPr/>
            <p:nvPr/>
          </p:nvSpPr>
          <p:spPr>
            <a:xfrm>
              <a:off x="7010878" y="3513419"/>
              <a:ext cx="65755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 smtClean="0"/>
                <a:t>V</a:t>
              </a:r>
              <a:r>
                <a:rPr lang="en-US" altLang="zh-CN" baseline="-25000" dirty="0" smtClean="0"/>
                <a:t>PP</a:t>
              </a:r>
              <a:endParaRPr lang="zh-CN" altLang="en-US" baseline="-25000" dirty="0"/>
            </a:p>
          </p:txBody>
        </p:sp>
        <p:cxnSp>
          <p:nvCxnSpPr>
            <p:cNvPr id="63" name="直接连接符 62"/>
            <p:cNvCxnSpPr/>
            <p:nvPr/>
          </p:nvCxnSpPr>
          <p:spPr bwMode="auto">
            <a:xfrm>
              <a:off x="7619706" y="3744251"/>
              <a:ext cx="50407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4" name="椭圆 63"/>
            <p:cNvSpPr/>
            <p:nvPr/>
          </p:nvSpPr>
          <p:spPr bwMode="auto">
            <a:xfrm>
              <a:off x="8123776" y="3672251"/>
              <a:ext cx="144020" cy="144000"/>
            </a:xfrm>
            <a:prstGeom prst="ellips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7786583" y="3266722"/>
              <a:ext cx="88998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dirty="0" smtClean="0"/>
                <a:t>+12V</a:t>
              </a:r>
              <a:endParaRPr lang="zh-CN" altLang="en-US" baseline="-25000" dirty="0"/>
            </a:p>
          </p:txBody>
        </p:sp>
        <p:cxnSp>
          <p:nvCxnSpPr>
            <p:cNvPr id="67" name="直接连接符 66"/>
            <p:cNvCxnSpPr/>
            <p:nvPr/>
          </p:nvCxnSpPr>
          <p:spPr bwMode="auto">
            <a:xfrm>
              <a:off x="4090753" y="4931184"/>
              <a:ext cx="229172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8" name="直接连接符 67"/>
            <p:cNvCxnSpPr/>
            <p:nvPr/>
          </p:nvCxnSpPr>
          <p:spPr bwMode="auto">
            <a:xfrm>
              <a:off x="4651299" y="4253291"/>
              <a:ext cx="229172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1133603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5.2.2  ROM          </a:t>
            </a:r>
            <a:r>
              <a:rPr lang="zh-CN" altLang="en-US" dirty="0">
                <a:solidFill>
                  <a:srgbClr val="D60093"/>
                </a:solidFill>
              </a:rPr>
              <a:t>三、闪速 </a:t>
            </a:r>
            <a:r>
              <a:rPr lang="en-US" altLang="zh-CN" dirty="0">
                <a:solidFill>
                  <a:srgbClr val="D60093"/>
                </a:solidFill>
              </a:rPr>
              <a:t>E</a:t>
            </a:r>
            <a:r>
              <a:rPr lang="en-US" altLang="zh-CN" baseline="30000" dirty="0">
                <a:solidFill>
                  <a:srgbClr val="D60093"/>
                </a:solidFill>
              </a:rPr>
              <a:t>2</a:t>
            </a:r>
            <a:r>
              <a:rPr lang="en-US" altLang="zh-CN" dirty="0">
                <a:solidFill>
                  <a:srgbClr val="D60093"/>
                </a:solidFill>
              </a:rPr>
              <a:t>PROM </a:t>
            </a:r>
            <a:r>
              <a:rPr lang="zh-CN" altLang="en-US" dirty="0">
                <a:solidFill>
                  <a:srgbClr val="D60093"/>
                </a:solidFill>
              </a:rPr>
              <a:t>：</a:t>
            </a:r>
            <a:r>
              <a:rPr lang="en-US" altLang="zh-CN" dirty="0">
                <a:solidFill>
                  <a:srgbClr val="D60093"/>
                </a:solidFill>
              </a:rPr>
              <a:t>Flash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924930"/>
            <a:ext cx="8362950" cy="3312460"/>
          </a:xfrm>
        </p:spPr>
        <p:txBody>
          <a:bodyPr/>
          <a:lstStyle/>
          <a:p>
            <a:pPr marL="0" indent="0">
              <a:spcBef>
                <a:spcPct val="20000"/>
              </a:spcBef>
              <a:buNone/>
            </a:pPr>
            <a:r>
              <a:rPr lang="en-US" altLang="zh-CN" dirty="0">
                <a:solidFill>
                  <a:srgbClr val="008000"/>
                </a:solidFill>
              </a:rPr>
              <a:t>Am29F040B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>
              <a:spcBef>
                <a:spcPct val="20000"/>
              </a:spcBef>
            </a:pPr>
            <a:r>
              <a:rPr lang="en-US" altLang="zh-CN" dirty="0" smtClean="0"/>
              <a:t>512K×8bit</a:t>
            </a:r>
            <a:r>
              <a:rPr lang="zh-CN" altLang="en-US" dirty="0"/>
              <a:t>，</a:t>
            </a:r>
            <a:endParaRPr lang="en-US" altLang="zh-CN" dirty="0"/>
          </a:p>
          <a:p>
            <a:pPr>
              <a:spcBef>
                <a:spcPct val="20000"/>
              </a:spcBef>
            </a:pPr>
            <a:r>
              <a:rPr lang="zh-CN" altLang="en-US" dirty="0"/>
              <a:t>访问时间</a:t>
            </a:r>
            <a:r>
              <a:rPr lang="en-US" altLang="zh-CN" dirty="0"/>
              <a:t>55ns</a:t>
            </a:r>
            <a:r>
              <a:rPr lang="zh-CN" altLang="en-US" dirty="0"/>
              <a:t>，</a:t>
            </a:r>
            <a:endParaRPr lang="en-US" altLang="zh-CN" dirty="0"/>
          </a:p>
          <a:p>
            <a:pPr>
              <a:spcBef>
                <a:spcPct val="20000"/>
              </a:spcBef>
            </a:pPr>
            <a:r>
              <a:rPr lang="zh-CN" altLang="en-US" dirty="0"/>
              <a:t>内部分成</a:t>
            </a:r>
            <a:r>
              <a:rPr lang="en-US" altLang="zh-CN" dirty="0"/>
              <a:t>8</a:t>
            </a:r>
            <a:r>
              <a:rPr lang="zh-CN" altLang="en-US" dirty="0"/>
              <a:t>个</a:t>
            </a:r>
            <a:r>
              <a:rPr lang="en-US" altLang="zh-CN" dirty="0"/>
              <a:t>64KB</a:t>
            </a:r>
            <a:r>
              <a:rPr lang="zh-CN" altLang="en-US" dirty="0"/>
              <a:t>的块，</a:t>
            </a:r>
            <a:endParaRPr lang="en-US" altLang="zh-CN" dirty="0"/>
          </a:p>
          <a:p>
            <a:pPr>
              <a:spcBef>
                <a:spcPct val="20000"/>
              </a:spcBef>
            </a:pPr>
            <a:r>
              <a:rPr lang="zh-CN" altLang="en-US" dirty="0"/>
              <a:t>典型写入时间为</a:t>
            </a:r>
            <a:r>
              <a:rPr lang="en-US" altLang="zh-CN" dirty="0"/>
              <a:t>7μs</a:t>
            </a:r>
            <a:r>
              <a:rPr lang="zh-CN" altLang="en-US" dirty="0"/>
              <a:t>，</a:t>
            </a:r>
            <a:endParaRPr lang="en-US" altLang="zh-CN" dirty="0"/>
          </a:p>
          <a:p>
            <a:pPr>
              <a:spcBef>
                <a:spcPct val="20000"/>
              </a:spcBef>
            </a:pPr>
            <a:r>
              <a:rPr lang="zh-CN" altLang="en-US" dirty="0"/>
              <a:t>可擦写</a:t>
            </a:r>
            <a:r>
              <a:rPr lang="en-US" altLang="zh-CN" dirty="0"/>
              <a:t>1,000,000</a:t>
            </a:r>
            <a:r>
              <a:rPr lang="zh-CN" altLang="en-US" dirty="0"/>
              <a:t>次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D031C4-4632-4437-8B62-3FAD678140B8}" type="slidenum">
              <a:rPr lang="zh-CN" altLang="en-US" smtClean="0"/>
              <a:pPr/>
              <a:t>106</a:t>
            </a:fld>
            <a:endParaRPr lang="en-US" altLang="zh-CN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755470" y="527842"/>
            <a:ext cx="813713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>
                <a:solidFill>
                  <a:srgbClr val="008000"/>
                </a:solidFill>
              </a:rPr>
              <a:t>1. </a:t>
            </a:r>
            <a:r>
              <a:rPr lang="en-US" altLang="zh-CN" dirty="0">
                <a:solidFill>
                  <a:srgbClr val="008000"/>
                </a:solidFill>
              </a:rPr>
              <a:t>NOR</a:t>
            </a:r>
            <a:r>
              <a:rPr lang="zh-CN" altLang="zh-CN" dirty="0">
                <a:solidFill>
                  <a:srgbClr val="008000"/>
                </a:solidFill>
              </a:rPr>
              <a:t>类型</a:t>
            </a:r>
            <a:r>
              <a:rPr lang="en-US" altLang="zh-CN" dirty="0">
                <a:solidFill>
                  <a:srgbClr val="008000"/>
                </a:solidFill>
              </a:rPr>
              <a:t>Flash</a:t>
            </a:r>
            <a:r>
              <a:rPr lang="zh-CN" altLang="zh-CN" dirty="0" smtClean="0">
                <a:solidFill>
                  <a:srgbClr val="008000"/>
                </a:solidFill>
              </a:rPr>
              <a:t>存储器</a:t>
            </a:r>
            <a:endParaRPr lang="zh-CN" altLang="en-US" kern="0" dirty="0">
              <a:solidFill>
                <a:srgbClr val="FF6600"/>
              </a:solidFill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446001" y="1772769"/>
            <a:ext cx="8362950" cy="1008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96938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65000"/>
              <a:buFont typeface="Wingdings" pitchFamily="2" charset="2"/>
              <a:buChar char="p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3pPr>
            <a:lvl4pPr marL="1166813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Wingdings" pitchFamily="2" charset="2"/>
              <a:buChar char="u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4pPr>
            <a:lvl5pPr marL="143510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5pPr>
            <a:lvl6pPr marL="27876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6pPr>
            <a:lvl7pPr marL="32448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7pPr>
            <a:lvl8pPr marL="37020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8pPr>
            <a:lvl9pPr marL="41592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rgbClr val="0000FF"/>
                </a:solidFill>
              </a:rPr>
              <a:t>28F040</a:t>
            </a:r>
            <a:r>
              <a:rPr lang="zh-CN" altLang="en-US" dirty="0"/>
              <a:t>：写入需要＋</a:t>
            </a:r>
            <a:r>
              <a:rPr lang="en-US" altLang="zh-CN" dirty="0"/>
              <a:t>12V</a:t>
            </a:r>
            <a:r>
              <a:rPr lang="zh-CN" altLang="en-US" dirty="0"/>
              <a:t>高电压</a:t>
            </a:r>
            <a:br>
              <a:rPr lang="zh-CN" altLang="en-US" dirty="0"/>
            </a:br>
            <a:r>
              <a:rPr lang="zh-CN" altLang="en-US" dirty="0"/>
              <a:t>现在：</a:t>
            </a:r>
            <a:r>
              <a:rPr lang="en-US" altLang="zh-CN" dirty="0">
                <a:solidFill>
                  <a:srgbClr val="008000"/>
                </a:solidFill>
              </a:rPr>
              <a:t>Am29F040B</a:t>
            </a:r>
            <a:r>
              <a:rPr lang="zh-CN" altLang="en-US" dirty="0"/>
              <a:t>只需单</a:t>
            </a:r>
            <a:r>
              <a:rPr lang="en-US" altLang="zh-CN" dirty="0"/>
              <a:t>5V</a:t>
            </a:r>
            <a:endParaRPr lang="zh-CN" altLang="en-US" kern="0" dirty="0"/>
          </a:p>
        </p:txBody>
      </p:sp>
      <p:sp>
        <p:nvSpPr>
          <p:cNvPr id="7" name="矩形 6"/>
          <p:cNvSpPr/>
          <p:nvPr/>
        </p:nvSpPr>
        <p:spPr>
          <a:xfrm>
            <a:off x="827480" y="980660"/>
            <a:ext cx="29097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800" dirty="0" smtClean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5</a:t>
            </a:r>
            <a:r>
              <a:rPr lang="zh-CN" altLang="en-US" sz="2800" dirty="0" smtClean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）目前发展情况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77416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5.2.2  ROM          </a:t>
            </a:r>
            <a:r>
              <a:rPr lang="zh-CN" altLang="en-US" dirty="0">
                <a:solidFill>
                  <a:srgbClr val="D60093"/>
                </a:solidFill>
              </a:rPr>
              <a:t>三、闪速 </a:t>
            </a:r>
            <a:r>
              <a:rPr lang="en-US" altLang="zh-CN" dirty="0">
                <a:solidFill>
                  <a:srgbClr val="D60093"/>
                </a:solidFill>
              </a:rPr>
              <a:t>E</a:t>
            </a:r>
            <a:r>
              <a:rPr lang="en-US" altLang="zh-CN" baseline="30000" dirty="0">
                <a:solidFill>
                  <a:srgbClr val="D60093"/>
                </a:solidFill>
              </a:rPr>
              <a:t>2</a:t>
            </a:r>
            <a:r>
              <a:rPr lang="en-US" altLang="zh-CN" dirty="0">
                <a:solidFill>
                  <a:srgbClr val="D60093"/>
                </a:solidFill>
              </a:rPr>
              <a:t>PROM </a:t>
            </a:r>
            <a:r>
              <a:rPr lang="zh-CN" altLang="en-US" dirty="0">
                <a:solidFill>
                  <a:srgbClr val="D60093"/>
                </a:solidFill>
              </a:rPr>
              <a:t>：</a:t>
            </a:r>
            <a:r>
              <a:rPr lang="en-US" altLang="zh-CN" dirty="0">
                <a:solidFill>
                  <a:srgbClr val="D60093"/>
                </a:solidFill>
              </a:rPr>
              <a:t>Flash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D031C4-4632-4437-8B62-3FAD678140B8}" type="slidenum">
              <a:rPr lang="zh-CN" altLang="en-US" smtClean="0"/>
              <a:pPr/>
              <a:t>107</a:t>
            </a:fld>
            <a:endParaRPr lang="en-US" altLang="zh-CN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755470" y="527842"/>
            <a:ext cx="813713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>
                <a:solidFill>
                  <a:srgbClr val="008000"/>
                </a:solidFill>
              </a:rPr>
              <a:t>1. </a:t>
            </a:r>
            <a:r>
              <a:rPr lang="en-US" altLang="zh-CN" dirty="0">
                <a:solidFill>
                  <a:srgbClr val="008000"/>
                </a:solidFill>
              </a:rPr>
              <a:t>NOR</a:t>
            </a:r>
            <a:r>
              <a:rPr lang="zh-CN" altLang="zh-CN" dirty="0">
                <a:solidFill>
                  <a:srgbClr val="008000"/>
                </a:solidFill>
              </a:rPr>
              <a:t>类型</a:t>
            </a:r>
            <a:r>
              <a:rPr lang="en-US" altLang="zh-CN" dirty="0">
                <a:solidFill>
                  <a:srgbClr val="008000"/>
                </a:solidFill>
              </a:rPr>
              <a:t>Flash</a:t>
            </a:r>
            <a:r>
              <a:rPr lang="zh-CN" altLang="zh-CN" dirty="0" smtClean="0">
                <a:solidFill>
                  <a:srgbClr val="008000"/>
                </a:solidFill>
              </a:rPr>
              <a:t>存储器</a:t>
            </a:r>
            <a:endParaRPr lang="zh-CN" altLang="en-US" kern="0" dirty="0">
              <a:solidFill>
                <a:srgbClr val="FF6600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27480" y="4653170"/>
            <a:ext cx="7992670" cy="1728239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芯片供电电压一般</a:t>
            </a:r>
            <a:r>
              <a:rPr lang="en-US" altLang="zh-CN" dirty="0"/>
              <a:t> 2.7</a:t>
            </a:r>
            <a:r>
              <a:rPr lang="zh-CN" altLang="en-US" dirty="0"/>
              <a:t>～</a:t>
            </a:r>
            <a:r>
              <a:rPr lang="en-US" altLang="zh-CN" dirty="0"/>
              <a:t>3.6V</a:t>
            </a:r>
          </a:p>
          <a:p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827480" y="980660"/>
            <a:ext cx="29097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800" dirty="0" smtClean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5</a:t>
            </a:r>
            <a:r>
              <a:rPr lang="zh-CN" altLang="en-US" sz="2800" dirty="0" smtClean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）目前发展情况</a:t>
            </a:r>
            <a:endParaRPr lang="zh-CN" altLang="en-US" dirty="0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27480" y="1896111"/>
            <a:ext cx="3320472" cy="2757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>
              <a:spcBef>
                <a:spcPct val="20000"/>
              </a:spcBef>
              <a:buClr>
                <a:schemeClr val="bg2"/>
              </a:buClr>
            </a:pPr>
            <a:r>
              <a:rPr lang="en-US" altLang="zh-CN" sz="2800" dirty="0" smtClean="0"/>
              <a:t>SST </a:t>
            </a:r>
            <a:r>
              <a:rPr lang="en-US" altLang="en-US" sz="2800" dirty="0">
                <a:solidFill>
                  <a:srgbClr val="008000"/>
                </a:solidFill>
              </a:rPr>
              <a:t>SST39SF040</a:t>
            </a:r>
            <a:r>
              <a:rPr lang="zh-CN" altLang="en-US" sz="2800" dirty="0"/>
              <a:t>：</a:t>
            </a:r>
            <a:br>
              <a:rPr lang="zh-CN" altLang="en-US" sz="2800" dirty="0"/>
            </a:br>
            <a:r>
              <a:rPr lang="en-US" altLang="zh-CN" sz="2800" dirty="0"/>
              <a:t>512K×8bit Flash</a:t>
            </a:r>
            <a:br>
              <a:rPr lang="en-US" altLang="zh-CN" sz="2800" dirty="0"/>
            </a:br>
            <a:r>
              <a:rPr lang="zh-CN" altLang="en-US" sz="2800" dirty="0" smtClean="0">
                <a:solidFill>
                  <a:schemeClr val="bg1"/>
                </a:solidFill>
              </a:rPr>
              <a:t>￥</a:t>
            </a:r>
            <a:r>
              <a:rPr lang="en-US" altLang="zh-CN" sz="2800" dirty="0" smtClean="0">
                <a:solidFill>
                  <a:schemeClr val="bg1"/>
                </a:solidFill>
              </a:rPr>
              <a:t>100</a:t>
            </a:r>
            <a:br>
              <a:rPr lang="en-US" altLang="zh-CN" sz="2800" dirty="0" smtClean="0">
                <a:solidFill>
                  <a:schemeClr val="bg1"/>
                </a:solidFill>
              </a:rPr>
            </a:br>
            <a:r>
              <a:rPr lang="en-US" altLang="zh-CN" sz="2800" dirty="0" smtClean="0"/>
              <a:t>Intel </a:t>
            </a:r>
            <a:r>
              <a:rPr lang="en-US" altLang="zh-CN" sz="2800" dirty="0">
                <a:solidFill>
                  <a:srgbClr val="008000"/>
                </a:solidFill>
              </a:rPr>
              <a:t>E28F256J3C</a:t>
            </a:r>
            <a:r>
              <a:rPr lang="zh-CN" altLang="en-US" sz="2800" dirty="0"/>
              <a:t>：</a:t>
            </a:r>
            <a:br>
              <a:rPr lang="zh-CN" altLang="en-US" sz="2800" dirty="0"/>
            </a:br>
            <a:r>
              <a:rPr lang="en-US" altLang="zh-CN" sz="2800" dirty="0"/>
              <a:t>16M×16bit Flash</a:t>
            </a:r>
            <a:br>
              <a:rPr lang="en-US" altLang="zh-CN" sz="2800" dirty="0"/>
            </a:br>
            <a:r>
              <a:rPr lang="zh-CN" altLang="en-US" sz="2800" dirty="0">
                <a:solidFill>
                  <a:schemeClr val="bg1"/>
                </a:solidFill>
              </a:rPr>
              <a:t>￥</a:t>
            </a:r>
            <a:r>
              <a:rPr lang="en-US" altLang="zh-CN" sz="2800" dirty="0">
                <a:solidFill>
                  <a:schemeClr val="bg1"/>
                </a:solidFill>
              </a:rPr>
              <a:t>120</a:t>
            </a:r>
          </a:p>
        </p:txBody>
      </p:sp>
    </p:spTree>
    <p:extLst>
      <p:ext uri="{BB962C8B-B14F-4D97-AF65-F5344CB8AC3E}">
        <p14:creationId xmlns:p14="http://schemas.microsoft.com/office/powerpoint/2010/main" val="17398360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5.2.2  ROM          </a:t>
            </a:r>
            <a:r>
              <a:rPr lang="zh-CN" altLang="en-US" dirty="0">
                <a:solidFill>
                  <a:srgbClr val="D60093"/>
                </a:solidFill>
              </a:rPr>
              <a:t>三、闪速 </a:t>
            </a:r>
            <a:r>
              <a:rPr lang="en-US" altLang="zh-CN" dirty="0">
                <a:solidFill>
                  <a:srgbClr val="D60093"/>
                </a:solidFill>
              </a:rPr>
              <a:t>E</a:t>
            </a:r>
            <a:r>
              <a:rPr lang="en-US" altLang="zh-CN" baseline="30000" dirty="0">
                <a:solidFill>
                  <a:srgbClr val="D60093"/>
                </a:solidFill>
              </a:rPr>
              <a:t>2</a:t>
            </a:r>
            <a:r>
              <a:rPr lang="en-US" altLang="zh-CN" dirty="0">
                <a:solidFill>
                  <a:srgbClr val="D60093"/>
                </a:solidFill>
              </a:rPr>
              <a:t>PROM </a:t>
            </a:r>
            <a:r>
              <a:rPr lang="zh-CN" altLang="en-US" dirty="0">
                <a:solidFill>
                  <a:srgbClr val="D60093"/>
                </a:solidFill>
              </a:rPr>
              <a:t>：</a:t>
            </a:r>
            <a:r>
              <a:rPr lang="en-US" altLang="zh-CN" dirty="0">
                <a:solidFill>
                  <a:srgbClr val="D60093"/>
                </a:solidFill>
              </a:rPr>
              <a:t>Flash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D031C4-4632-4437-8B62-3FAD678140B8}" type="slidenum">
              <a:rPr lang="zh-CN" altLang="en-US" smtClean="0"/>
              <a:pPr/>
              <a:t>108</a:t>
            </a:fld>
            <a:endParaRPr lang="en-US" altLang="zh-CN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755470" y="527842"/>
            <a:ext cx="813713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>
                <a:solidFill>
                  <a:srgbClr val="008000"/>
                </a:solidFill>
              </a:rPr>
              <a:t>1. </a:t>
            </a:r>
            <a:r>
              <a:rPr lang="en-US" altLang="zh-CN" dirty="0">
                <a:solidFill>
                  <a:srgbClr val="008000"/>
                </a:solidFill>
              </a:rPr>
              <a:t>NOR</a:t>
            </a:r>
            <a:r>
              <a:rPr lang="zh-CN" altLang="zh-CN" dirty="0">
                <a:solidFill>
                  <a:srgbClr val="008000"/>
                </a:solidFill>
              </a:rPr>
              <a:t>类型</a:t>
            </a:r>
            <a:r>
              <a:rPr lang="en-US" altLang="zh-CN" dirty="0">
                <a:solidFill>
                  <a:srgbClr val="008000"/>
                </a:solidFill>
              </a:rPr>
              <a:t>Flash</a:t>
            </a:r>
            <a:r>
              <a:rPr lang="zh-CN" altLang="zh-CN" dirty="0" smtClean="0">
                <a:solidFill>
                  <a:srgbClr val="008000"/>
                </a:solidFill>
              </a:rPr>
              <a:t>存储器</a:t>
            </a:r>
            <a:endParaRPr lang="zh-CN" altLang="en-US" kern="0" dirty="0">
              <a:solidFill>
                <a:srgbClr val="FF66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27480" y="980660"/>
            <a:ext cx="29097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800" dirty="0" smtClean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5</a:t>
            </a:r>
            <a:r>
              <a:rPr lang="zh-CN" altLang="en-US" sz="2800" dirty="0" smtClean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）目前发展情况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410" y="1447888"/>
            <a:ext cx="8579420" cy="5112709"/>
          </a:xfrm>
        </p:spPr>
        <p:txBody>
          <a:bodyPr/>
          <a:lstStyle/>
          <a:p>
            <a:r>
              <a:rPr lang="zh-CN" altLang="en-US" dirty="0" smtClean="0"/>
              <a:t>代表厂家：</a:t>
            </a:r>
            <a:r>
              <a:rPr lang="en-US" altLang="zh-CN" dirty="0"/>
              <a:t>Intel</a:t>
            </a:r>
            <a:r>
              <a:rPr lang="zh-CN" altLang="en-US" dirty="0"/>
              <a:t>、</a:t>
            </a:r>
            <a:r>
              <a:rPr lang="en-US" altLang="zh-CN" dirty="0" smtClean="0"/>
              <a:t>AMD</a:t>
            </a:r>
          </a:p>
          <a:p>
            <a:r>
              <a:rPr lang="zh-CN" altLang="en-US" dirty="0" smtClean="0"/>
              <a:t>特点：可靠性</a:t>
            </a:r>
            <a:r>
              <a:rPr lang="zh-CN" altLang="en-US" dirty="0"/>
              <a:t>高，随机读取速度快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类似</a:t>
            </a:r>
            <a:r>
              <a:rPr lang="en-US" altLang="zh-CN" dirty="0">
                <a:solidFill>
                  <a:srgbClr val="FF0000"/>
                </a:solidFill>
              </a:rPr>
              <a:t>SRAM</a:t>
            </a:r>
            <a:r>
              <a:rPr lang="zh-CN" altLang="en-US" dirty="0">
                <a:solidFill>
                  <a:srgbClr val="FF0000"/>
                </a:solidFill>
              </a:rPr>
              <a:t>的</a:t>
            </a:r>
            <a:r>
              <a:rPr lang="zh-CN" altLang="en-US" dirty="0" smtClean="0">
                <a:solidFill>
                  <a:srgbClr val="FF0000"/>
                </a:solidFill>
              </a:rPr>
              <a:t>接口：</a:t>
            </a:r>
            <a:r>
              <a:rPr lang="zh-CN" altLang="en-US" dirty="0"/>
              <a:t>独立的数据、地址总线，可快速</a:t>
            </a:r>
            <a:r>
              <a:rPr lang="zh-CN" altLang="en-US" dirty="0">
                <a:solidFill>
                  <a:srgbClr val="0000FF"/>
                </a:solidFill>
              </a:rPr>
              <a:t>随机读取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/>
              <a:t>可单字节</a:t>
            </a:r>
            <a:r>
              <a:rPr lang="en-US" altLang="zh-CN" dirty="0"/>
              <a:t>/</a:t>
            </a:r>
            <a:r>
              <a:rPr lang="zh-CN" altLang="en-US" dirty="0"/>
              <a:t>单字编程（之前必须以</a:t>
            </a:r>
            <a:r>
              <a:rPr lang="zh-CN" altLang="en-US" dirty="0">
                <a:solidFill>
                  <a:srgbClr val="FF0000"/>
                </a:solidFill>
              </a:rPr>
              <a:t>块</a:t>
            </a:r>
            <a:r>
              <a:rPr lang="zh-CN" altLang="en-US" dirty="0"/>
              <a:t>为单位或</a:t>
            </a:r>
            <a:r>
              <a:rPr lang="zh-CN" altLang="en-US" dirty="0">
                <a:solidFill>
                  <a:srgbClr val="FF0000"/>
                </a:solidFill>
              </a:rPr>
              <a:t>整片</a:t>
            </a:r>
            <a:r>
              <a:rPr lang="zh-CN" altLang="en-US" dirty="0"/>
              <a:t>进行</a:t>
            </a:r>
            <a:r>
              <a:rPr lang="zh-CN" altLang="en-US" dirty="0">
                <a:solidFill>
                  <a:srgbClr val="0000FF"/>
                </a:solidFill>
              </a:rPr>
              <a:t>预编程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0000FF"/>
                </a:solidFill>
              </a:rPr>
              <a:t>擦除</a:t>
            </a:r>
            <a:r>
              <a:rPr lang="zh-CN" altLang="en-US" dirty="0" smtClean="0"/>
              <a:t>）。</a:t>
            </a:r>
            <a:endParaRPr lang="en-US" altLang="zh-CN" dirty="0" smtClean="0"/>
          </a:p>
          <a:p>
            <a:pPr lvl="1"/>
            <a:r>
              <a:rPr lang="zh-CN" altLang="en-US" dirty="0"/>
              <a:t>擦除、编程速度</a:t>
            </a:r>
            <a:r>
              <a:rPr lang="zh-CN" altLang="en-US" dirty="0" smtClean="0"/>
              <a:t>慢。</a:t>
            </a:r>
            <a:endParaRPr lang="en-US" altLang="zh-CN" dirty="0" smtClean="0">
              <a:solidFill>
                <a:srgbClr val="FF0000"/>
              </a:solidFill>
              <a:latin typeface="+mn-ea"/>
            </a:endParaRPr>
          </a:p>
          <a:p>
            <a:pPr lvl="1"/>
            <a:r>
              <a:rPr lang="zh-CN" altLang="en-US" dirty="0" smtClean="0"/>
              <a:t>用于</a:t>
            </a:r>
            <a:r>
              <a:rPr lang="zh-CN" altLang="en-US" dirty="0"/>
              <a:t>擦除和编程操作较少而直接执行代码的场合，如</a:t>
            </a:r>
            <a:r>
              <a:rPr lang="en-US" altLang="zh-CN" dirty="0"/>
              <a:t>PC</a:t>
            </a:r>
            <a:r>
              <a:rPr lang="zh-CN" altLang="en-US" dirty="0"/>
              <a:t>的</a:t>
            </a:r>
            <a:r>
              <a:rPr lang="en-US" altLang="zh-CN" dirty="0"/>
              <a:t>BIOS</a:t>
            </a:r>
            <a:r>
              <a:rPr lang="zh-CN" altLang="en-US" dirty="0"/>
              <a:t>固件、手机、</a:t>
            </a:r>
            <a:r>
              <a:rPr lang="en-US" altLang="zh-CN" dirty="0"/>
              <a:t>DVD Player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代表芯片：</a:t>
            </a:r>
            <a:r>
              <a:rPr lang="en-US" altLang="zh-CN" dirty="0"/>
              <a:t>Intel 28F12J3</a:t>
            </a:r>
            <a:r>
              <a:rPr lang="zh-CN" altLang="en-US" dirty="0"/>
              <a:t> </a:t>
            </a:r>
            <a:br>
              <a:rPr lang="zh-CN" altLang="en-US" dirty="0"/>
            </a:br>
            <a:r>
              <a:rPr lang="en-US" altLang="zh-CN" dirty="0"/>
              <a:t>128Mb(16MB)   </a:t>
            </a:r>
            <a:r>
              <a:rPr lang="zh-CN" altLang="en-US" dirty="0"/>
              <a:t>可擦除</a:t>
            </a:r>
            <a:r>
              <a:rPr lang="en-US" altLang="zh-CN" dirty="0"/>
              <a:t>100,000</a:t>
            </a:r>
            <a:r>
              <a:rPr lang="zh-CN" altLang="en-US" dirty="0"/>
              <a:t>次    随机读：</a:t>
            </a:r>
            <a:r>
              <a:rPr lang="en-US" altLang="zh-CN" dirty="0"/>
              <a:t>150ns</a:t>
            </a: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4859960" y="4051950"/>
            <a:ext cx="338455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dirty="0">
                <a:solidFill>
                  <a:srgbClr val="008000"/>
                </a:solidFill>
              </a:rPr>
              <a:t>64</a:t>
            </a:r>
            <a:r>
              <a:rPr lang="zh-CN" altLang="en-US" dirty="0">
                <a:solidFill>
                  <a:srgbClr val="008000"/>
                </a:solidFill>
              </a:rPr>
              <a:t>～</a:t>
            </a:r>
            <a:r>
              <a:rPr lang="en-US" altLang="zh-CN" dirty="0">
                <a:solidFill>
                  <a:srgbClr val="008000"/>
                </a:solidFill>
              </a:rPr>
              <a:t>128KB</a:t>
            </a:r>
            <a:r>
              <a:rPr lang="zh-CN" altLang="en-US" dirty="0">
                <a:solidFill>
                  <a:srgbClr val="008000"/>
                </a:solidFill>
              </a:rPr>
              <a:t>，写</a:t>
            </a:r>
            <a:r>
              <a:rPr lang="en-US" altLang="zh-CN" dirty="0">
                <a:solidFill>
                  <a:srgbClr val="008000"/>
                </a:solidFill>
              </a:rPr>
              <a:t>/</a:t>
            </a:r>
            <a:r>
              <a:rPr lang="zh-CN" altLang="en-US" dirty="0">
                <a:solidFill>
                  <a:srgbClr val="008000"/>
                </a:solidFill>
              </a:rPr>
              <a:t>擦需</a:t>
            </a:r>
            <a:r>
              <a:rPr lang="en-US" altLang="zh-CN" dirty="0">
                <a:solidFill>
                  <a:srgbClr val="008000"/>
                </a:solidFill>
              </a:rPr>
              <a:t>5s</a:t>
            </a:r>
          </a:p>
        </p:txBody>
      </p:sp>
      <p:sp>
        <p:nvSpPr>
          <p:cNvPr id="11" name="Freeform 8"/>
          <p:cNvSpPr>
            <a:spLocks/>
          </p:cNvSpPr>
          <p:nvPr/>
        </p:nvSpPr>
        <p:spPr bwMode="auto">
          <a:xfrm>
            <a:off x="2819765" y="4129738"/>
            <a:ext cx="600075" cy="15081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1" y="115"/>
              </a:cxn>
              <a:cxn ang="0">
                <a:pos x="395" y="33"/>
              </a:cxn>
            </a:cxnLst>
            <a:rect l="0" t="0" r="r" b="b"/>
            <a:pathLst>
              <a:path w="395" h="120">
                <a:moveTo>
                  <a:pt x="0" y="0"/>
                </a:moveTo>
                <a:cubicBezTo>
                  <a:pt x="32" y="55"/>
                  <a:pt x="65" y="110"/>
                  <a:pt x="131" y="115"/>
                </a:cubicBezTo>
                <a:cubicBezTo>
                  <a:pt x="197" y="120"/>
                  <a:pt x="296" y="76"/>
                  <a:pt x="395" y="33"/>
                </a:cubicBezTo>
              </a:path>
            </a:pathLst>
          </a:cu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 flipH="1">
            <a:off x="6193460" y="3739213"/>
            <a:ext cx="157163" cy="39211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6309973" y="5517290"/>
            <a:ext cx="1214437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>
                <a:solidFill>
                  <a:srgbClr val="008000"/>
                </a:solidFill>
              </a:rPr>
              <a:t>16MB</a:t>
            </a:r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>
            <a:off x="6048035" y="5501415"/>
            <a:ext cx="300038" cy="22225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3392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2ECAD58-CE37-4F93-8A55-A9CF721AF436}" type="slidenum">
              <a:rPr lang="zh-CN" altLang="en-US"/>
              <a:pPr/>
              <a:t>109</a:t>
            </a:fld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5.2.2  ROM          </a:t>
            </a:r>
            <a:r>
              <a:rPr lang="zh-CN" altLang="en-US" dirty="0">
                <a:solidFill>
                  <a:srgbClr val="D60093"/>
                </a:solidFill>
              </a:rPr>
              <a:t>三、闪速 </a:t>
            </a:r>
            <a:r>
              <a:rPr lang="en-US" altLang="zh-CN" dirty="0">
                <a:solidFill>
                  <a:srgbClr val="D60093"/>
                </a:solidFill>
              </a:rPr>
              <a:t>E</a:t>
            </a:r>
            <a:r>
              <a:rPr lang="en-US" altLang="zh-CN" baseline="30000" dirty="0">
                <a:solidFill>
                  <a:srgbClr val="D60093"/>
                </a:solidFill>
              </a:rPr>
              <a:t>2</a:t>
            </a:r>
            <a:r>
              <a:rPr lang="en-US" altLang="zh-CN" dirty="0">
                <a:solidFill>
                  <a:srgbClr val="D60093"/>
                </a:solidFill>
              </a:rPr>
              <a:t>PROM </a:t>
            </a:r>
            <a:r>
              <a:rPr lang="zh-CN" altLang="en-US" dirty="0">
                <a:solidFill>
                  <a:srgbClr val="D60093"/>
                </a:solidFill>
              </a:rPr>
              <a:t>：</a:t>
            </a:r>
            <a:r>
              <a:rPr lang="en-US" altLang="zh-CN" dirty="0">
                <a:solidFill>
                  <a:srgbClr val="D60093"/>
                </a:solidFill>
              </a:rPr>
              <a:t>Flash</a:t>
            </a:r>
            <a:endParaRPr lang="zh-CN" altLang="en-US" dirty="0"/>
          </a:p>
        </p:txBody>
      </p:sp>
      <p:sp>
        <p:nvSpPr>
          <p:cNvPr id="10" name="标题 1"/>
          <p:cNvSpPr txBox="1">
            <a:spLocks/>
          </p:cNvSpPr>
          <p:nvPr/>
        </p:nvSpPr>
        <p:spPr bwMode="auto">
          <a:xfrm>
            <a:off x="755470" y="527842"/>
            <a:ext cx="813713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>
                <a:solidFill>
                  <a:srgbClr val="008000"/>
                </a:solidFill>
              </a:rPr>
              <a:t>2. </a:t>
            </a:r>
            <a:r>
              <a:rPr lang="en-US" altLang="zh-CN" dirty="0" smtClean="0">
                <a:solidFill>
                  <a:srgbClr val="008000"/>
                </a:solidFill>
              </a:rPr>
              <a:t>NAND</a:t>
            </a:r>
            <a:r>
              <a:rPr lang="zh-CN" altLang="zh-CN" dirty="0" smtClean="0">
                <a:solidFill>
                  <a:srgbClr val="008000"/>
                </a:solidFill>
              </a:rPr>
              <a:t>类型</a:t>
            </a:r>
            <a:r>
              <a:rPr lang="en-US" altLang="zh-CN" dirty="0">
                <a:solidFill>
                  <a:srgbClr val="008000"/>
                </a:solidFill>
              </a:rPr>
              <a:t>Flash</a:t>
            </a:r>
            <a:r>
              <a:rPr lang="zh-CN" altLang="zh-CN" dirty="0" smtClean="0">
                <a:solidFill>
                  <a:srgbClr val="008000"/>
                </a:solidFill>
              </a:rPr>
              <a:t>存储器</a:t>
            </a:r>
            <a:endParaRPr lang="zh-CN" altLang="en-US" kern="0" dirty="0">
              <a:solidFill>
                <a:srgbClr val="FF66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780" y="1124680"/>
            <a:ext cx="5952977" cy="398366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57" y="4674883"/>
            <a:ext cx="4333633" cy="19225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380" y="2032384"/>
            <a:ext cx="2872124" cy="204660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06951" y="5108348"/>
            <a:ext cx="1699311" cy="15129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44260" y="5181311"/>
            <a:ext cx="1746345" cy="146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925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130" name="Rectangle 2"/>
          <p:cNvSpPr>
            <a:spLocks noGrp="1" noChangeArrowheads="1"/>
          </p:cNvSpPr>
          <p:nvPr>
            <p:ph idx="1"/>
          </p:nvPr>
        </p:nvSpPr>
        <p:spPr>
          <a:xfrm>
            <a:off x="323850" y="908050"/>
            <a:ext cx="8640763" cy="5761038"/>
          </a:xfrm>
        </p:spPr>
        <p:txBody>
          <a:bodyPr/>
          <a:lstStyle/>
          <a:p>
            <a:pPr marL="444500" indent="-444500">
              <a:spcBef>
                <a:spcPts val="650"/>
              </a:spcBef>
              <a:buSzTx/>
              <a:buFont typeface="Wingdings" pitchFamily="2" charset="2"/>
              <a:buNone/>
            </a:pPr>
            <a:r>
              <a:rPr lang="en-US" altLang="zh-CN" sz="2800" b="1" dirty="0">
                <a:latin typeface="Times New Roman" pitchFamily="18" charset="0"/>
              </a:rPr>
              <a:t>6264</a:t>
            </a:r>
            <a:r>
              <a:rPr lang="zh-CN" altLang="en-US" sz="2800" b="1" dirty="0">
                <a:latin typeface="Times New Roman" pitchFamily="18" charset="0"/>
              </a:rPr>
              <a:t>芯片：</a:t>
            </a:r>
            <a:r>
              <a:rPr lang="en-US" altLang="zh-CN" sz="2800" b="1" dirty="0">
                <a:latin typeface="Times New Roman" pitchFamily="18" charset="0"/>
              </a:rPr>
              <a:t>8K×8bit</a:t>
            </a:r>
          </a:p>
          <a:p>
            <a:pPr marL="444500" indent="-444500">
              <a:spcBef>
                <a:spcPts val="650"/>
              </a:spcBef>
              <a:buSzTx/>
              <a:buFont typeface="Wingdings" pitchFamily="2" charset="2"/>
              <a:buAutoNum type="arabicPeriod"/>
            </a:pPr>
            <a:r>
              <a:rPr lang="zh-CN" altLang="en-US" sz="2800" b="1" dirty="0">
                <a:latin typeface="Times New Roman" pitchFamily="18" charset="0"/>
              </a:rPr>
              <a:t>引线（</a:t>
            </a:r>
            <a:r>
              <a:rPr lang="en-US" altLang="zh-CN" sz="2800" b="1" dirty="0" smtClean="0">
                <a:solidFill>
                  <a:srgbClr val="FF6600"/>
                </a:solidFill>
                <a:latin typeface="Times New Roman" pitchFamily="18" charset="0"/>
              </a:rPr>
              <a:t>P142</a:t>
            </a:r>
            <a:r>
              <a:rPr lang="zh-CN" altLang="en-US" sz="2800" b="1" dirty="0" smtClean="0">
                <a:latin typeface="Times New Roman" pitchFamily="18" charset="0"/>
              </a:rPr>
              <a:t>）</a:t>
            </a:r>
            <a:endParaRPr lang="zh-CN" altLang="en-US" sz="2800" b="1" dirty="0">
              <a:latin typeface="Times New Roman" pitchFamily="18" charset="0"/>
            </a:endParaRPr>
          </a:p>
          <a:p>
            <a:pPr marL="1162050" lvl="1" indent="-538163">
              <a:spcBef>
                <a:spcPts val="650"/>
              </a:spcBef>
              <a:buClr>
                <a:srgbClr val="006600"/>
              </a:buClr>
              <a:buSzTx/>
              <a:buFont typeface="Wingdings" pitchFamily="2" charset="2"/>
              <a:buAutoNum type="circleNumDbPlain"/>
            </a:pPr>
            <a:r>
              <a:rPr lang="en-US" altLang="zh-CN" b="1" dirty="0" smtClean="0">
                <a:latin typeface="Times New Roman" pitchFamily="18" charset="0"/>
              </a:rPr>
              <a:t>A0</a:t>
            </a:r>
            <a:r>
              <a:rPr lang="zh-CN" altLang="en-US" b="1" dirty="0" smtClean="0">
                <a:latin typeface="Times New Roman" pitchFamily="18" charset="0"/>
              </a:rPr>
              <a:t>～</a:t>
            </a:r>
            <a:r>
              <a:rPr lang="en-US" altLang="zh-CN" b="1" dirty="0" smtClean="0">
                <a:latin typeface="Times New Roman" pitchFamily="18" charset="0"/>
              </a:rPr>
              <a:t>A12</a:t>
            </a:r>
            <a:endParaRPr lang="en-US" altLang="zh-CN" b="1" dirty="0">
              <a:latin typeface="Times New Roman" pitchFamily="18" charset="0"/>
            </a:endParaRPr>
          </a:p>
          <a:p>
            <a:pPr marL="1162050" lvl="1" indent="-538163">
              <a:spcBef>
                <a:spcPts val="650"/>
              </a:spcBef>
              <a:buClr>
                <a:srgbClr val="006600"/>
              </a:buClr>
              <a:buSzTx/>
              <a:buFont typeface="Wingdings" pitchFamily="2" charset="2"/>
              <a:buAutoNum type="circleNumDbPlain"/>
            </a:pPr>
            <a:r>
              <a:rPr lang="en-US" altLang="zh-CN" b="1" dirty="0">
                <a:latin typeface="Times New Roman" pitchFamily="18" charset="0"/>
              </a:rPr>
              <a:t>D0</a:t>
            </a:r>
            <a:r>
              <a:rPr lang="zh-CN" altLang="en-US" b="1" dirty="0">
                <a:latin typeface="Times New Roman" pitchFamily="18" charset="0"/>
              </a:rPr>
              <a:t>～</a:t>
            </a:r>
            <a:r>
              <a:rPr lang="en-US" altLang="zh-CN" b="1" dirty="0">
                <a:latin typeface="Times New Roman" pitchFamily="18" charset="0"/>
              </a:rPr>
              <a:t>D7</a:t>
            </a:r>
          </a:p>
          <a:p>
            <a:pPr marL="1162050" lvl="1" indent="-538163">
              <a:spcBef>
                <a:spcPts val="650"/>
              </a:spcBef>
              <a:buClr>
                <a:srgbClr val="006600"/>
              </a:buClr>
              <a:buSzTx/>
              <a:buFont typeface="Wingdings" pitchFamily="2" charset="2"/>
              <a:buAutoNum type="circleNumDbPlain"/>
            </a:pPr>
            <a:r>
              <a:rPr lang="en-US" altLang="zh-CN" b="1" dirty="0">
                <a:latin typeface="Times New Roman" pitchFamily="18" charset="0"/>
              </a:rPr>
              <a:t>CS1</a:t>
            </a:r>
            <a:r>
              <a:rPr lang="zh-CN" altLang="en-US" b="1" dirty="0">
                <a:latin typeface="Times New Roman" pitchFamily="18" charset="0"/>
              </a:rPr>
              <a:t>、</a:t>
            </a:r>
            <a:r>
              <a:rPr lang="en-US" altLang="zh-CN" b="1" dirty="0">
                <a:latin typeface="Times New Roman" pitchFamily="18" charset="0"/>
              </a:rPr>
              <a:t>CS2</a:t>
            </a:r>
          </a:p>
          <a:p>
            <a:pPr marL="1162050" lvl="1" indent="-538163">
              <a:spcBef>
                <a:spcPts val="650"/>
              </a:spcBef>
              <a:buClr>
                <a:srgbClr val="006600"/>
              </a:buClr>
              <a:buSzTx/>
              <a:buFont typeface="Wingdings" pitchFamily="2" charset="2"/>
              <a:buAutoNum type="circleNumDbPlain"/>
            </a:pPr>
            <a:r>
              <a:rPr lang="en-US" altLang="zh-CN" b="1" dirty="0">
                <a:latin typeface="Times New Roman" pitchFamily="18" charset="0"/>
              </a:rPr>
              <a:t>OE</a:t>
            </a:r>
          </a:p>
          <a:p>
            <a:pPr marL="1162050" lvl="1" indent="-538163">
              <a:spcBef>
                <a:spcPts val="650"/>
              </a:spcBef>
              <a:buClr>
                <a:srgbClr val="006600"/>
              </a:buClr>
              <a:buSzTx/>
              <a:buFont typeface="Wingdings" pitchFamily="2" charset="2"/>
              <a:buAutoNum type="circleNumDbPlain"/>
            </a:pPr>
            <a:r>
              <a:rPr lang="en-US" altLang="zh-CN" b="1" dirty="0">
                <a:latin typeface="Times New Roman" pitchFamily="18" charset="0"/>
              </a:rPr>
              <a:t>WE</a:t>
            </a:r>
          </a:p>
        </p:txBody>
      </p:sp>
      <p:sp>
        <p:nvSpPr>
          <p:cNvPr id="14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9A735B-F85D-49A7-A42A-2D745CE35D61}" type="slidenum">
              <a:rPr lang="zh-CN" altLang="en-US"/>
              <a:pPr/>
              <a:t>11</a:t>
            </a:fld>
            <a:endParaRPr lang="en-US" altLang="zh-CN"/>
          </a:p>
        </p:txBody>
      </p:sp>
      <p:graphicFrame>
        <p:nvGraphicFramePr>
          <p:cNvPr id="816155" name="Object 27"/>
          <p:cNvGraphicFramePr>
            <a:graphicFrameLocks noChangeAspect="1"/>
          </p:cNvGraphicFramePr>
          <p:nvPr/>
        </p:nvGraphicFramePr>
        <p:xfrm>
          <a:off x="5884863" y="1052513"/>
          <a:ext cx="2927350" cy="4967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6201" name="Visio" r:id="rId3" imgW="1309150" imgH="2223028" progId="Visio.Drawing.11">
                  <p:embed/>
                </p:oleObj>
              </mc:Choice>
              <mc:Fallback>
                <p:oleObj name="Visio" r:id="rId3" imgW="1309150" imgH="2223028" progId="Visio.Drawing.11">
                  <p:embed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4863" y="1052513"/>
                        <a:ext cx="2927350" cy="4967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FF"/>
                            </a:solidFill>
                            <a:miter lim="800000"/>
                            <a:headEnd/>
                            <a:tailEnd type="none" w="med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6156" name="AutoShape 28"/>
          <p:cNvSpPr>
            <a:spLocks noChangeArrowheads="1"/>
          </p:cNvSpPr>
          <p:nvPr/>
        </p:nvSpPr>
        <p:spPr bwMode="auto">
          <a:xfrm>
            <a:off x="3276600" y="981075"/>
            <a:ext cx="5400675" cy="1008063"/>
          </a:xfrm>
          <a:prstGeom prst="wedgeRoundRectCallout">
            <a:avLst>
              <a:gd name="adj1" fmla="val -51736"/>
              <a:gd name="adj2" fmla="val 68426"/>
              <a:gd name="adj3" fmla="val 16667"/>
            </a:avLst>
          </a:prstGeom>
          <a:solidFill>
            <a:srgbClr val="CCFF99"/>
          </a:solidFill>
          <a:ln w="28575" algn="ctr">
            <a:solidFill>
              <a:srgbClr val="006600"/>
            </a:solidFill>
            <a:miter lim="800000"/>
            <a:headEnd/>
            <a:tailEnd type="none" w="med" len="lg"/>
          </a:ln>
          <a:effectLst/>
        </p:spPr>
        <p:txBody>
          <a:bodyPr/>
          <a:lstStyle/>
          <a:p>
            <a:pPr algn="l"/>
            <a:r>
              <a:rPr lang="zh-CN" altLang="en-US" dirty="0"/>
              <a:t>决定存储单元的</a:t>
            </a:r>
            <a:r>
              <a:rPr lang="zh-CN" altLang="en-US" dirty="0">
                <a:solidFill>
                  <a:srgbClr val="FF0000"/>
                </a:solidFill>
              </a:rPr>
              <a:t>容量</a:t>
            </a:r>
            <a:r>
              <a:rPr lang="zh-CN" altLang="en-US" dirty="0"/>
              <a:t>，一般</a:t>
            </a:r>
          </a:p>
          <a:p>
            <a:pPr algn="l"/>
            <a:r>
              <a:rPr lang="en-US" altLang="zh-CN" dirty="0"/>
              <a:t>1K</a:t>
            </a:r>
            <a:r>
              <a:rPr lang="zh-CN" altLang="en-US" dirty="0"/>
              <a:t>～</a:t>
            </a:r>
            <a:r>
              <a:rPr lang="en-US" altLang="zh-CN" dirty="0"/>
              <a:t>256M </a:t>
            </a:r>
            <a:r>
              <a:rPr lang="zh-CN" altLang="en-US" dirty="0">
                <a:latin typeface="+mn-ea"/>
                <a:ea typeface="+mn-ea"/>
              </a:rPr>
              <a:t>→</a:t>
            </a:r>
            <a:r>
              <a:rPr lang="zh-CN" altLang="en-US" dirty="0"/>
              <a:t> 地址总线数：</a:t>
            </a:r>
            <a:r>
              <a:rPr lang="en-US" altLang="zh-CN" dirty="0"/>
              <a:t>10</a:t>
            </a:r>
            <a:r>
              <a:rPr lang="zh-CN" altLang="en-US" dirty="0"/>
              <a:t>～</a:t>
            </a:r>
            <a:r>
              <a:rPr lang="en-US" altLang="zh-CN" dirty="0"/>
              <a:t>28</a:t>
            </a:r>
          </a:p>
        </p:txBody>
      </p:sp>
      <p:sp>
        <p:nvSpPr>
          <p:cNvPr id="816157" name="AutoShape 29"/>
          <p:cNvSpPr>
            <a:spLocks noChangeArrowheads="1"/>
          </p:cNvSpPr>
          <p:nvPr/>
        </p:nvSpPr>
        <p:spPr bwMode="auto">
          <a:xfrm>
            <a:off x="3492500" y="1773238"/>
            <a:ext cx="5400675" cy="576262"/>
          </a:xfrm>
          <a:prstGeom prst="wedgeRoundRectCallout">
            <a:avLst>
              <a:gd name="adj1" fmla="val -61083"/>
              <a:gd name="adj2" fmla="val 107023"/>
              <a:gd name="adj3" fmla="val 16667"/>
            </a:avLst>
          </a:prstGeom>
          <a:solidFill>
            <a:srgbClr val="CCFF99"/>
          </a:solidFill>
          <a:ln w="28575" algn="ctr">
            <a:solidFill>
              <a:srgbClr val="006600"/>
            </a:solidFill>
            <a:miter lim="800000"/>
            <a:headEnd/>
            <a:tailEnd type="none" w="med" len="lg"/>
          </a:ln>
          <a:effectLst/>
        </p:spPr>
        <p:txBody>
          <a:bodyPr/>
          <a:lstStyle/>
          <a:p>
            <a:pPr algn="l"/>
            <a:r>
              <a:rPr lang="zh-CN" altLang="en-US"/>
              <a:t>决定存储单元的</a:t>
            </a:r>
            <a:r>
              <a:rPr lang="zh-CN" altLang="en-US">
                <a:solidFill>
                  <a:srgbClr val="FF0000"/>
                </a:solidFill>
              </a:rPr>
              <a:t>宽度</a:t>
            </a:r>
            <a:r>
              <a:rPr lang="zh-CN" altLang="en-US"/>
              <a:t>（位数，</a:t>
            </a:r>
            <a:r>
              <a:rPr lang="en-US" altLang="zh-CN"/>
              <a:t>bit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816158" name="AutoShape 30"/>
          <p:cNvSpPr>
            <a:spLocks noChangeArrowheads="1"/>
          </p:cNvSpPr>
          <p:nvPr/>
        </p:nvSpPr>
        <p:spPr bwMode="auto">
          <a:xfrm>
            <a:off x="3708400" y="2420938"/>
            <a:ext cx="3024188" cy="576262"/>
          </a:xfrm>
          <a:prstGeom prst="wedgeRoundRectCallout">
            <a:avLst>
              <a:gd name="adj1" fmla="val -61708"/>
              <a:gd name="adj2" fmla="val 81954"/>
              <a:gd name="adj3" fmla="val 16667"/>
            </a:avLst>
          </a:prstGeom>
          <a:solidFill>
            <a:srgbClr val="CCFF99"/>
          </a:solidFill>
          <a:ln w="28575" algn="ctr">
            <a:solidFill>
              <a:srgbClr val="006600"/>
            </a:solidFill>
            <a:miter lim="800000"/>
            <a:headEnd/>
            <a:tailEnd type="none" w="med" len="lg"/>
          </a:ln>
          <a:effectLst/>
        </p:spPr>
        <p:txBody>
          <a:bodyPr/>
          <a:lstStyle/>
          <a:p>
            <a:pPr algn="l"/>
            <a:r>
              <a:rPr lang="zh-CN" altLang="en-US" dirty="0"/>
              <a:t>片选 </a:t>
            </a:r>
            <a:r>
              <a:rPr lang="zh-CN" altLang="en-US" dirty="0">
                <a:latin typeface="+mn-ea"/>
                <a:ea typeface="+mn-ea"/>
              </a:rPr>
              <a:t>→</a:t>
            </a:r>
            <a:r>
              <a:rPr lang="zh-CN" altLang="en-US" dirty="0"/>
              <a:t> 地址译码</a:t>
            </a:r>
          </a:p>
        </p:txBody>
      </p:sp>
      <p:sp>
        <p:nvSpPr>
          <p:cNvPr id="816159" name="AutoShape 31"/>
          <p:cNvSpPr>
            <a:spLocks noChangeArrowheads="1"/>
          </p:cNvSpPr>
          <p:nvPr/>
        </p:nvSpPr>
        <p:spPr bwMode="auto">
          <a:xfrm>
            <a:off x="3635375" y="2852738"/>
            <a:ext cx="2736850" cy="576262"/>
          </a:xfrm>
          <a:prstGeom prst="wedgeRoundRectCallout">
            <a:avLst>
              <a:gd name="adj1" fmla="val -102380"/>
              <a:gd name="adj2" fmla="val 107023"/>
              <a:gd name="adj3" fmla="val 16667"/>
            </a:avLst>
          </a:prstGeom>
          <a:solidFill>
            <a:srgbClr val="CCFF99"/>
          </a:solidFill>
          <a:ln w="28575" algn="ctr">
            <a:solidFill>
              <a:srgbClr val="006600"/>
            </a:solidFill>
            <a:miter lim="800000"/>
            <a:headEnd/>
            <a:tailEnd type="none" w="med" len="lg"/>
          </a:ln>
          <a:effectLst/>
        </p:spPr>
        <p:txBody>
          <a:bodyPr/>
          <a:lstStyle/>
          <a:p>
            <a:pPr algn="l"/>
            <a:r>
              <a:rPr lang="zh-CN" altLang="en-US"/>
              <a:t>输出允许（读）</a:t>
            </a:r>
          </a:p>
        </p:txBody>
      </p:sp>
      <p:sp>
        <p:nvSpPr>
          <p:cNvPr id="816160" name="AutoShape 32"/>
          <p:cNvSpPr>
            <a:spLocks noChangeArrowheads="1"/>
          </p:cNvSpPr>
          <p:nvPr/>
        </p:nvSpPr>
        <p:spPr bwMode="auto">
          <a:xfrm>
            <a:off x="3779838" y="3573463"/>
            <a:ext cx="1439862" cy="576262"/>
          </a:xfrm>
          <a:prstGeom prst="wedgeRoundRectCallout">
            <a:avLst>
              <a:gd name="adj1" fmla="val -149560"/>
              <a:gd name="adj2" fmla="val 56889"/>
              <a:gd name="adj3" fmla="val 16667"/>
            </a:avLst>
          </a:prstGeom>
          <a:solidFill>
            <a:srgbClr val="CCFF99"/>
          </a:solidFill>
          <a:ln w="28575" algn="ctr">
            <a:solidFill>
              <a:srgbClr val="006600"/>
            </a:solidFill>
            <a:miter lim="800000"/>
            <a:headEnd/>
            <a:tailEnd type="none" w="med" len="lg"/>
          </a:ln>
          <a:effectLst/>
        </p:spPr>
        <p:txBody>
          <a:bodyPr/>
          <a:lstStyle/>
          <a:p>
            <a:pPr algn="l"/>
            <a:r>
              <a:rPr lang="zh-CN" altLang="en-US"/>
              <a:t>写允许</a:t>
            </a:r>
          </a:p>
        </p:txBody>
      </p:sp>
      <p:sp>
        <p:nvSpPr>
          <p:cNvPr id="816161" name="Line 33"/>
          <p:cNvSpPr>
            <a:spLocks noChangeShapeType="1"/>
          </p:cNvSpPr>
          <p:nvPr/>
        </p:nvSpPr>
        <p:spPr bwMode="auto">
          <a:xfrm>
            <a:off x="1543050" y="3048000"/>
            <a:ext cx="6477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816162" name="Line 34"/>
          <p:cNvSpPr>
            <a:spLocks noChangeShapeType="1"/>
          </p:cNvSpPr>
          <p:nvPr/>
        </p:nvSpPr>
        <p:spPr bwMode="auto">
          <a:xfrm>
            <a:off x="1568450" y="3557588"/>
            <a:ext cx="58261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816163" name="Line 35"/>
          <p:cNvSpPr>
            <a:spLocks noChangeShapeType="1"/>
          </p:cNvSpPr>
          <p:nvPr/>
        </p:nvSpPr>
        <p:spPr bwMode="auto">
          <a:xfrm>
            <a:off x="1593850" y="4054475"/>
            <a:ext cx="58261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0550" y="44450"/>
            <a:ext cx="8446070" cy="523875"/>
          </a:xfrm>
        </p:spPr>
        <p:txBody>
          <a:bodyPr/>
          <a:lstStyle/>
          <a:p>
            <a:r>
              <a:rPr lang="en-US" altLang="zh-CN" dirty="0">
                <a:ea typeface="黑体" pitchFamily="2" charset="-122"/>
              </a:rPr>
              <a:t>5.2.1 </a:t>
            </a:r>
            <a:r>
              <a:rPr lang="en-US" altLang="zh-CN" dirty="0" smtClean="0">
                <a:ea typeface="黑体" pitchFamily="2" charset="-122"/>
              </a:rPr>
              <a:t> SRAM</a:t>
            </a:r>
            <a:r>
              <a:rPr lang="zh-CN" altLang="en-US" dirty="0" smtClean="0">
                <a:ea typeface="黑体" pitchFamily="2" charset="-122"/>
              </a:rPr>
              <a:t>       </a:t>
            </a:r>
            <a:r>
              <a:rPr lang="zh-CN" altLang="en-US" dirty="0" smtClean="0">
                <a:solidFill>
                  <a:srgbClr val="CC3399"/>
                </a:solidFill>
                <a:ea typeface="黑体" pitchFamily="2" charset="-122"/>
              </a:rPr>
              <a:t>一、异步</a:t>
            </a:r>
            <a:r>
              <a:rPr lang="en-US" altLang="zh-CN" dirty="0" smtClean="0">
                <a:solidFill>
                  <a:srgbClr val="CC3399"/>
                </a:solidFill>
                <a:ea typeface="黑体" pitchFamily="2" charset="-122"/>
              </a:rPr>
              <a:t>SRAM</a:t>
            </a:r>
            <a:r>
              <a:rPr lang="zh-CN" altLang="en-US" dirty="0" smtClean="0">
                <a:solidFill>
                  <a:srgbClr val="CC3399"/>
                </a:solidFill>
                <a:ea typeface="黑体" pitchFamily="2" charset="-122"/>
              </a:rPr>
              <a:t>：</a:t>
            </a:r>
            <a:r>
              <a:rPr lang="en-US" altLang="zh-CN" dirty="0" smtClean="0">
                <a:solidFill>
                  <a:srgbClr val="008000"/>
                </a:solidFill>
                <a:ea typeface="黑体" pitchFamily="2" charset="-122"/>
              </a:rPr>
              <a:t>1. </a:t>
            </a:r>
            <a:r>
              <a:rPr lang="zh-CN" altLang="en-US" dirty="0" smtClean="0">
                <a:solidFill>
                  <a:srgbClr val="008000"/>
                </a:solidFill>
                <a:ea typeface="黑体" pitchFamily="2" charset="-122"/>
              </a:rPr>
              <a:t>典型芯片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1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1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1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1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1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6156" grpId="0" animBg="1"/>
      <p:bldP spid="816157" grpId="0" animBg="1"/>
      <p:bldP spid="816158" grpId="0" animBg="1"/>
      <p:bldP spid="816159" grpId="0" animBg="1"/>
      <p:bldP spid="816160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2ECAD58-CE37-4F93-8A55-A9CF721AF436}" type="slidenum">
              <a:rPr lang="zh-CN" altLang="en-US"/>
              <a:pPr/>
              <a:t>110</a:t>
            </a:fld>
            <a:endParaRPr lang="en-US" altLang="zh-CN"/>
          </a:p>
        </p:txBody>
      </p:sp>
      <p:sp>
        <p:nvSpPr>
          <p:cNvPr id="1006595" name="Rectangle 3"/>
          <p:cNvSpPr>
            <a:spLocks noChangeArrowheads="1"/>
          </p:cNvSpPr>
          <p:nvPr/>
        </p:nvSpPr>
        <p:spPr bwMode="auto">
          <a:xfrm>
            <a:off x="539880" y="1340785"/>
            <a:ext cx="8280710" cy="4032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>
              <a:spcBef>
                <a:spcPct val="20000"/>
              </a:spcBef>
              <a:buClr>
                <a:schemeClr val="bg2"/>
              </a:buClr>
            </a:pPr>
            <a:r>
              <a:rPr lang="en-US" altLang="zh-CN" sz="2800" dirty="0"/>
              <a:t>NAND</a:t>
            </a:r>
            <a:r>
              <a:rPr lang="zh-CN" altLang="en-US" sz="2800" dirty="0"/>
              <a:t>技术：</a:t>
            </a:r>
            <a:r>
              <a:rPr lang="en-US" altLang="zh-CN" sz="2800" dirty="0"/>
              <a:t>Samsung</a:t>
            </a:r>
            <a:r>
              <a:rPr lang="zh-CN" altLang="en-US" sz="2800" dirty="0"/>
              <a:t>、</a:t>
            </a:r>
            <a:r>
              <a:rPr lang="en-US" altLang="zh-CN" sz="2800" dirty="0"/>
              <a:t>TOSHIBA</a:t>
            </a:r>
            <a:r>
              <a:rPr lang="zh-CN" altLang="en-US" sz="2800" dirty="0"/>
              <a:t>、</a:t>
            </a:r>
            <a:r>
              <a:rPr lang="en-US" altLang="zh-CN" sz="2800" dirty="0" err="1"/>
              <a:t>Fujistu</a:t>
            </a:r>
            <a:r>
              <a:rPr lang="en-US" altLang="zh-CN" sz="2800" dirty="0"/>
              <a:t> </a:t>
            </a:r>
            <a:r>
              <a:rPr lang="zh-CN" altLang="en-US" sz="2800" dirty="0"/>
              <a:t>阵营</a:t>
            </a:r>
            <a:br>
              <a:rPr lang="zh-CN" altLang="en-US" sz="2800" dirty="0"/>
            </a:br>
            <a:r>
              <a:rPr lang="zh-CN" altLang="en-US" sz="2800" dirty="0"/>
              <a:t/>
            </a:r>
            <a:br>
              <a:rPr lang="zh-CN" altLang="en-US" sz="2800" dirty="0"/>
            </a:br>
            <a:r>
              <a:rPr lang="zh-CN" altLang="en-US" sz="2800" dirty="0"/>
              <a:t/>
            </a:r>
            <a:br>
              <a:rPr lang="zh-CN" altLang="en-US" sz="2800" dirty="0"/>
            </a:br>
            <a:r>
              <a:rPr lang="zh-CN" altLang="en-US" sz="2800" dirty="0">
                <a:solidFill>
                  <a:srgbClr val="008000"/>
                </a:solidFill>
              </a:rPr>
              <a:t>单位容量价格比</a:t>
            </a:r>
            <a:r>
              <a:rPr lang="en-US" altLang="zh-CN" sz="2800" dirty="0">
                <a:solidFill>
                  <a:srgbClr val="008000"/>
                </a:solidFill>
              </a:rPr>
              <a:t>NOR</a:t>
            </a:r>
            <a:r>
              <a:rPr lang="zh-CN" altLang="en-US" sz="2800" dirty="0">
                <a:solidFill>
                  <a:srgbClr val="008000"/>
                </a:solidFill>
              </a:rPr>
              <a:t>低。</a:t>
            </a:r>
            <a:r>
              <a:rPr lang="zh-CN" altLang="en-US" sz="2800" dirty="0"/>
              <a:t/>
            </a:r>
            <a:br>
              <a:rPr lang="zh-CN" altLang="en-US" sz="2800" dirty="0"/>
            </a:br>
            <a:r>
              <a:rPr lang="zh-CN" altLang="en-US" sz="2800" dirty="0">
                <a:solidFill>
                  <a:srgbClr val="FF0000"/>
                </a:solidFill>
              </a:rPr>
              <a:t>高数据存储密度，需要特殊接口。</a:t>
            </a:r>
            <a:br>
              <a:rPr lang="zh-CN" altLang="en-US" sz="2800" dirty="0">
                <a:solidFill>
                  <a:srgbClr val="FF0000"/>
                </a:solidFill>
              </a:rPr>
            </a:br>
            <a:r>
              <a:rPr lang="zh-CN" altLang="en-US" sz="2800" dirty="0">
                <a:solidFill>
                  <a:srgbClr val="FF0000"/>
                </a:solidFill>
              </a:rPr>
              <a:t/>
            </a:r>
            <a:br>
              <a:rPr lang="zh-CN" altLang="en-US" sz="2800" dirty="0">
                <a:solidFill>
                  <a:srgbClr val="FF0000"/>
                </a:solidFill>
              </a:rPr>
            </a:br>
            <a:r>
              <a:rPr lang="zh-CN" altLang="en-US" sz="2800" dirty="0"/>
              <a:t>适合纯数据存储和文件存储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>Flash </a:t>
            </a:r>
            <a:r>
              <a:rPr lang="en-US" altLang="zh-CN" sz="2800" dirty="0"/>
              <a:t>Disk</a:t>
            </a:r>
            <a:r>
              <a:rPr lang="zh-CN" altLang="en-US" sz="2800" dirty="0"/>
              <a:t>、</a:t>
            </a:r>
            <a:r>
              <a:rPr lang="en-US" altLang="zh-CN" sz="2800" dirty="0"/>
              <a:t>MP3</a:t>
            </a:r>
            <a:r>
              <a:rPr lang="zh-CN" altLang="en-US" sz="2800" dirty="0"/>
              <a:t>、数码相机、手机、</a:t>
            </a:r>
            <a:r>
              <a:rPr lang="en-US" altLang="zh-CN" sz="2800" dirty="0">
                <a:latin typeface="宋体"/>
              </a:rPr>
              <a:t>……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p:sp>
        <p:nvSpPr>
          <p:cNvPr id="1006596" name="Text Box 4"/>
          <p:cNvSpPr txBox="1">
            <a:spLocks noChangeArrowheads="1"/>
          </p:cNvSpPr>
          <p:nvPr/>
        </p:nvSpPr>
        <p:spPr bwMode="auto">
          <a:xfrm>
            <a:off x="2124204" y="2061510"/>
            <a:ext cx="10795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FF6600"/>
                </a:solidFill>
              </a:rPr>
              <a:t>65</a:t>
            </a:r>
            <a:r>
              <a:rPr lang="zh-CN" altLang="en-US">
                <a:solidFill>
                  <a:srgbClr val="FF6600"/>
                </a:solidFill>
              </a:rPr>
              <a:t>％</a:t>
            </a:r>
          </a:p>
        </p:txBody>
      </p:sp>
      <p:sp>
        <p:nvSpPr>
          <p:cNvPr id="1006597" name="Text Box 5"/>
          <p:cNvSpPr txBox="1">
            <a:spLocks noChangeArrowheads="1"/>
          </p:cNvSpPr>
          <p:nvPr/>
        </p:nvSpPr>
        <p:spPr bwMode="auto">
          <a:xfrm>
            <a:off x="3636365" y="2107547"/>
            <a:ext cx="158432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0000FF"/>
                </a:solidFill>
              </a:rPr>
              <a:t>80</a:t>
            </a:r>
            <a:r>
              <a:rPr lang="zh-CN" altLang="en-US">
                <a:solidFill>
                  <a:srgbClr val="0000FF"/>
                </a:solidFill>
              </a:rPr>
              <a:t>％市场</a:t>
            </a:r>
          </a:p>
        </p:txBody>
      </p:sp>
      <p:sp>
        <p:nvSpPr>
          <p:cNvPr id="1006598" name="AutoShape 6"/>
          <p:cNvSpPr>
            <a:spLocks/>
          </p:cNvSpPr>
          <p:nvPr/>
        </p:nvSpPr>
        <p:spPr bwMode="auto">
          <a:xfrm rot="-5400000">
            <a:off x="4248346" y="297004"/>
            <a:ext cx="287337" cy="3384550"/>
          </a:xfrm>
          <a:prstGeom prst="leftBrace">
            <a:avLst>
              <a:gd name="adj1" fmla="val 46843"/>
              <a:gd name="adj2" fmla="val 50000"/>
            </a:avLst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06599" name="Line 7"/>
          <p:cNvSpPr>
            <a:spLocks noChangeShapeType="1"/>
          </p:cNvSpPr>
          <p:nvPr/>
        </p:nvSpPr>
        <p:spPr bwMode="auto">
          <a:xfrm flipH="1">
            <a:off x="3059242" y="1845610"/>
            <a:ext cx="433387" cy="358775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5.2.2  ROM          </a:t>
            </a:r>
            <a:r>
              <a:rPr lang="zh-CN" altLang="en-US" dirty="0">
                <a:solidFill>
                  <a:srgbClr val="D60093"/>
                </a:solidFill>
              </a:rPr>
              <a:t>三、闪速 </a:t>
            </a:r>
            <a:r>
              <a:rPr lang="en-US" altLang="zh-CN" dirty="0">
                <a:solidFill>
                  <a:srgbClr val="D60093"/>
                </a:solidFill>
              </a:rPr>
              <a:t>E</a:t>
            </a:r>
            <a:r>
              <a:rPr lang="en-US" altLang="zh-CN" baseline="30000" dirty="0">
                <a:solidFill>
                  <a:srgbClr val="D60093"/>
                </a:solidFill>
              </a:rPr>
              <a:t>2</a:t>
            </a:r>
            <a:r>
              <a:rPr lang="en-US" altLang="zh-CN" dirty="0">
                <a:solidFill>
                  <a:srgbClr val="D60093"/>
                </a:solidFill>
              </a:rPr>
              <a:t>PROM </a:t>
            </a:r>
            <a:r>
              <a:rPr lang="zh-CN" altLang="en-US" dirty="0">
                <a:solidFill>
                  <a:srgbClr val="D60093"/>
                </a:solidFill>
              </a:rPr>
              <a:t>：</a:t>
            </a:r>
            <a:r>
              <a:rPr lang="en-US" altLang="zh-CN" dirty="0">
                <a:solidFill>
                  <a:srgbClr val="D60093"/>
                </a:solidFill>
              </a:rPr>
              <a:t>Flash</a:t>
            </a:r>
            <a:endParaRPr lang="zh-CN" altLang="en-US" dirty="0"/>
          </a:p>
        </p:txBody>
      </p:sp>
      <p:sp>
        <p:nvSpPr>
          <p:cNvPr id="10" name="标题 1"/>
          <p:cNvSpPr txBox="1">
            <a:spLocks/>
          </p:cNvSpPr>
          <p:nvPr/>
        </p:nvSpPr>
        <p:spPr bwMode="auto">
          <a:xfrm>
            <a:off x="755470" y="527842"/>
            <a:ext cx="813713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>
                <a:solidFill>
                  <a:srgbClr val="008000"/>
                </a:solidFill>
              </a:rPr>
              <a:t>2. </a:t>
            </a:r>
            <a:r>
              <a:rPr lang="en-US" altLang="zh-CN" dirty="0" smtClean="0">
                <a:solidFill>
                  <a:srgbClr val="008000"/>
                </a:solidFill>
              </a:rPr>
              <a:t>NAND</a:t>
            </a:r>
            <a:r>
              <a:rPr lang="zh-CN" altLang="zh-CN" dirty="0" smtClean="0">
                <a:solidFill>
                  <a:srgbClr val="008000"/>
                </a:solidFill>
              </a:rPr>
              <a:t>类型</a:t>
            </a:r>
            <a:r>
              <a:rPr lang="en-US" altLang="zh-CN" dirty="0">
                <a:solidFill>
                  <a:srgbClr val="008000"/>
                </a:solidFill>
              </a:rPr>
              <a:t>Flash</a:t>
            </a:r>
            <a:r>
              <a:rPr lang="zh-CN" altLang="zh-CN" dirty="0" smtClean="0">
                <a:solidFill>
                  <a:srgbClr val="008000"/>
                </a:solidFill>
              </a:rPr>
              <a:t>存储器</a:t>
            </a:r>
            <a:endParaRPr lang="zh-CN" altLang="en-US" kern="0" dirty="0">
              <a:solidFill>
                <a:srgbClr val="FF66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5.2.2  ROM          </a:t>
            </a:r>
            <a:r>
              <a:rPr lang="zh-CN" altLang="en-US" dirty="0">
                <a:solidFill>
                  <a:srgbClr val="D60093"/>
                </a:solidFill>
              </a:rPr>
              <a:t>三、闪速 </a:t>
            </a:r>
            <a:r>
              <a:rPr lang="en-US" altLang="zh-CN" dirty="0">
                <a:solidFill>
                  <a:srgbClr val="D60093"/>
                </a:solidFill>
              </a:rPr>
              <a:t>E</a:t>
            </a:r>
            <a:r>
              <a:rPr lang="en-US" altLang="zh-CN" baseline="30000" dirty="0">
                <a:solidFill>
                  <a:srgbClr val="D60093"/>
                </a:solidFill>
              </a:rPr>
              <a:t>2</a:t>
            </a:r>
            <a:r>
              <a:rPr lang="en-US" altLang="zh-CN" dirty="0">
                <a:solidFill>
                  <a:srgbClr val="D60093"/>
                </a:solidFill>
              </a:rPr>
              <a:t>PROM </a:t>
            </a:r>
            <a:r>
              <a:rPr lang="zh-CN" altLang="en-US" dirty="0">
                <a:solidFill>
                  <a:srgbClr val="D60093"/>
                </a:solidFill>
              </a:rPr>
              <a:t>：</a:t>
            </a:r>
            <a:r>
              <a:rPr lang="en-US" altLang="zh-CN" dirty="0">
                <a:solidFill>
                  <a:srgbClr val="D60093"/>
                </a:solidFill>
              </a:rPr>
              <a:t>Flash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420" y="1412720"/>
            <a:ext cx="8374060" cy="5220870"/>
          </a:xfrm>
        </p:spPr>
        <p:txBody>
          <a:bodyPr/>
          <a:lstStyle/>
          <a:p>
            <a:r>
              <a:rPr lang="zh-CN" altLang="zh-CN" sz="2400" dirty="0"/>
              <a:t>集成度高，单位容量的价格低。</a:t>
            </a:r>
            <a:endParaRPr lang="en-US" altLang="zh-CN" sz="2400" dirty="0" smtClean="0"/>
          </a:p>
          <a:p>
            <a:r>
              <a:rPr lang="zh-CN" altLang="en-US" sz="2400" dirty="0" smtClean="0"/>
              <a:t>以</a:t>
            </a:r>
            <a:r>
              <a:rPr lang="zh-CN" altLang="en-US" sz="2400" dirty="0">
                <a:solidFill>
                  <a:srgbClr val="FF0000"/>
                </a:solidFill>
              </a:rPr>
              <a:t>页</a:t>
            </a:r>
            <a:r>
              <a:rPr lang="zh-CN" altLang="en-US" sz="2400" dirty="0"/>
              <a:t>（</a:t>
            </a:r>
            <a:r>
              <a:rPr lang="en-US" altLang="zh-CN" sz="2400" dirty="0"/>
              <a:t>256</a:t>
            </a:r>
            <a:r>
              <a:rPr lang="zh-CN" altLang="en-US" sz="2400" dirty="0"/>
              <a:t>或</a:t>
            </a:r>
            <a:r>
              <a:rPr lang="en-US" altLang="zh-CN" sz="2400" dirty="0">
                <a:solidFill>
                  <a:srgbClr val="0000FF"/>
                </a:solidFill>
              </a:rPr>
              <a:t>512B</a:t>
            </a:r>
            <a:r>
              <a:rPr lang="zh-CN" altLang="en-US" sz="2400" dirty="0"/>
              <a:t>）为单位读</a:t>
            </a:r>
            <a:r>
              <a:rPr lang="en-US" altLang="zh-CN" sz="2400" dirty="0"/>
              <a:t>/</a:t>
            </a:r>
            <a:r>
              <a:rPr lang="zh-CN" altLang="en-US" sz="2400" dirty="0"/>
              <a:t>编程</a:t>
            </a:r>
            <a:r>
              <a:rPr lang="zh-CN" altLang="en-US" sz="2400" dirty="0" smtClean="0"/>
              <a:t>；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zh-CN" altLang="en-US" sz="2400" dirty="0" smtClean="0"/>
              <a:t>以</a:t>
            </a:r>
            <a:r>
              <a:rPr lang="zh-CN" altLang="en-US" sz="2400" dirty="0">
                <a:solidFill>
                  <a:srgbClr val="FF0000"/>
                </a:solidFill>
              </a:rPr>
              <a:t>块</a:t>
            </a:r>
            <a:r>
              <a:rPr lang="zh-CN" altLang="en-US" sz="2400" dirty="0"/>
              <a:t>（</a:t>
            </a:r>
            <a:r>
              <a:rPr lang="en-US" altLang="zh-CN" sz="2400" dirty="0"/>
              <a:t>4K</a:t>
            </a:r>
            <a:r>
              <a:rPr lang="zh-CN" altLang="en-US" sz="2400" dirty="0"/>
              <a:t>、</a:t>
            </a:r>
            <a:r>
              <a:rPr lang="en-US" altLang="zh-CN" sz="2400" dirty="0"/>
              <a:t>8K</a:t>
            </a:r>
            <a:r>
              <a:rPr lang="zh-CN" altLang="en-US" sz="2400" dirty="0"/>
              <a:t>、</a:t>
            </a:r>
            <a:r>
              <a:rPr lang="en-US" altLang="zh-CN" sz="2400" dirty="0">
                <a:solidFill>
                  <a:srgbClr val="0000FF"/>
                </a:solidFill>
              </a:rPr>
              <a:t>16K</a:t>
            </a:r>
            <a:r>
              <a:rPr lang="zh-CN" altLang="en-US" sz="2400" dirty="0"/>
              <a:t>）为单位擦除（</a:t>
            </a:r>
            <a:r>
              <a:rPr lang="zh-CN" altLang="en-US" sz="2400" dirty="0">
                <a:solidFill>
                  <a:srgbClr val="0000FF"/>
                </a:solidFill>
              </a:rPr>
              <a:t>最多</a:t>
            </a:r>
            <a:r>
              <a:rPr lang="en-US" altLang="zh-CN" sz="2400" dirty="0">
                <a:solidFill>
                  <a:srgbClr val="0000FF"/>
                </a:solidFill>
              </a:rPr>
              <a:t>4ms</a:t>
            </a:r>
            <a:r>
              <a:rPr lang="zh-CN" altLang="en-US" sz="2400" dirty="0"/>
              <a:t>）。</a:t>
            </a:r>
          </a:p>
          <a:p>
            <a:r>
              <a:rPr lang="zh-CN" altLang="en-US" sz="2400" dirty="0"/>
              <a:t>擦除时间快（</a:t>
            </a:r>
            <a:r>
              <a:rPr lang="en-US" altLang="zh-CN" sz="2400" dirty="0"/>
              <a:t>NAND</a:t>
            </a:r>
            <a:r>
              <a:rPr lang="zh-CN" altLang="en-US" sz="2400" dirty="0"/>
              <a:t>：</a:t>
            </a:r>
            <a:r>
              <a:rPr lang="en-US" altLang="zh-CN" sz="2400" dirty="0"/>
              <a:t>2ms</a:t>
            </a:r>
            <a:r>
              <a:rPr lang="zh-CN" altLang="en-US" sz="2400" dirty="0"/>
              <a:t>；</a:t>
            </a:r>
            <a:r>
              <a:rPr lang="en-US" altLang="zh-CN" sz="2400" dirty="0"/>
              <a:t>NOR</a:t>
            </a:r>
            <a:r>
              <a:rPr lang="zh-CN" altLang="en-US" sz="2400" dirty="0"/>
              <a:t>：几百</a:t>
            </a:r>
            <a:r>
              <a:rPr lang="en-US" altLang="zh-CN" sz="2400" dirty="0" err="1"/>
              <a:t>ms</a:t>
            </a:r>
            <a:r>
              <a:rPr lang="zh-CN" altLang="en-US" sz="2400" dirty="0"/>
              <a:t>）；</a:t>
            </a:r>
            <a:br>
              <a:rPr lang="zh-CN" altLang="en-US" sz="2400" dirty="0"/>
            </a:br>
            <a:r>
              <a:rPr lang="zh-CN" altLang="en-US" sz="2400" dirty="0"/>
              <a:t>编程时间快</a:t>
            </a:r>
            <a:r>
              <a:rPr lang="zh-CN" altLang="en-US" sz="2400" dirty="0" smtClean="0"/>
              <a:t>。（相当于</a:t>
            </a:r>
            <a:r>
              <a:rPr lang="en-US" altLang="zh-CN" sz="2400" dirty="0" smtClean="0"/>
              <a:t>NOR</a:t>
            </a:r>
            <a:r>
              <a:rPr lang="zh-CN" altLang="zh-CN" sz="2400" dirty="0"/>
              <a:t>型</a:t>
            </a:r>
            <a:r>
              <a:rPr lang="en-US" altLang="zh-CN" sz="2400" dirty="0"/>
              <a:t>FLASH</a:t>
            </a:r>
            <a:r>
              <a:rPr lang="zh-CN" altLang="zh-CN" sz="2400" dirty="0"/>
              <a:t>存储器</a:t>
            </a:r>
            <a:r>
              <a:rPr lang="zh-CN" altLang="en-US" sz="2400" dirty="0" smtClean="0"/>
              <a:t>）</a:t>
            </a:r>
            <a:endParaRPr lang="zh-CN" altLang="en-US" sz="2400" dirty="0"/>
          </a:p>
          <a:p>
            <a:r>
              <a:rPr lang="zh-CN" altLang="zh-CN" sz="2400" dirty="0"/>
              <a:t>使用</a:t>
            </a:r>
            <a:r>
              <a:rPr lang="zh-CN" altLang="zh-CN" sz="2400" dirty="0" smtClean="0"/>
              <a:t>专用</a:t>
            </a:r>
            <a:r>
              <a:rPr lang="en-US" altLang="zh-CN" sz="2400" dirty="0" smtClean="0"/>
              <a:t>8</a:t>
            </a:r>
            <a:r>
              <a:rPr lang="zh-CN" altLang="zh-CN" sz="2400" dirty="0"/>
              <a:t>位接口，数据、地址、命令信号</a:t>
            </a:r>
            <a:r>
              <a:rPr lang="zh-CN" altLang="zh-CN" sz="2400" dirty="0" smtClean="0"/>
              <a:t>复用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 lvl="1"/>
            <a:r>
              <a:rPr lang="zh-CN" altLang="en-US" sz="2400" dirty="0" smtClean="0">
                <a:solidFill>
                  <a:srgbClr val="FF0066"/>
                </a:solidFill>
              </a:rPr>
              <a:t>串行</a:t>
            </a:r>
            <a:r>
              <a:rPr lang="zh-CN" altLang="en-US" sz="2400" dirty="0"/>
              <a:t>读取</a:t>
            </a:r>
            <a:r>
              <a:rPr lang="zh-CN" altLang="en-US" sz="2400" dirty="0">
                <a:solidFill>
                  <a:srgbClr val="FF0066"/>
                </a:solidFill>
              </a:rPr>
              <a:t>快</a:t>
            </a:r>
            <a:r>
              <a:rPr lang="zh-CN" altLang="en-US" sz="2400" dirty="0"/>
              <a:t>；</a:t>
            </a:r>
            <a:r>
              <a:rPr lang="zh-CN" altLang="en-US" sz="2400" dirty="0">
                <a:solidFill>
                  <a:srgbClr val="FF0066"/>
                </a:solidFill>
              </a:rPr>
              <a:t>随机</a:t>
            </a:r>
            <a:r>
              <a:rPr lang="zh-CN" altLang="en-US" sz="2400" dirty="0"/>
              <a:t>读取</a:t>
            </a:r>
            <a:r>
              <a:rPr lang="zh-CN" altLang="en-US" sz="2400" dirty="0">
                <a:solidFill>
                  <a:srgbClr val="FF0066"/>
                </a:solidFill>
              </a:rPr>
              <a:t>慢</a:t>
            </a:r>
            <a:r>
              <a:rPr lang="zh-CN" altLang="en-US" sz="2400" dirty="0"/>
              <a:t>，不能按字节随机编程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lvl="1"/>
            <a:r>
              <a:rPr lang="zh-CN" altLang="zh-CN" sz="2400" dirty="0"/>
              <a:t>芯片尺寸小，引脚数少。</a:t>
            </a:r>
            <a:endParaRPr lang="zh-CN" altLang="en-US" sz="2400" dirty="0"/>
          </a:p>
          <a:p>
            <a:r>
              <a:rPr lang="zh-CN" altLang="en-US" sz="2400" dirty="0"/>
              <a:t>芯片尺寸小，引脚数少。</a:t>
            </a:r>
          </a:p>
          <a:p>
            <a:r>
              <a:rPr lang="zh-CN" altLang="en-US" sz="2400" dirty="0"/>
              <a:t>包含</a:t>
            </a:r>
            <a:r>
              <a:rPr lang="zh-CN" altLang="en-US" sz="2400" dirty="0">
                <a:solidFill>
                  <a:srgbClr val="FF0066"/>
                </a:solidFill>
              </a:rPr>
              <a:t>失效块</a:t>
            </a:r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～</a:t>
            </a:r>
            <a:r>
              <a:rPr lang="en-US" altLang="zh-CN" sz="2400" dirty="0"/>
              <a:t>35</a:t>
            </a:r>
            <a:r>
              <a:rPr lang="zh-CN" altLang="en-US" sz="2400" dirty="0"/>
              <a:t>块）</a:t>
            </a:r>
            <a:r>
              <a:rPr lang="zh-CN" altLang="en-US" sz="2400" dirty="0">
                <a:latin typeface="+mn-ea"/>
              </a:rPr>
              <a:t>→</a:t>
            </a:r>
            <a:r>
              <a:rPr lang="zh-CN" altLang="en-US" sz="2400" dirty="0"/>
              <a:t>不影响有效块</a:t>
            </a:r>
            <a:r>
              <a:rPr lang="zh-CN" altLang="en-US" sz="2400" dirty="0" smtClean="0"/>
              <a:t>性能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zh-CN" altLang="en-US" sz="2400" dirty="0" smtClean="0">
                <a:latin typeface="+mn-ea"/>
              </a:rPr>
              <a:t>→</a:t>
            </a:r>
            <a:r>
              <a:rPr lang="zh-CN" altLang="en-US" sz="2400" dirty="0"/>
              <a:t>需将失效块在</a:t>
            </a:r>
            <a:r>
              <a:rPr lang="zh-CN" altLang="en-US" sz="2400" dirty="0">
                <a:solidFill>
                  <a:srgbClr val="008000"/>
                </a:solidFill>
              </a:rPr>
              <a:t>地址映射表</a:t>
            </a:r>
            <a:r>
              <a:rPr lang="zh-CN" altLang="en-US" sz="2400" dirty="0"/>
              <a:t>中屏蔽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lvl="0"/>
            <a:r>
              <a:rPr lang="zh-CN" altLang="zh-CN" sz="2400" dirty="0"/>
              <a:t>可</a:t>
            </a:r>
            <a:r>
              <a:rPr lang="zh-CN" altLang="zh-CN" sz="2400" dirty="0">
                <a:solidFill>
                  <a:srgbClr val="0000FF"/>
                </a:solidFill>
              </a:rPr>
              <a:t>擦写次数</a:t>
            </a:r>
            <a:r>
              <a:rPr lang="zh-CN" altLang="zh-CN" sz="2400" dirty="0"/>
              <a:t>通常为</a:t>
            </a:r>
            <a:r>
              <a:rPr lang="en-US" altLang="zh-CN" sz="2400" dirty="0">
                <a:solidFill>
                  <a:srgbClr val="0000FF"/>
                </a:solidFill>
              </a:rPr>
              <a:t>100</a:t>
            </a:r>
            <a:r>
              <a:rPr lang="zh-CN" altLang="zh-CN" sz="2400" dirty="0">
                <a:solidFill>
                  <a:srgbClr val="0000FF"/>
                </a:solidFill>
              </a:rPr>
              <a:t>万次</a:t>
            </a:r>
            <a:r>
              <a:rPr lang="zh-CN" altLang="zh-CN" sz="2400" dirty="0"/>
              <a:t>。</a:t>
            </a:r>
          </a:p>
          <a:p>
            <a:r>
              <a:rPr lang="zh-CN" altLang="zh-CN" sz="2400" dirty="0"/>
              <a:t>适合</a:t>
            </a:r>
            <a:r>
              <a:rPr lang="zh-CN" altLang="zh-CN" sz="2400" dirty="0">
                <a:solidFill>
                  <a:srgbClr val="0000FF"/>
                </a:solidFill>
              </a:rPr>
              <a:t>纯数据存储</a:t>
            </a:r>
            <a:r>
              <a:rPr lang="zh-CN" altLang="zh-CN" sz="2400" dirty="0"/>
              <a:t>和</a:t>
            </a:r>
            <a:r>
              <a:rPr lang="zh-CN" altLang="zh-CN" sz="2400" dirty="0">
                <a:solidFill>
                  <a:srgbClr val="0000FF"/>
                </a:solidFill>
              </a:rPr>
              <a:t>文件存储</a:t>
            </a:r>
            <a:r>
              <a:rPr lang="zh-CN" altLang="zh-CN" sz="2400" dirty="0" smtClean="0"/>
              <a:t>，</a:t>
            </a:r>
            <a:r>
              <a:rPr lang="zh-CN" altLang="en-US" sz="2400" dirty="0" smtClean="0"/>
              <a:t>比如</a:t>
            </a:r>
            <a:r>
              <a:rPr lang="zh-CN" altLang="zh-CN" sz="2400" dirty="0" smtClean="0"/>
              <a:t>存储</a:t>
            </a:r>
            <a:r>
              <a:rPr lang="zh-CN" altLang="zh-CN" sz="2400" dirty="0"/>
              <a:t>卡、固态</a:t>
            </a:r>
            <a:r>
              <a:rPr lang="zh-CN" altLang="zh-CN" sz="2400" dirty="0" smtClean="0"/>
              <a:t>硬盘。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D031C4-4632-4437-8B62-3FAD678140B8}" type="slidenum">
              <a:rPr lang="zh-CN" altLang="en-US" smtClean="0"/>
              <a:pPr/>
              <a:t>111</a:t>
            </a:fld>
            <a:endParaRPr lang="en-US" altLang="zh-CN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755470" y="527842"/>
            <a:ext cx="813713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>
                <a:solidFill>
                  <a:srgbClr val="008000"/>
                </a:solidFill>
              </a:rPr>
              <a:t>2. </a:t>
            </a:r>
            <a:r>
              <a:rPr lang="en-US" altLang="zh-CN" dirty="0" smtClean="0">
                <a:solidFill>
                  <a:srgbClr val="008000"/>
                </a:solidFill>
              </a:rPr>
              <a:t>NAND</a:t>
            </a:r>
            <a:r>
              <a:rPr lang="zh-CN" altLang="zh-CN" dirty="0" smtClean="0">
                <a:solidFill>
                  <a:srgbClr val="008000"/>
                </a:solidFill>
              </a:rPr>
              <a:t>类型</a:t>
            </a:r>
            <a:r>
              <a:rPr lang="en-US" altLang="zh-CN" dirty="0">
                <a:solidFill>
                  <a:srgbClr val="008000"/>
                </a:solidFill>
              </a:rPr>
              <a:t>Flash</a:t>
            </a:r>
            <a:r>
              <a:rPr lang="zh-CN" altLang="zh-CN" dirty="0" smtClean="0">
                <a:solidFill>
                  <a:srgbClr val="008000"/>
                </a:solidFill>
              </a:rPr>
              <a:t>存储器</a:t>
            </a:r>
            <a:endParaRPr lang="zh-CN" altLang="en-US" kern="0" dirty="0">
              <a:solidFill>
                <a:srgbClr val="FF6600"/>
              </a:solidFill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1115520" y="960855"/>
            <a:ext cx="777708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>
                <a:solidFill>
                  <a:srgbClr val="FF6600"/>
                </a:solidFill>
              </a:rPr>
              <a:t>1</a:t>
            </a:r>
            <a:r>
              <a:rPr lang="zh-CN" altLang="en-US" kern="0" dirty="0" smtClean="0">
                <a:solidFill>
                  <a:srgbClr val="FF6600"/>
                </a:solidFill>
              </a:rPr>
              <a:t>）特点</a:t>
            </a:r>
            <a:endParaRPr lang="zh-CN" altLang="en-US" kern="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1003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5.2.2  ROM          </a:t>
            </a:r>
            <a:r>
              <a:rPr lang="zh-CN" altLang="en-US" dirty="0">
                <a:solidFill>
                  <a:srgbClr val="D60093"/>
                </a:solidFill>
              </a:rPr>
              <a:t>三、闪速 </a:t>
            </a:r>
            <a:r>
              <a:rPr lang="en-US" altLang="zh-CN" dirty="0">
                <a:solidFill>
                  <a:srgbClr val="D60093"/>
                </a:solidFill>
              </a:rPr>
              <a:t>E</a:t>
            </a:r>
            <a:r>
              <a:rPr lang="en-US" altLang="zh-CN" baseline="30000" dirty="0">
                <a:solidFill>
                  <a:srgbClr val="D60093"/>
                </a:solidFill>
              </a:rPr>
              <a:t>2</a:t>
            </a:r>
            <a:r>
              <a:rPr lang="en-US" altLang="zh-CN" dirty="0">
                <a:solidFill>
                  <a:srgbClr val="D60093"/>
                </a:solidFill>
              </a:rPr>
              <a:t>PROM </a:t>
            </a:r>
            <a:r>
              <a:rPr lang="zh-CN" altLang="en-US" dirty="0">
                <a:solidFill>
                  <a:srgbClr val="D60093"/>
                </a:solidFill>
              </a:rPr>
              <a:t>：</a:t>
            </a:r>
            <a:r>
              <a:rPr lang="en-US" altLang="zh-CN" dirty="0">
                <a:solidFill>
                  <a:srgbClr val="D60093"/>
                </a:solidFill>
              </a:rPr>
              <a:t>Flash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15520" y="1700760"/>
            <a:ext cx="7849090" cy="4752660"/>
          </a:xfrm>
        </p:spPr>
        <p:txBody>
          <a:bodyPr/>
          <a:lstStyle/>
          <a:p>
            <a:r>
              <a:rPr lang="en-US" altLang="zh-CN" dirty="0"/>
              <a:t>NAND Flash</a:t>
            </a:r>
            <a:r>
              <a:rPr lang="zh-CN" altLang="en-US" dirty="0"/>
              <a:t>：</a:t>
            </a:r>
            <a:br>
              <a:rPr lang="zh-CN" altLang="en-US" dirty="0"/>
            </a:br>
            <a:r>
              <a:rPr lang="en-US" altLang="zh-CN" dirty="0"/>
              <a:t>512 B </a:t>
            </a:r>
            <a:r>
              <a:rPr lang="zh-CN" altLang="en-US" dirty="0"/>
              <a:t>＝ </a:t>
            </a:r>
            <a:r>
              <a:rPr lang="en-US" altLang="zh-CN" dirty="0"/>
              <a:t>1 page</a:t>
            </a:r>
            <a:r>
              <a:rPr lang="zh-CN" altLang="en-US" dirty="0"/>
              <a:t>；</a:t>
            </a:r>
            <a:br>
              <a:rPr lang="zh-CN" altLang="en-US" dirty="0"/>
            </a:br>
            <a:r>
              <a:rPr lang="en-US" altLang="zh-CN" dirty="0"/>
              <a:t>32 pages </a:t>
            </a:r>
            <a:r>
              <a:rPr lang="zh-CN" altLang="en-US" dirty="0"/>
              <a:t>＝ </a:t>
            </a:r>
            <a:r>
              <a:rPr lang="en-US" altLang="zh-CN" dirty="0"/>
              <a:t>1 Block</a:t>
            </a:r>
            <a:r>
              <a:rPr lang="zh-CN" altLang="en-US" dirty="0"/>
              <a:t>；</a:t>
            </a:r>
            <a:br>
              <a:rPr lang="zh-CN" altLang="en-US" dirty="0"/>
            </a:br>
            <a:r>
              <a:rPr lang="en-US" altLang="zh-CN" dirty="0"/>
              <a:t>N Block </a:t>
            </a:r>
            <a:r>
              <a:rPr lang="en-US" altLang="zh-CN" dirty="0">
                <a:latin typeface="+mn-ea"/>
              </a:rPr>
              <a:t>→</a:t>
            </a:r>
            <a:r>
              <a:rPr lang="en-US" altLang="zh-CN" dirty="0"/>
              <a:t> One IC</a:t>
            </a:r>
          </a:p>
          <a:p>
            <a:endParaRPr lang="en-US" altLang="zh-CN" dirty="0"/>
          </a:p>
          <a:p>
            <a:r>
              <a:rPr lang="en-US" altLang="zh-CN" dirty="0"/>
              <a:t>FAT16</a:t>
            </a:r>
            <a:r>
              <a:rPr lang="zh-CN" altLang="en-US" dirty="0"/>
              <a:t>：</a:t>
            </a:r>
            <a:br>
              <a:rPr lang="zh-CN" altLang="en-US" dirty="0"/>
            </a:br>
            <a:r>
              <a:rPr lang="en-US" altLang="zh-CN" dirty="0"/>
              <a:t>512 B </a:t>
            </a:r>
            <a:r>
              <a:rPr lang="zh-CN" altLang="en-US" dirty="0"/>
              <a:t>＝ </a:t>
            </a:r>
            <a:r>
              <a:rPr lang="en-US" altLang="zh-CN" dirty="0"/>
              <a:t>1 Sector</a:t>
            </a:r>
            <a:r>
              <a:rPr lang="zh-CN" altLang="en-US" dirty="0"/>
              <a:t>；</a:t>
            </a:r>
            <a:br>
              <a:rPr lang="zh-CN" altLang="en-US" dirty="0"/>
            </a:br>
            <a:r>
              <a:rPr lang="en-US" altLang="zh-CN" dirty="0"/>
              <a:t>32 Sector </a:t>
            </a:r>
            <a:r>
              <a:rPr lang="zh-CN" altLang="en-US" dirty="0"/>
              <a:t>＝ </a:t>
            </a:r>
            <a:r>
              <a:rPr lang="en-US" altLang="zh-CN" dirty="0"/>
              <a:t>1 Cluster</a:t>
            </a:r>
            <a:r>
              <a:rPr lang="zh-CN" altLang="en-US" dirty="0"/>
              <a:t>；</a:t>
            </a:r>
            <a:br>
              <a:rPr lang="zh-CN" altLang="en-US" dirty="0"/>
            </a:br>
            <a:r>
              <a:rPr lang="en-US" altLang="zh-CN" dirty="0"/>
              <a:t>N Cluster </a:t>
            </a:r>
            <a:r>
              <a:rPr lang="en-US" altLang="zh-CN" dirty="0">
                <a:latin typeface="+mn-ea"/>
              </a:rPr>
              <a:t>→</a:t>
            </a:r>
            <a:r>
              <a:rPr lang="en-US" altLang="zh-CN" dirty="0"/>
              <a:t> FAT16</a:t>
            </a:r>
            <a:r>
              <a:rPr lang="zh-CN" altLang="en-US" dirty="0" smtClean="0"/>
              <a:t>分区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D031C4-4632-4437-8B62-3FAD678140B8}" type="slidenum">
              <a:rPr lang="zh-CN" altLang="en-US" smtClean="0"/>
              <a:pPr/>
              <a:t>112</a:t>
            </a:fld>
            <a:endParaRPr lang="en-US" altLang="zh-CN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755470" y="527842"/>
            <a:ext cx="813713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>
                <a:solidFill>
                  <a:srgbClr val="008000"/>
                </a:solidFill>
              </a:rPr>
              <a:t>2. </a:t>
            </a:r>
            <a:r>
              <a:rPr lang="en-US" altLang="zh-CN" dirty="0" smtClean="0">
                <a:solidFill>
                  <a:srgbClr val="008000"/>
                </a:solidFill>
              </a:rPr>
              <a:t>NAND</a:t>
            </a:r>
            <a:r>
              <a:rPr lang="zh-CN" altLang="zh-CN" dirty="0" smtClean="0">
                <a:solidFill>
                  <a:srgbClr val="008000"/>
                </a:solidFill>
              </a:rPr>
              <a:t>类型</a:t>
            </a:r>
            <a:r>
              <a:rPr lang="en-US" altLang="zh-CN" dirty="0">
                <a:solidFill>
                  <a:srgbClr val="008000"/>
                </a:solidFill>
              </a:rPr>
              <a:t>Flash</a:t>
            </a:r>
            <a:r>
              <a:rPr lang="zh-CN" altLang="zh-CN" dirty="0" smtClean="0">
                <a:solidFill>
                  <a:srgbClr val="008000"/>
                </a:solidFill>
              </a:rPr>
              <a:t>存储器</a:t>
            </a:r>
            <a:endParaRPr lang="zh-CN" altLang="en-US" kern="0" dirty="0">
              <a:solidFill>
                <a:srgbClr val="FF6600"/>
              </a:solidFill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1115520" y="960855"/>
            <a:ext cx="777708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>
                <a:solidFill>
                  <a:srgbClr val="FF6600"/>
                </a:solidFill>
              </a:rPr>
              <a:t>1</a:t>
            </a:r>
            <a:r>
              <a:rPr lang="zh-CN" altLang="en-US" kern="0" dirty="0" smtClean="0">
                <a:solidFill>
                  <a:srgbClr val="FF6600"/>
                </a:solidFill>
              </a:rPr>
              <a:t>）特点</a:t>
            </a:r>
            <a:endParaRPr lang="zh-CN" altLang="en-US" kern="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442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5.2.2  ROM          </a:t>
            </a:r>
            <a:r>
              <a:rPr lang="zh-CN" altLang="en-US" dirty="0">
                <a:solidFill>
                  <a:srgbClr val="D60093"/>
                </a:solidFill>
              </a:rPr>
              <a:t>三、闪速 </a:t>
            </a:r>
            <a:r>
              <a:rPr lang="en-US" altLang="zh-CN" dirty="0">
                <a:solidFill>
                  <a:srgbClr val="D60093"/>
                </a:solidFill>
              </a:rPr>
              <a:t>E</a:t>
            </a:r>
            <a:r>
              <a:rPr lang="en-US" altLang="zh-CN" baseline="30000" dirty="0">
                <a:solidFill>
                  <a:srgbClr val="D60093"/>
                </a:solidFill>
              </a:rPr>
              <a:t>2</a:t>
            </a:r>
            <a:r>
              <a:rPr lang="en-US" altLang="zh-CN" dirty="0">
                <a:solidFill>
                  <a:srgbClr val="D60093"/>
                </a:solidFill>
              </a:rPr>
              <a:t>PROM </a:t>
            </a:r>
            <a:r>
              <a:rPr lang="zh-CN" altLang="en-US" dirty="0">
                <a:solidFill>
                  <a:srgbClr val="D60093"/>
                </a:solidFill>
              </a:rPr>
              <a:t>：</a:t>
            </a:r>
            <a:r>
              <a:rPr lang="en-US" altLang="zh-CN" dirty="0">
                <a:solidFill>
                  <a:srgbClr val="D60093"/>
                </a:solidFill>
              </a:rPr>
              <a:t>Flash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9490" y="1607119"/>
            <a:ext cx="8065120" cy="2109921"/>
          </a:xfrm>
        </p:spPr>
        <p:txBody>
          <a:bodyPr/>
          <a:lstStyle/>
          <a:p>
            <a:r>
              <a:rPr lang="en-US" altLang="zh-CN" dirty="0"/>
              <a:t>512Mb</a:t>
            </a:r>
            <a:r>
              <a:rPr lang="zh-CN" altLang="en-US" dirty="0"/>
              <a:t>（</a:t>
            </a:r>
            <a:r>
              <a:rPr lang="en-US" altLang="zh-CN" dirty="0"/>
              <a:t>64MB</a:t>
            </a:r>
            <a:r>
              <a:rPr lang="zh-CN" altLang="en-US" dirty="0"/>
              <a:t>）</a:t>
            </a:r>
          </a:p>
          <a:p>
            <a:r>
              <a:rPr lang="zh-CN" altLang="en-US" dirty="0"/>
              <a:t>可擦除</a:t>
            </a:r>
            <a:r>
              <a:rPr lang="en-US" altLang="zh-CN" dirty="0"/>
              <a:t>1,000,000</a:t>
            </a:r>
            <a:r>
              <a:rPr lang="zh-CN" altLang="en-US" dirty="0"/>
              <a:t>次</a:t>
            </a:r>
          </a:p>
          <a:p>
            <a:r>
              <a:rPr lang="en-US" altLang="zh-CN" dirty="0"/>
              <a:t>8</a:t>
            </a:r>
            <a:r>
              <a:rPr lang="zh-CN" altLang="en-US" dirty="0"/>
              <a:t>位地址</a:t>
            </a:r>
            <a:r>
              <a:rPr lang="en-US" altLang="zh-CN" dirty="0"/>
              <a:t>/</a:t>
            </a:r>
            <a:r>
              <a:rPr lang="zh-CN" altLang="en-US" dirty="0"/>
              <a:t>数据总线</a:t>
            </a:r>
          </a:p>
          <a:p>
            <a:r>
              <a:rPr lang="zh-CN" altLang="en-US" dirty="0"/>
              <a:t>随机读：</a:t>
            </a:r>
            <a:r>
              <a:rPr lang="en-US" altLang="zh-CN" dirty="0"/>
              <a:t>10μs</a:t>
            </a:r>
            <a:r>
              <a:rPr lang="zh-CN" altLang="en-US" dirty="0"/>
              <a:t>；串行读：</a:t>
            </a:r>
            <a:r>
              <a:rPr lang="en-US" altLang="zh-CN" dirty="0" smtClean="0"/>
              <a:t>60ns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D031C4-4632-4437-8B62-3FAD678140B8}" type="slidenum">
              <a:rPr lang="zh-CN" altLang="en-US" smtClean="0"/>
              <a:pPr/>
              <a:t>113</a:t>
            </a:fld>
            <a:endParaRPr lang="en-US" altLang="zh-CN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755470" y="527842"/>
            <a:ext cx="813713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>
                <a:solidFill>
                  <a:srgbClr val="008000"/>
                </a:solidFill>
              </a:rPr>
              <a:t>2. </a:t>
            </a:r>
            <a:r>
              <a:rPr lang="en-US" altLang="zh-CN" dirty="0" smtClean="0">
                <a:solidFill>
                  <a:srgbClr val="008000"/>
                </a:solidFill>
              </a:rPr>
              <a:t>NAND</a:t>
            </a:r>
            <a:r>
              <a:rPr lang="zh-CN" altLang="zh-CN" dirty="0" smtClean="0">
                <a:solidFill>
                  <a:srgbClr val="008000"/>
                </a:solidFill>
              </a:rPr>
              <a:t>类型</a:t>
            </a:r>
            <a:r>
              <a:rPr lang="en-US" altLang="zh-CN" dirty="0">
                <a:solidFill>
                  <a:srgbClr val="008000"/>
                </a:solidFill>
              </a:rPr>
              <a:t>Flash</a:t>
            </a:r>
            <a:r>
              <a:rPr lang="zh-CN" altLang="zh-CN" dirty="0" smtClean="0">
                <a:solidFill>
                  <a:srgbClr val="008000"/>
                </a:solidFill>
              </a:rPr>
              <a:t>存储器</a:t>
            </a:r>
            <a:endParaRPr lang="zh-CN" altLang="en-US" kern="0" dirty="0">
              <a:solidFill>
                <a:srgbClr val="FF6600"/>
              </a:solidFill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1115520" y="960855"/>
            <a:ext cx="777708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>
                <a:solidFill>
                  <a:srgbClr val="FF6600"/>
                </a:solidFill>
              </a:rPr>
              <a:t>2</a:t>
            </a:r>
            <a:r>
              <a:rPr lang="zh-CN" altLang="en-US" kern="0" dirty="0" smtClean="0">
                <a:solidFill>
                  <a:srgbClr val="FF6600"/>
                </a:solidFill>
              </a:rPr>
              <a:t>）</a:t>
            </a:r>
            <a:r>
              <a:rPr lang="zh-CN" altLang="en-US" dirty="0"/>
              <a:t>芯片举例：</a:t>
            </a:r>
            <a:r>
              <a:rPr lang="en-US" altLang="zh-CN" dirty="0"/>
              <a:t>Samsung </a:t>
            </a:r>
            <a:r>
              <a:rPr lang="en-US" altLang="zh-CN" dirty="0">
                <a:solidFill>
                  <a:srgbClr val="FF0000"/>
                </a:solidFill>
              </a:rPr>
              <a:t>K9F1208U0M</a:t>
            </a:r>
            <a:endParaRPr lang="zh-CN" altLang="en-US" kern="0" dirty="0">
              <a:solidFill>
                <a:srgbClr val="FF6600"/>
              </a:solidFill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11188" y="3789050"/>
            <a:ext cx="8247092" cy="108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52425" indent="-352425" algn="l">
              <a:spcBef>
                <a:spcPts val="1800"/>
              </a:spcBef>
              <a:buClr>
                <a:srgbClr val="008000"/>
              </a:buClr>
              <a:buSzPct val="75000"/>
            </a:pPr>
            <a:r>
              <a:rPr lang="en-US" altLang="zh-CN" sz="2800" dirty="0" smtClean="0"/>
              <a:t>Samsung</a:t>
            </a:r>
            <a:r>
              <a:rPr lang="zh-CN" altLang="en-US" sz="2800" dirty="0" smtClean="0"/>
              <a:t>公司的</a:t>
            </a:r>
            <a:r>
              <a:rPr lang="en-US" altLang="zh-CN" sz="2800" dirty="0" smtClean="0"/>
              <a:t>NAND</a:t>
            </a:r>
            <a:r>
              <a:rPr lang="zh-CN" altLang="en-US" sz="2800" dirty="0" smtClean="0"/>
              <a:t>型</a:t>
            </a:r>
            <a:r>
              <a:rPr lang="en-US" altLang="zh-CN" sz="2800" dirty="0" smtClean="0"/>
              <a:t>Flash</a:t>
            </a:r>
            <a:r>
              <a:rPr lang="zh-CN" altLang="en-US" sz="2800" dirty="0" smtClean="0"/>
              <a:t>存储器产品：</a:t>
            </a:r>
            <a:endParaRPr lang="en-US" altLang="zh-CN" sz="2800" dirty="0" smtClean="0"/>
          </a:p>
          <a:p>
            <a:pPr marL="352425" indent="-352425" algn="l">
              <a:spcBef>
                <a:spcPct val="20000"/>
              </a:spcBef>
              <a:buClr>
                <a:srgbClr val="008000"/>
              </a:buClr>
              <a:buSzPct val="75000"/>
            </a:pPr>
            <a:r>
              <a:rPr lang="en-US" altLang="zh-CN" sz="2800" dirty="0" smtClean="0"/>
              <a:t>2006</a:t>
            </a:r>
            <a:r>
              <a:rPr lang="zh-CN" altLang="en-US" sz="2800" dirty="0"/>
              <a:t>年</a:t>
            </a:r>
            <a:r>
              <a:rPr lang="zh-CN" altLang="en-US" sz="2800" dirty="0" smtClean="0"/>
              <a:t>，</a:t>
            </a:r>
            <a:r>
              <a:rPr lang="en-US" altLang="zh-CN" sz="2800" dirty="0" smtClean="0">
                <a:solidFill>
                  <a:srgbClr val="0000FF"/>
                </a:solidFill>
              </a:rPr>
              <a:t>K9NBG08U5A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4G×8bit</a:t>
            </a:r>
            <a:endParaRPr lang="en-US" altLang="zh-CN" sz="2800" dirty="0">
              <a:solidFill>
                <a:srgbClr val="0000FF"/>
              </a:solidFill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11188" y="4802338"/>
            <a:ext cx="8247092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52425" indent="-352425" algn="l">
              <a:spcBef>
                <a:spcPct val="20000"/>
              </a:spcBef>
              <a:buClr>
                <a:srgbClr val="008000"/>
              </a:buClr>
              <a:buSzPct val="75000"/>
            </a:pPr>
            <a:r>
              <a:rPr lang="en-US" altLang="zh-CN" sz="2800" dirty="0" smtClean="0"/>
              <a:t>2010</a:t>
            </a:r>
            <a:r>
              <a:rPr lang="zh-CN" altLang="en-US" sz="2800" dirty="0" smtClean="0"/>
              <a:t>年，</a:t>
            </a:r>
            <a:r>
              <a:rPr lang="en-US" altLang="zh-CN" sz="2800" dirty="0" smtClean="0">
                <a:solidFill>
                  <a:srgbClr val="0000FF"/>
                </a:solidFill>
              </a:rPr>
              <a:t>K9MDG08U5M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16G×8bit</a:t>
            </a:r>
            <a:endParaRPr lang="en-US" altLang="zh-CN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112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F02FFBF-BEC4-4CA3-BBAC-E63C504BE145}" type="slidenum">
              <a:rPr lang="zh-CN" altLang="en-US"/>
              <a:pPr/>
              <a:t>114</a:t>
            </a:fld>
            <a:endParaRPr lang="en-US" altLang="zh-CN"/>
          </a:p>
        </p:txBody>
      </p:sp>
      <p:pic>
        <p:nvPicPr>
          <p:cNvPr id="101069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6725" y="1916113"/>
            <a:ext cx="8296275" cy="4383087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</p:pic>
      <p:sp>
        <p:nvSpPr>
          <p:cNvPr id="1010694" name="Line 6"/>
          <p:cNvSpPr>
            <a:spLocks noChangeShapeType="1"/>
          </p:cNvSpPr>
          <p:nvPr/>
        </p:nvSpPr>
        <p:spPr bwMode="auto">
          <a:xfrm>
            <a:off x="6372249" y="1483100"/>
            <a:ext cx="647675" cy="302540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</p:spPr>
        <p:txBody>
          <a:bodyPr wrap="square" anchor="ctr">
            <a:spAutoFit/>
          </a:bodyPr>
          <a:lstStyle/>
          <a:p>
            <a:endParaRPr lang="zh-CN" altLang="en-US"/>
          </a:p>
        </p:txBody>
      </p:sp>
      <p:sp>
        <p:nvSpPr>
          <p:cNvPr id="1010695" name="AutoShape 7"/>
          <p:cNvSpPr>
            <a:spLocks noChangeArrowheads="1"/>
          </p:cNvSpPr>
          <p:nvPr/>
        </p:nvSpPr>
        <p:spPr bwMode="auto">
          <a:xfrm>
            <a:off x="5184532" y="921613"/>
            <a:ext cx="2411888" cy="576263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00FFFF"/>
            </a:solidFill>
            <a:round/>
            <a:headEnd/>
            <a:tailEnd type="none" w="med" len="lg"/>
          </a:ln>
          <a:effectLst/>
        </p:spPr>
        <p:txBody>
          <a:bodyPr wrap="square" anchor="ctr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5.2.2  ROM          </a:t>
            </a:r>
            <a:r>
              <a:rPr lang="zh-CN" altLang="en-US" dirty="0">
                <a:solidFill>
                  <a:srgbClr val="D60093"/>
                </a:solidFill>
              </a:rPr>
              <a:t>三、闪速 </a:t>
            </a:r>
            <a:r>
              <a:rPr lang="en-US" altLang="zh-CN" dirty="0">
                <a:solidFill>
                  <a:srgbClr val="D60093"/>
                </a:solidFill>
              </a:rPr>
              <a:t>E</a:t>
            </a:r>
            <a:r>
              <a:rPr lang="en-US" altLang="zh-CN" baseline="30000" dirty="0">
                <a:solidFill>
                  <a:srgbClr val="D60093"/>
                </a:solidFill>
              </a:rPr>
              <a:t>2</a:t>
            </a:r>
            <a:r>
              <a:rPr lang="en-US" altLang="zh-CN" dirty="0">
                <a:solidFill>
                  <a:srgbClr val="D60093"/>
                </a:solidFill>
              </a:rPr>
              <a:t>PROM </a:t>
            </a:r>
            <a:r>
              <a:rPr lang="zh-CN" altLang="en-US" dirty="0">
                <a:solidFill>
                  <a:srgbClr val="D60093"/>
                </a:solidFill>
              </a:rPr>
              <a:t>：</a:t>
            </a:r>
            <a:r>
              <a:rPr lang="en-US" altLang="zh-CN" dirty="0">
                <a:solidFill>
                  <a:srgbClr val="D60093"/>
                </a:solidFill>
              </a:rPr>
              <a:t>Flash</a:t>
            </a:r>
            <a:endParaRPr lang="zh-CN" altLang="en-US" dirty="0"/>
          </a:p>
        </p:txBody>
      </p:sp>
      <p:sp>
        <p:nvSpPr>
          <p:cNvPr id="10" name="标题 1"/>
          <p:cNvSpPr txBox="1">
            <a:spLocks/>
          </p:cNvSpPr>
          <p:nvPr/>
        </p:nvSpPr>
        <p:spPr bwMode="auto">
          <a:xfrm>
            <a:off x="755470" y="527842"/>
            <a:ext cx="813713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>
                <a:solidFill>
                  <a:srgbClr val="008000"/>
                </a:solidFill>
              </a:rPr>
              <a:t>2. </a:t>
            </a:r>
            <a:r>
              <a:rPr lang="en-US" altLang="zh-CN" dirty="0" smtClean="0">
                <a:solidFill>
                  <a:srgbClr val="008000"/>
                </a:solidFill>
              </a:rPr>
              <a:t>NAND</a:t>
            </a:r>
            <a:r>
              <a:rPr lang="zh-CN" altLang="zh-CN" dirty="0" smtClean="0">
                <a:solidFill>
                  <a:srgbClr val="008000"/>
                </a:solidFill>
              </a:rPr>
              <a:t>类型</a:t>
            </a:r>
            <a:r>
              <a:rPr lang="en-US" altLang="zh-CN" dirty="0">
                <a:solidFill>
                  <a:srgbClr val="008000"/>
                </a:solidFill>
              </a:rPr>
              <a:t>Flash</a:t>
            </a:r>
            <a:r>
              <a:rPr lang="zh-CN" altLang="zh-CN" dirty="0" smtClean="0">
                <a:solidFill>
                  <a:srgbClr val="008000"/>
                </a:solidFill>
              </a:rPr>
              <a:t>存储器</a:t>
            </a:r>
            <a:endParaRPr lang="zh-CN" altLang="en-US" kern="0" dirty="0">
              <a:solidFill>
                <a:srgbClr val="FF6600"/>
              </a:solidFill>
            </a:endParaRPr>
          </a:p>
        </p:txBody>
      </p:sp>
      <p:sp>
        <p:nvSpPr>
          <p:cNvPr id="11" name="标题 1"/>
          <p:cNvSpPr txBox="1">
            <a:spLocks/>
          </p:cNvSpPr>
          <p:nvPr/>
        </p:nvSpPr>
        <p:spPr bwMode="auto">
          <a:xfrm>
            <a:off x="1115520" y="960855"/>
            <a:ext cx="777708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>
                <a:solidFill>
                  <a:srgbClr val="FF6600"/>
                </a:solidFill>
              </a:rPr>
              <a:t>2</a:t>
            </a:r>
            <a:r>
              <a:rPr lang="zh-CN" altLang="en-US" kern="0" dirty="0" smtClean="0">
                <a:solidFill>
                  <a:srgbClr val="FF6600"/>
                </a:solidFill>
              </a:rPr>
              <a:t>）</a:t>
            </a:r>
            <a:r>
              <a:rPr lang="zh-CN" altLang="en-US" dirty="0"/>
              <a:t>芯片举例：</a:t>
            </a:r>
            <a:r>
              <a:rPr lang="en-US" altLang="zh-CN" dirty="0"/>
              <a:t>Samsung </a:t>
            </a:r>
            <a:r>
              <a:rPr lang="en-US" altLang="zh-CN" dirty="0">
                <a:solidFill>
                  <a:srgbClr val="FF0000"/>
                </a:solidFill>
              </a:rPr>
              <a:t>K9F1208U0M</a:t>
            </a:r>
            <a:endParaRPr lang="zh-CN" altLang="en-US" kern="0" dirty="0">
              <a:solidFill>
                <a:srgbClr val="FF66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106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106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106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10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4" dur="500"/>
                                        <p:tgtEl>
                                          <p:spTgt spid="1010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0694" grpId="0" animBg="1"/>
      <p:bldP spid="1010695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64AD30-35D2-403C-AEBF-49BBDB3A2CFA}" type="slidenum">
              <a:rPr lang="zh-CN" altLang="en-US"/>
              <a:pPr/>
              <a:t>115</a:t>
            </a:fld>
            <a:endParaRPr lang="en-US" altLang="zh-CN"/>
          </a:p>
        </p:txBody>
      </p:sp>
      <p:pic>
        <p:nvPicPr>
          <p:cNvPr id="101171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388" y="2060575"/>
            <a:ext cx="8785225" cy="36163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5.2.2  ROM          </a:t>
            </a:r>
            <a:r>
              <a:rPr lang="zh-CN" altLang="en-US" dirty="0">
                <a:solidFill>
                  <a:srgbClr val="D60093"/>
                </a:solidFill>
              </a:rPr>
              <a:t>三、闪速 </a:t>
            </a:r>
            <a:r>
              <a:rPr lang="en-US" altLang="zh-CN" dirty="0">
                <a:solidFill>
                  <a:srgbClr val="D60093"/>
                </a:solidFill>
              </a:rPr>
              <a:t>E</a:t>
            </a:r>
            <a:r>
              <a:rPr lang="en-US" altLang="zh-CN" baseline="30000" dirty="0">
                <a:solidFill>
                  <a:srgbClr val="D60093"/>
                </a:solidFill>
              </a:rPr>
              <a:t>2</a:t>
            </a:r>
            <a:r>
              <a:rPr lang="en-US" altLang="zh-CN" dirty="0">
                <a:solidFill>
                  <a:srgbClr val="D60093"/>
                </a:solidFill>
              </a:rPr>
              <a:t>PROM </a:t>
            </a:r>
            <a:r>
              <a:rPr lang="zh-CN" altLang="en-US" dirty="0">
                <a:solidFill>
                  <a:srgbClr val="D60093"/>
                </a:solidFill>
              </a:rPr>
              <a:t>：</a:t>
            </a:r>
            <a:r>
              <a:rPr lang="en-US" altLang="zh-CN" dirty="0">
                <a:solidFill>
                  <a:srgbClr val="D60093"/>
                </a:solidFill>
              </a:rPr>
              <a:t>Flash</a:t>
            </a:r>
            <a:endParaRPr lang="zh-CN" altLang="en-US" dirty="0"/>
          </a:p>
        </p:txBody>
      </p:sp>
      <p:sp>
        <p:nvSpPr>
          <p:cNvPr id="8" name="标题 1"/>
          <p:cNvSpPr txBox="1">
            <a:spLocks/>
          </p:cNvSpPr>
          <p:nvPr/>
        </p:nvSpPr>
        <p:spPr bwMode="auto">
          <a:xfrm>
            <a:off x="755470" y="527842"/>
            <a:ext cx="813713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>
                <a:solidFill>
                  <a:srgbClr val="008000"/>
                </a:solidFill>
              </a:rPr>
              <a:t>2. </a:t>
            </a:r>
            <a:r>
              <a:rPr lang="en-US" altLang="zh-CN" dirty="0" smtClean="0">
                <a:solidFill>
                  <a:srgbClr val="008000"/>
                </a:solidFill>
              </a:rPr>
              <a:t>NAND</a:t>
            </a:r>
            <a:r>
              <a:rPr lang="zh-CN" altLang="zh-CN" dirty="0" smtClean="0">
                <a:solidFill>
                  <a:srgbClr val="008000"/>
                </a:solidFill>
              </a:rPr>
              <a:t>类型</a:t>
            </a:r>
            <a:r>
              <a:rPr lang="en-US" altLang="zh-CN" dirty="0">
                <a:solidFill>
                  <a:srgbClr val="008000"/>
                </a:solidFill>
              </a:rPr>
              <a:t>Flash</a:t>
            </a:r>
            <a:r>
              <a:rPr lang="zh-CN" altLang="zh-CN" dirty="0" smtClean="0">
                <a:solidFill>
                  <a:srgbClr val="008000"/>
                </a:solidFill>
              </a:rPr>
              <a:t>存储器</a:t>
            </a:r>
            <a:endParaRPr lang="zh-CN" altLang="en-US" kern="0" dirty="0">
              <a:solidFill>
                <a:srgbClr val="FF6600"/>
              </a:solidFill>
            </a:endParaRPr>
          </a:p>
        </p:txBody>
      </p:sp>
      <p:sp>
        <p:nvSpPr>
          <p:cNvPr id="9" name="标题 1"/>
          <p:cNvSpPr txBox="1">
            <a:spLocks/>
          </p:cNvSpPr>
          <p:nvPr/>
        </p:nvSpPr>
        <p:spPr bwMode="auto">
          <a:xfrm>
            <a:off x="1115520" y="960855"/>
            <a:ext cx="777708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>
                <a:solidFill>
                  <a:srgbClr val="FF6600"/>
                </a:solidFill>
              </a:rPr>
              <a:t>2</a:t>
            </a:r>
            <a:r>
              <a:rPr lang="zh-CN" altLang="en-US" kern="0" dirty="0" smtClean="0">
                <a:solidFill>
                  <a:srgbClr val="FF6600"/>
                </a:solidFill>
              </a:rPr>
              <a:t>）</a:t>
            </a:r>
            <a:r>
              <a:rPr lang="zh-CN" altLang="en-US" dirty="0"/>
              <a:t>芯片举例：</a:t>
            </a:r>
            <a:r>
              <a:rPr lang="en-US" altLang="zh-CN" dirty="0"/>
              <a:t>Samsung </a:t>
            </a:r>
            <a:r>
              <a:rPr lang="en-US" altLang="zh-CN" dirty="0">
                <a:solidFill>
                  <a:srgbClr val="FF0000"/>
                </a:solidFill>
              </a:rPr>
              <a:t>K9F1208U0M</a:t>
            </a:r>
            <a:endParaRPr lang="zh-CN" altLang="en-US" kern="0" dirty="0">
              <a:solidFill>
                <a:srgbClr val="FF66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4222443"/>
              </p:ext>
            </p:extLst>
          </p:nvPr>
        </p:nvGraphicFramePr>
        <p:xfrm>
          <a:off x="1187530" y="620611"/>
          <a:ext cx="7406612" cy="4896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4304" name="Visio" r:id="rId3" imgW="9477344" imgH="6238890" progId="Visio.Drawing.11">
                  <p:embed/>
                </p:oleObj>
              </mc:Choice>
              <mc:Fallback>
                <p:oleObj name="Visio" r:id="rId3" imgW="9477344" imgH="623889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87530" y="620611"/>
                        <a:ext cx="7406612" cy="4896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A2FC8A-14D5-4683-B112-F397E7D1B268}" type="slidenum">
              <a:rPr lang="zh-CN" altLang="en-US"/>
              <a:pPr/>
              <a:t>116</a:t>
            </a:fld>
            <a:endParaRPr lang="en-US" altLang="zh-CN"/>
          </a:p>
        </p:txBody>
      </p:sp>
      <p:sp>
        <p:nvSpPr>
          <p:cNvPr id="1042451" name="Text Box 19"/>
          <p:cNvSpPr txBox="1">
            <a:spLocks noChangeArrowheads="1"/>
          </p:cNvSpPr>
          <p:nvPr/>
        </p:nvSpPr>
        <p:spPr bwMode="auto">
          <a:xfrm>
            <a:off x="214282" y="5181081"/>
            <a:ext cx="8858312" cy="1200329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solidFill>
                  <a:srgbClr val="FF0066"/>
                </a:solidFill>
              </a:rPr>
              <a:t>1 Page</a:t>
            </a:r>
            <a:r>
              <a:rPr lang="en-US" altLang="zh-CN" dirty="0">
                <a:solidFill>
                  <a:srgbClr val="0000FF"/>
                </a:solidFill>
              </a:rPr>
              <a:t>    </a:t>
            </a:r>
            <a:r>
              <a:rPr lang="zh-CN" altLang="en-US" dirty="0">
                <a:solidFill>
                  <a:srgbClr val="0000FF"/>
                </a:solidFill>
              </a:rPr>
              <a:t>＝ </a:t>
            </a:r>
            <a:r>
              <a:rPr lang="en-US" altLang="zh-CN" dirty="0">
                <a:solidFill>
                  <a:srgbClr val="FF0000"/>
                </a:solidFill>
              </a:rPr>
              <a:t>528</a:t>
            </a:r>
            <a:r>
              <a:rPr lang="en-US" altLang="zh-CN" dirty="0">
                <a:solidFill>
                  <a:srgbClr val="0000FF"/>
                </a:solidFill>
              </a:rPr>
              <a:t>Bytes</a:t>
            </a:r>
          </a:p>
          <a:p>
            <a:pPr algn="l"/>
            <a:r>
              <a:rPr lang="en-US" altLang="zh-CN" dirty="0">
                <a:solidFill>
                  <a:srgbClr val="FF0066"/>
                </a:solidFill>
              </a:rPr>
              <a:t>1 Block</a:t>
            </a:r>
            <a:r>
              <a:rPr lang="en-US" altLang="zh-CN" dirty="0">
                <a:solidFill>
                  <a:srgbClr val="0000FF"/>
                </a:solidFill>
              </a:rPr>
              <a:t> </a:t>
            </a:r>
            <a:r>
              <a:rPr lang="en-US" altLang="zh-CN" sz="1800" dirty="0">
                <a:solidFill>
                  <a:srgbClr val="0000FF"/>
                </a:solidFill>
              </a:rPr>
              <a:t>  </a:t>
            </a:r>
            <a:r>
              <a:rPr lang="zh-CN" altLang="en-US" dirty="0">
                <a:solidFill>
                  <a:srgbClr val="0000FF"/>
                </a:solidFill>
              </a:rPr>
              <a:t>＝ </a:t>
            </a:r>
            <a:r>
              <a:rPr lang="en-US" altLang="zh-CN" dirty="0" smtClean="0">
                <a:solidFill>
                  <a:srgbClr val="FF0000"/>
                </a:solidFill>
              </a:rPr>
              <a:t>32</a:t>
            </a:r>
            <a:r>
              <a:rPr lang="en-US" altLang="zh-CN" dirty="0" smtClean="0">
                <a:solidFill>
                  <a:srgbClr val="0000FF"/>
                </a:solidFill>
              </a:rPr>
              <a:t>Pages </a:t>
            </a:r>
            <a:r>
              <a:rPr lang="zh-CN" altLang="en-US" dirty="0" smtClean="0">
                <a:solidFill>
                  <a:srgbClr val="0000FF"/>
                </a:solidFill>
              </a:rPr>
              <a:t>＝ </a:t>
            </a:r>
            <a:r>
              <a:rPr lang="en-US" altLang="zh-CN" dirty="0" smtClean="0">
                <a:solidFill>
                  <a:srgbClr val="0000FF"/>
                </a:solidFill>
              </a:rPr>
              <a:t>528B×32</a:t>
            </a:r>
            <a:r>
              <a:rPr lang="zh-CN" altLang="en-US" dirty="0" smtClean="0">
                <a:solidFill>
                  <a:srgbClr val="0000FF"/>
                </a:solidFill>
              </a:rPr>
              <a:t>＝ </a:t>
            </a:r>
            <a:r>
              <a:rPr lang="en-US" altLang="zh-CN" dirty="0">
                <a:solidFill>
                  <a:srgbClr val="0000FF"/>
                </a:solidFill>
              </a:rPr>
              <a:t>(16K</a:t>
            </a:r>
            <a:r>
              <a:rPr lang="zh-CN" altLang="en-US" dirty="0">
                <a:solidFill>
                  <a:srgbClr val="0000FF"/>
                </a:solidFill>
              </a:rPr>
              <a:t>＋</a:t>
            </a:r>
            <a:r>
              <a:rPr lang="en-US" altLang="zh-CN" dirty="0">
                <a:solidFill>
                  <a:srgbClr val="0000FF"/>
                </a:solidFill>
              </a:rPr>
              <a:t>512)Bytes</a:t>
            </a:r>
          </a:p>
          <a:p>
            <a:pPr algn="l"/>
            <a:r>
              <a:rPr lang="en-US" altLang="zh-CN" dirty="0">
                <a:solidFill>
                  <a:srgbClr val="FF0066"/>
                </a:solidFill>
              </a:rPr>
              <a:t>1 Device</a:t>
            </a:r>
            <a:r>
              <a:rPr lang="en-US" altLang="zh-CN" dirty="0">
                <a:solidFill>
                  <a:srgbClr val="0000FF"/>
                </a:solidFill>
              </a:rPr>
              <a:t> </a:t>
            </a:r>
            <a:r>
              <a:rPr lang="zh-CN" altLang="en-US" dirty="0">
                <a:solidFill>
                  <a:srgbClr val="0000FF"/>
                </a:solidFill>
              </a:rPr>
              <a:t>＝ </a:t>
            </a:r>
            <a:r>
              <a:rPr lang="en-US" altLang="zh-CN" dirty="0" smtClean="0">
                <a:solidFill>
                  <a:srgbClr val="FF0000"/>
                </a:solidFill>
              </a:rPr>
              <a:t>4096</a:t>
            </a:r>
            <a:r>
              <a:rPr lang="en-US" altLang="zh-CN" dirty="0" smtClean="0">
                <a:solidFill>
                  <a:srgbClr val="0000FF"/>
                </a:solidFill>
              </a:rPr>
              <a:t>Blocks</a:t>
            </a:r>
            <a:r>
              <a:rPr lang="zh-CN" altLang="en-US" dirty="0" smtClean="0">
                <a:solidFill>
                  <a:srgbClr val="0000FF"/>
                </a:solidFill>
              </a:rPr>
              <a:t> ＝</a:t>
            </a:r>
            <a:r>
              <a:rPr lang="en-US" altLang="zh-CN" dirty="0" smtClean="0">
                <a:solidFill>
                  <a:srgbClr val="0000FF"/>
                </a:solidFill>
              </a:rPr>
              <a:t> 528B×32×4096 </a:t>
            </a:r>
            <a:r>
              <a:rPr lang="zh-CN" altLang="en-US" dirty="0" smtClean="0">
                <a:solidFill>
                  <a:srgbClr val="0000FF"/>
                </a:solidFill>
              </a:rPr>
              <a:t>＝ </a:t>
            </a:r>
            <a:r>
              <a:rPr lang="en-US" altLang="zh-CN" dirty="0" smtClean="0">
                <a:solidFill>
                  <a:srgbClr val="0000FF"/>
                </a:solidFill>
              </a:rPr>
              <a:t>66MB </a:t>
            </a:r>
            <a:r>
              <a:rPr lang="zh-CN" altLang="en-US" dirty="0" smtClean="0">
                <a:solidFill>
                  <a:srgbClr val="0000FF"/>
                </a:solidFill>
              </a:rPr>
              <a:t>＝ </a:t>
            </a:r>
            <a:r>
              <a:rPr lang="en-US" altLang="zh-CN" dirty="0" smtClean="0">
                <a:solidFill>
                  <a:srgbClr val="0000FF"/>
                </a:solidFill>
              </a:rPr>
              <a:t>528Mbits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8" name="动作按钮: 信息 7">
            <a:hlinkClick r:id="rId5" action="ppaction://hlinksldjump" highlightClick="1"/>
          </p:cNvPr>
          <p:cNvSpPr/>
          <p:nvPr/>
        </p:nvSpPr>
        <p:spPr bwMode="auto">
          <a:xfrm>
            <a:off x="8214762" y="4943661"/>
            <a:ext cx="472038" cy="490914"/>
          </a:xfrm>
          <a:prstGeom prst="actionButtonInformation">
            <a:avLst/>
          </a:prstGeom>
          <a:ln>
            <a:headEnd type="none" w="med" len="med"/>
            <a:tailEnd type="triangl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9" name="标题 1"/>
          <p:cNvSpPr txBox="1">
            <a:spLocks/>
          </p:cNvSpPr>
          <p:nvPr/>
        </p:nvSpPr>
        <p:spPr bwMode="auto">
          <a:xfrm>
            <a:off x="611450" y="44530"/>
            <a:ext cx="777708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>
                <a:solidFill>
                  <a:srgbClr val="FF6600"/>
                </a:solidFill>
              </a:rPr>
              <a:t>2</a:t>
            </a:r>
            <a:r>
              <a:rPr lang="zh-CN" altLang="en-US" kern="0" dirty="0" smtClean="0">
                <a:solidFill>
                  <a:srgbClr val="FF6600"/>
                </a:solidFill>
              </a:rPr>
              <a:t>）</a:t>
            </a:r>
            <a:r>
              <a:rPr lang="zh-CN" altLang="en-US" dirty="0"/>
              <a:t>芯片举例：</a:t>
            </a:r>
            <a:r>
              <a:rPr lang="en-US" altLang="zh-CN" dirty="0"/>
              <a:t>Samsung </a:t>
            </a:r>
            <a:r>
              <a:rPr lang="en-US" altLang="zh-CN" dirty="0">
                <a:solidFill>
                  <a:srgbClr val="FF0000"/>
                </a:solidFill>
              </a:rPr>
              <a:t>K9F1208U0M</a:t>
            </a:r>
            <a:endParaRPr lang="zh-CN" altLang="en-US" kern="0" dirty="0">
              <a:solidFill>
                <a:srgbClr val="FF66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A2FC8A-14D5-4683-B112-F397E7D1B268}" type="slidenum">
              <a:rPr lang="zh-CN" altLang="en-US"/>
              <a:pPr/>
              <a:t>117</a:t>
            </a:fld>
            <a:endParaRPr lang="en-US" altLang="zh-CN"/>
          </a:p>
        </p:txBody>
      </p:sp>
      <p:sp>
        <p:nvSpPr>
          <p:cNvPr id="1042451" name="Text Box 19"/>
          <p:cNvSpPr txBox="1">
            <a:spLocks noChangeArrowheads="1"/>
          </p:cNvSpPr>
          <p:nvPr/>
        </p:nvSpPr>
        <p:spPr bwMode="auto">
          <a:xfrm>
            <a:off x="214282" y="5181081"/>
            <a:ext cx="8858312" cy="1200329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solidFill>
                  <a:srgbClr val="FF0066"/>
                </a:solidFill>
              </a:rPr>
              <a:t>1 Page</a:t>
            </a:r>
            <a:r>
              <a:rPr lang="en-US" altLang="zh-CN" dirty="0">
                <a:solidFill>
                  <a:srgbClr val="0000FF"/>
                </a:solidFill>
              </a:rPr>
              <a:t>    </a:t>
            </a:r>
            <a:r>
              <a:rPr lang="zh-CN" altLang="en-US" dirty="0">
                <a:solidFill>
                  <a:srgbClr val="0000FF"/>
                </a:solidFill>
              </a:rPr>
              <a:t>＝ </a:t>
            </a:r>
            <a:r>
              <a:rPr lang="en-US" altLang="zh-CN" dirty="0">
                <a:solidFill>
                  <a:srgbClr val="FF0000"/>
                </a:solidFill>
              </a:rPr>
              <a:t>528</a:t>
            </a:r>
            <a:r>
              <a:rPr lang="en-US" altLang="zh-CN" dirty="0">
                <a:solidFill>
                  <a:srgbClr val="0000FF"/>
                </a:solidFill>
              </a:rPr>
              <a:t>Bytes</a:t>
            </a:r>
          </a:p>
          <a:p>
            <a:pPr algn="l"/>
            <a:r>
              <a:rPr lang="en-US" altLang="zh-CN" dirty="0">
                <a:solidFill>
                  <a:srgbClr val="FF0066"/>
                </a:solidFill>
              </a:rPr>
              <a:t>1 Block</a:t>
            </a:r>
            <a:r>
              <a:rPr lang="en-US" altLang="zh-CN" dirty="0">
                <a:solidFill>
                  <a:srgbClr val="0000FF"/>
                </a:solidFill>
              </a:rPr>
              <a:t> </a:t>
            </a:r>
            <a:r>
              <a:rPr lang="en-US" altLang="zh-CN" sz="1800" dirty="0">
                <a:solidFill>
                  <a:srgbClr val="0000FF"/>
                </a:solidFill>
              </a:rPr>
              <a:t>  </a:t>
            </a:r>
            <a:r>
              <a:rPr lang="zh-CN" altLang="en-US" dirty="0">
                <a:solidFill>
                  <a:srgbClr val="0000FF"/>
                </a:solidFill>
              </a:rPr>
              <a:t>＝ </a:t>
            </a:r>
            <a:r>
              <a:rPr lang="en-US" altLang="zh-CN" dirty="0" smtClean="0">
                <a:solidFill>
                  <a:srgbClr val="FF0000"/>
                </a:solidFill>
              </a:rPr>
              <a:t>32</a:t>
            </a:r>
            <a:r>
              <a:rPr lang="en-US" altLang="zh-CN" dirty="0" smtClean="0">
                <a:solidFill>
                  <a:srgbClr val="0000FF"/>
                </a:solidFill>
              </a:rPr>
              <a:t>Pages </a:t>
            </a:r>
            <a:r>
              <a:rPr lang="zh-CN" altLang="en-US" dirty="0" smtClean="0">
                <a:solidFill>
                  <a:srgbClr val="0000FF"/>
                </a:solidFill>
              </a:rPr>
              <a:t>＝ </a:t>
            </a:r>
            <a:r>
              <a:rPr lang="en-US" altLang="zh-CN" dirty="0" smtClean="0">
                <a:solidFill>
                  <a:srgbClr val="0000FF"/>
                </a:solidFill>
              </a:rPr>
              <a:t>528B×32</a:t>
            </a:r>
            <a:r>
              <a:rPr lang="zh-CN" altLang="en-US" dirty="0" smtClean="0">
                <a:solidFill>
                  <a:srgbClr val="0000FF"/>
                </a:solidFill>
              </a:rPr>
              <a:t>＝ </a:t>
            </a:r>
            <a:r>
              <a:rPr lang="en-US" altLang="zh-CN" dirty="0">
                <a:solidFill>
                  <a:srgbClr val="0000FF"/>
                </a:solidFill>
              </a:rPr>
              <a:t>(16K</a:t>
            </a:r>
            <a:r>
              <a:rPr lang="zh-CN" altLang="en-US" dirty="0">
                <a:solidFill>
                  <a:srgbClr val="0000FF"/>
                </a:solidFill>
              </a:rPr>
              <a:t>＋</a:t>
            </a:r>
            <a:r>
              <a:rPr lang="en-US" altLang="zh-CN" dirty="0">
                <a:solidFill>
                  <a:srgbClr val="0000FF"/>
                </a:solidFill>
              </a:rPr>
              <a:t>512)Bytes</a:t>
            </a:r>
          </a:p>
          <a:p>
            <a:pPr algn="l"/>
            <a:r>
              <a:rPr lang="en-US" altLang="zh-CN" dirty="0">
                <a:solidFill>
                  <a:srgbClr val="FF0066"/>
                </a:solidFill>
              </a:rPr>
              <a:t>1 Device</a:t>
            </a:r>
            <a:r>
              <a:rPr lang="en-US" altLang="zh-CN" dirty="0">
                <a:solidFill>
                  <a:srgbClr val="0000FF"/>
                </a:solidFill>
              </a:rPr>
              <a:t> </a:t>
            </a:r>
            <a:r>
              <a:rPr lang="zh-CN" altLang="en-US" dirty="0">
                <a:solidFill>
                  <a:srgbClr val="0000FF"/>
                </a:solidFill>
              </a:rPr>
              <a:t>＝ </a:t>
            </a:r>
            <a:r>
              <a:rPr lang="en-US" altLang="zh-CN" dirty="0" smtClean="0">
                <a:solidFill>
                  <a:srgbClr val="FF0000"/>
                </a:solidFill>
              </a:rPr>
              <a:t>4096</a:t>
            </a:r>
            <a:r>
              <a:rPr lang="en-US" altLang="zh-CN" dirty="0" smtClean="0">
                <a:solidFill>
                  <a:srgbClr val="0000FF"/>
                </a:solidFill>
              </a:rPr>
              <a:t>Blocks</a:t>
            </a:r>
            <a:r>
              <a:rPr lang="zh-CN" altLang="en-US" dirty="0" smtClean="0">
                <a:solidFill>
                  <a:srgbClr val="0000FF"/>
                </a:solidFill>
              </a:rPr>
              <a:t> ＝</a:t>
            </a:r>
            <a:r>
              <a:rPr lang="en-US" altLang="zh-CN" dirty="0" smtClean="0">
                <a:solidFill>
                  <a:srgbClr val="0000FF"/>
                </a:solidFill>
              </a:rPr>
              <a:t> 528B×32×4096 </a:t>
            </a:r>
            <a:r>
              <a:rPr lang="zh-CN" altLang="en-US" dirty="0" smtClean="0">
                <a:solidFill>
                  <a:srgbClr val="0000FF"/>
                </a:solidFill>
              </a:rPr>
              <a:t>＝ </a:t>
            </a:r>
            <a:r>
              <a:rPr lang="en-US" altLang="zh-CN" dirty="0" smtClean="0">
                <a:solidFill>
                  <a:srgbClr val="0000FF"/>
                </a:solidFill>
              </a:rPr>
              <a:t>66MB </a:t>
            </a:r>
            <a:r>
              <a:rPr lang="zh-CN" altLang="en-US" dirty="0" smtClean="0">
                <a:solidFill>
                  <a:srgbClr val="0000FF"/>
                </a:solidFill>
              </a:rPr>
              <a:t>＝ </a:t>
            </a:r>
            <a:r>
              <a:rPr lang="en-US" altLang="zh-CN" dirty="0" smtClean="0">
                <a:solidFill>
                  <a:srgbClr val="0000FF"/>
                </a:solidFill>
              </a:rPr>
              <a:t>528Mbits</a:t>
            </a:r>
            <a:endParaRPr lang="zh-CN" altLang="en-US" dirty="0">
              <a:solidFill>
                <a:srgbClr val="0000FF"/>
              </a:solidFill>
            </a:endParaRPr>
          </a:p>
        </p:txBody>
      </p:sp>
      <p:pic>
        <p:nvPicPr>
          <p:cNvPr id="1042452" name="Picture 20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2264" y="692620"/>
            <a:ext cx="8464578" cy="450608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</p:pic>
      <p:sp>
        <p:nvSpPr>
          <p:cNvPr id="8" name="动作按钮: 信息 7">
            <a:hlinkClick r:id="rId3" action="ppaction://hlinksldjump" highlightClick="1"/>
          </p:cNvPr>
          <p:cNvSpPr/>
          <p:nvPr/>
        </p:nvSpPr>
        <p:spPr bwMode="auto">
          <a:xfrm>
            <a:off x="8100490" y="4581160"/>
            <a:ext cx="472038" cy="490914"/>
          </a:xfrm>
          <a:prstGeom prst="actionButtonInformation">
            <a:avLst/>
          </a:prstGeom>
          <a:ln>
            <a:headEnd type="none" w="med" len="med"/>
            <a:tailEnd type="triangl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9" name="标题 1"/>
          <p:cNvSpPr txBox="1">
            <a:spLocks/>
          </p:cNvSpPr>
          <p:nvPr/>
        </p:nvSpPr>
        <p:spPr bwMode="auto">
          <a:xfrm>
            <a:off x="611450" y="44530"/>
            <a:ext cx="777708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>
                <a:solidFill>
                  <a:srgbClr val="FF6600"/>
                </a:solidFill>
              </a:rPr>
              <a:t>2</a:t>
            </a:r>
            <a:r>
              <a:rPr lang="zh-CN" altLang="en-US" kern="0" dirty="0" smtClean="0">
                <a:solidFill>
                  <a:srgbClr val="FF6600"/>
                </a:solidFill>
              </a:rPr>
              <a:t>）</a:t>
            </a:r>
            <a:r>
              <a:rPr lang="zh-CN" altLang="en-US" dirty="0"/>
              <a:t>芯片举例：</a:t>
            </a:r>
            <a:r>
              <a:rPr lang="en-US" altLang="zh-CN" dirty="0"/>
              <a:t>Samsung </a:t>
            </a:r>
            <a:r>
              <a:rPr lang="en-US" altLang="zh-CN" dirty="0">
                <a:solidFill>
                  <a:srgbClr val="FF0000"/>
                </a:solidFill>
              </a:rPr>
              <a:t>K9F1208U0M</a:t>
            </a:r>
            <a:endParaRPr lang="zh-CN" altLang="en-US" kern="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0814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A2FC8A-14D5-4683-B112-F397E7D1B268}" type="slidenum">
              <a:rPr lang="zh-CN" altLang="en-US"/>
              <a:pPr/>
              <a:t>118</a:t>
            </a:fld>
            <a:endParaRPr lang="en-US" altLang="zh-CN"/>
          </a:p>
        </p:txBody>
      </p:sp>
      <p:pic>
        <p:nvPicPr>
          <p:cNvPr id="1074179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46507" y="692620"/>
            <a:ext cx="4486043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74180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9841"/>
          <a:stretch>
            <a:fillRect/>
          </a:stretch>
        </p:blipFill>
        <p:spPr bwMode="auto">
          <a:xfrm>
            <a:off x="491084" y="4907462"/>
            <a:ext cx="5627125" cy="144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546045" y="4621710"/>
            <a:ext cx="2786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 smtClean="0">
                <a:solidFill>
                  <a:srgbClr val="0000FF"/>
                </a:solidFill>
                <a:latin typeface="+mn-lt"/>
              </a:rPr>
              <a:t>Destination of the pointer</a:t>
            </a:r>
            <a:endParaRPr lang="zh-CN" altLang="en-US" sz="1600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11" name="动作按钮: 上一张 10">
            <a:hlinkClick r:id="" action="ppaction://hlinkshowjump?jump=lastslideviewed" highlightClick="1"/>
          </p:cNvPr>
          <p:cNvSpPr/>
          <p:nvPr/>
        </p:nvSpPr>
        <p:spPr bwMode="auto">
          <a:xfrm>
            <a:off x="7572396" y="5715016"/>
            <a:ext cx="500066" cy="500066"/>
          </a:xfrm>
          <a:prstGeom prst="actionButtonReturn">
            <a:avLst/>
          </a:prstGeom>
          <a:ln>
            <a:headEnd type="none" w="med" len="med"/>
            <a:tailEnd type="triangl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90550" y="44450"/>
            <a:ext cx="8229600" cy="523875"/>
          </a:xfrm>
        </p:spPr>
        <p:txBody>
          <a:bodyPr/>
          <a:lstStyle/>
          <a:p>
            <a:r>
              <a:rPr lang="en-US" altLang="zh-CN" dirty="0"/>
              <a:t>5.2.2  ROM          </a:t>
            </a:r>
            <a:r>
              <a:rPr lang="zh-CN" altLang="en-US" dirty="0">
                <a:solidFill>
                  <a:srgbClr val="D60093"/>
                </a:solidFill>
              </a:rPr>
              <a:t>三</a:t>
            </a:r>
            <a:r>
              <a:rPr lang="zh-CN" altLang="en-US" dirty="0" smtClean="0">
                <a:solidFill>
                  <a:srgbClr val="D60093"/>
                </a:solidFill>
              </a:rPr>
              <a:t>、</a:t>
            </a:r>
            <a:r>
              <a:rPr lang="en-US" altLang="zh-CN" dirty="0" smtClean="0">
                <a:solidFill>
                  <a:srgbClr val="D60093"/>
                </a:solidFill>
              </a:rPr>
              <a:t>Flash     </a:t>
            </a:r>
            <a:r>
              <a:rPr lang="en-US" altLang="zh-CN" dirty="0">
                <a:solidFill>
                  <a:srgbClr val="008000"/>
                </a:solidFill>
              </a:rPr>
              <a:t>2. NAND </a:t>
            </a:r>
            <a:r>
              <a:rPr lang="en-US" altLang="zh-CN" dirty="0" smtClean="0">
                <a:solidFill>
                  <a:srgbClr val="008000"/>
                </a:solidFill>
              </a:rPr>
              <a:t>Flash</a:t>
            </a:r>
            <a:endParaRPr lang="zh-CN" altLang="en-US" dirty="0"/>
          </a:p>
        </p:txBody>
      </p:sp>
      <p:sp>
        <p:nvSpPr>
          <p:cNvPr id="12" name="标题 1"/>
          <p:cNvSpPr txBox="1">
            <a:spLocks/>
          </p:cNvSpPr>
          <p:nvPr/>
        </p:nvSpPr>
        <p:spPr bwMode="auto">
          <a:xfrm>
            <a:off x="1115520" y="548600"/>
            <a:ext cx="777708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>
                <a:solidFill>
                  <a:srgbClr val="FF6600"/>
                </a:solidFill>
              </a:rPr>
              <a:t>2</a:t>
            </a:r>
            <a:r>
              <a:rPr lang="zh-CN" altLang="en-US" kern="0" dirty="0" smtClean="0">
                <a:solidFill>
                  <a:srgbClr val="FF6600"/>
                </a:solidFill>
              </a:rPr>
              <a:t>）</a:t>
            </a:r>
            <a:r>
              <a:rPr lang="zh-CN" altLang="en-US" dirty="0"/>
              <a:t>芯片举例</a:t>
            </a:r>
            <a:r>
              <a:rPr lang="zh-CN" altLang="en-US" dirty="0" smtClean="0"/>
              <a:t>：</a:t>
            </a:r>
            <a:endParaRPr lang="zh-CN" altLang="en-US" kern="0" dirty="0">
              <a:solidFill>
                <a:srgbClr val="FF6600"/>
              </a:solidFill>
            </a:endParaRPr>
          </a:p>
        </p:txBody>
      </p:sp>
      <p:sp>
        <p:nvSpPr>
          <p:cNvPr id="13" name="标题 1"/>
          <p:cNvSpPr txBox="1">
            <a:spLocks/>
          </p:cNvSpPr>
          <p:nvPr/>
        </p:nvSpPr>
        <p:spPr bwMode="auto">
          <a:xfrm>
            <a:off x="191667" y="1001505"/>
            <a:ext cx="466837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dirty="0" smtClean="0"/>
              <a:t>Samsung </a:t>
            </a:r>
            <a:r>
              <a:rPr lang="en-US" altLang="zh-CN" dirty="0">
                <a:solidFill>
                  <a:srgbClr val="FF0000"/>
                </a:solidFill>
              </a:rPr>
              <a:t>K9F1208U0M</a:t>
            </a:r>
            <a:endParaRPr lang="zh-CN" altLang="en-US" kern="0" dirty="0">
              <a:solidFill>
                <a:srgbClr val="FF66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41B65E-EF8C-4DA5-A683-0D1C46DFDEC2}" type="slidenum">
              <a:rPr lang="zh-CN" altLang="en-US"/>
              <a:pPr/>
              <a:t>119</a:t>
            </a:fld>
            <a:endParaRPr lang="en-US" altLang="zh-CN"/>
          </a:p>
        </p:txBody>
      </p:sp>
      <p:pic>
        <p:nvPicPr>
          <p:cNvPr id="101274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825" y="1124680"/>
            <a:ext cx="8713788" cy="53340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</p:pic>
      <p:sp>
        <p:nvSpPr>
          <p:cNvPr id="1012742" name="Line 6"/>
          <p:cNvSpPr>
            <a:spLocks noChangeShapeType="1"/>
          </p:cNvSpPr>
          <p:nvPr/>
        </p:nvSpPr>
        <p:spPr bwMode="auto">
          <a:xfrm>
            <a:off x="1509713" y="1399317"/>
            <a:ext cx="0" cy="5040313"/>
          </a:xfrm>
          <a:prstGeom prst="line">
            <a:avLst/>
          </a:prstGeom>
          <a:noFill/>
          <a:ln w="19050">
            <a:solidFill>
              <a:srgbClr val="FF3300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12743" name="Line 7"/>
          <p:cNvSpPr>
            <a:spLocks noChangeShapeType="1"/>
          </p:cNvSpPr>
          <p:nvPr/>
        </p:nvSpPr>
        <p:spPr bwMode="auto">
          <a:xfrm>
            <a:off x="2195513" y="2924905"/>
            <a:ext cx="0" cy="2735262"/>
          </a:xfrm>
          <a:prstGeom prst="line">
            <a:avLst/>
          </a:prstGeom>
          <a:noFill/>
          <a:ln w="19050">
            <a:solidFill>
              <a:srgbClr val="0000FF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12744" name="Line 8"/>
          <p:cNvSpPr>
            <a:spLocks noChangeShapeType="1"/>
          </p:cNvSpPr>
          <p:nvPr/>
        </p:nvSpPr>
        <p:spPr bwMode="auto">
          <a:xfrm>
            <a:off x="2894013" y="2924905"/>
            <a:ext cx="0" cy="2735262"/>
          </a:xfrm>
          <a:prstGeom prst="line">
            <a:avLst/>
          </a:prstGeom>
          <a:noFill/>
          <a:ln w="19050">
            <a:solidFill>
              <a:srgbClr val="0000FF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12745" name="Line 9"/>
          <p:cNvSpPr>
            <a:spLocks noChangeShapeType="1"/>
          </p:cNvSpPr>
          <p:nvPr/>
        </p:nvSpPr>
        <p:spPr bwMode="auto">
          <a:xfrm>
            <a:off x="3576638" y="2924905"/>
            <a:ext cx="0" cy="2735262"/>
          </a:xfrm>
          <a:prstGeom prst="line">
            <a:avLst/>
          </a:prstGeom>
          <a:noFill/>
          <a:ln w="19050">
            <a:solidFill>
              <a:srgbClr val="0000FF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12746" name="Line 10"/>
          <p:cNvSpPr>
            <a:spLocks noChangeShapeType="1"/>
          </p:cNvSpPr>
          <p:nvPr/>
        </p:nvSpPr>
        <p:spPr bwMode="auto">
          <a:xfrm>
            <a:off x="4237038" y="2924905"/>
            <a:ext cx="0" cy="2735262"/>
          </a:xfrm>
          <a:prstGeom prst="line">
            <a:avLst/>
          </a:prstGeom>
          <a:noFill/>
          <a:ln w="19050">
            <a:solidFill>
              <a:srgbClr val="0000FF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12747" name="Line 11"/>
          <p:cNvSpPr>
            <a:spLocks noChangeShapeType="1"/>
          </p:cNvSpPr>
          <p:nvPr/>
        </p:nvSpPr>
        <p:spPr bwMode="auto">
          <a:xfrm>
            <a:off x="1866900" y="3758342"/>
            <a:ext cx="24892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12748" name="Line 12"/>
          <p:cNvSpPr>
            <a:spLocks noChangeShapeType="1"/>
          </p:cNvSpPr>
          <p:nvPr/>
        </p:nvSpPr>
        <p:spPr bwMode="auto">
          <a:xfrm>
            <a:off x="5232400" y="4456842"/>
            <a:ext cx="0" cy="1346200"/>
          </a:xfrm>
          <a:prstGeom prst="line">
            <a:avLst/>
          </a:prstGeom>
          <a:noFill/>
          <a:ln w="19050">
            <a:solidFill>
              <a:srgbClr val="FF6600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12749" name="Line 13"/>
          <p:cNvSpPr>
            <a:spLocks noChangeShapeType="1"/>
          </p:cNvSpPr>
          <p:nvPr/>
        </p:nvSpPr>
        <p:spPr bwMode="auto">
          <a:xfrm>
            <a:off x="5905500" y="4456842"/>
            <a:ext cx="0" cy="1346200"/>
          </a:xfrm>
          <a:prstGeom prst="line">
            <a:avLst/>
          </a:prstGeom>
          <a:noFill/>
          <a:ln w="19050">
            <a:solidFill>
              <a:srgbClr val="FF6600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12750" name="Line 14"/>
          <p:cNvSpPr>
            <a:spLocks noChangeShapeType="1"/>
          </p:cNvSpPr>
          <p:nvPr/>
        </p:nvSpPr>
        <p:spPr bwMode="auto">
          <a:xfrm>
            <a:off x="6591300" y="4456842"/>
            <a:ext cx="0" cy="1346200"/>
          </a:xfrm>
          <a:prstGeom prst="line">
            <a:avLst/>
          </a:prstGeom>
          <a:noFill/>
          <a:ln w="19050">
            <a:solidFill>
              <a:srgbClr val="FF6600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12751" name="Line 15"/>
          <p:cNvSpPr>
            <a:spLocks noChangeShapeType="1"/>
          </p:cNvSpPr>
          <p:nvPr/>
        </p:nvSpPr>
        <p:spPr bwMode="auto">
          <a:xfrm>
            <a:off x="7289800" y="4456842"/>
            <a:ext cx="0" cy="1346200"/>
          </a:xfrm>
          <a:prstGeom prst="line">
            <a:avLst/>
          </a:prstGeom>
          <a:noFill/>
          <a:ln w="19050">
            <a:solidFill>
              <a:srgbClr val="FF6600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12752" name="Line 16"/>
          <p:cNvSpPr>
            <a:spLocks noChangeShapeType="1"/>
          </p:cNvSpPr>
          <p:nvPr/>
        </p:nvSpPr>
        <p:spPr bwMode="auto">
          <a:xfrm>
            <a:off x="7988300" y="4456842"/>
            <a:ext cx="0" cy="1346200"/>
          </a:xfrm>
          <a:prstGeom prst="line">
            <a:avLst/>
          </a:prstGeom>
          <a:noFill/>
          <a:ln w="19050">
            <a:solidFill>
              <a:srgbClr val="FF6600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9" name="动作按钮: 信息 18">
            <a:hlinkClick r:id="rId3" action="ppaction://hlinksldjump" highlightClick="1"/>
          </p:cNvPr>
          <p:cNvSpPr/>
          <p:nvPr/>
        </p:nvSpPr>
        <p:spPr bwMode="auto">
          <a:xfrm>
            <a:off x="1714480" y="4783878"/>
            <a:ext cx="357190" cy="357190"/>
          </a:xfrm>
          <a:prstGeom prst="actionButtonInformation">
            <a:avLst/>
          </a:prstGeom>
          <a:ln>
            <a:headEnd type="none" w="med" len="med"/>
            <a:tailEnd type="triangl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590550" y="44450"/>
            <a:ext cx="8229600" cy="523875"/>
          </a:xfrm>
        </p:spPr>
        <p:txBody>
          <a:bodyPr/>
          <a:lstStyle/>
          <a:p>
            <a:r>
              <a:rPr lang="en-US" altLang="zh-CN" dirty="0"/>
              <a:t>5.2.2  ROM          </a:t>
            </a:r>
            <a:r>
              <a:rPr lang="zh-CN" altLang="en-US" dirty="0">
                <a:solidFill>
                  <a:srgbClr val="D60093"/>
                </a:solidFill>
              </a:rPr>
              <a:t>三</a:t>
            </a:r>
            <a:r>
              <a:rPr lang="zh-CN" altLang="en-US" dirty="0" smtClean="0">
                <a:solidFill>
                  <a:srgbClr val="D60093"/>
                </a:solidFill>
              </a:rPr>
              <a:t>、</a:t>
            </a:r>
            <a:r>
              <a:rPr lang="en-US" altLang="zh-CN" dirty="0" smtClean="0">
                <a:solidFill>
                  <a:srgbClr val="D60093"/>
                </a:solidFill>
              </a:rPr>
              <a:t>Flash     </a:t>
            </a:r>
            <a:r>
              <a:rPr lang="en-US" altLang="zh-CN" dirty="0">
                <a:solidFill>
                  <a:srgbClr val="008000"/>
                </a:solidFill>
              </a:rPr>
              <a:t>2. NAND </a:t>
            </a:r>
            <a:r>
              <a:rPr lang="en-US" altLang="zh-CN" dirty="0" smtClean="0">
                <a:solidFill>
                  <a:srgbClr val="008000"/>
                </a:solidFill>
              </a:rPr>
              <a:t>Flash</a:t>
            </a:r>
            <a:endParaRPr lang="zh-CN" altLang="en-US" dirty="0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1115520" y="548600"/>
            <a:ext cx="777708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>
                <a:solidFill>
                  <a:srgbClr val="FF6600"/>
                </a:solidFill>
              </a:rPr>
              <a:t>2</a:t>
            </a:r>
            <a:r>
              <a:rPr lang="zh-CN" altLang="en-US" kern="0" dirty="0" smtClean="0">
                <a:solidFill>
                  <a:srgbClr val="FF6600"/>
                </a:solidFill>
              </a:rPr>
              <a:t>）</a:t>
            </a:r>
            <a:r>
              <a:rPr lang="zh-CN" altLang="en-US" dirty="0"/>
              <a:t>芯片举例：</a:t>
            </a:r>
            <a:r>
              <a:rPr lang="en-US" altLang="zh-CN" dirty="0"/>
              <a:t>Samsung </a:t>
            </a:r>
            <a:r>
              <a:rPr lang="en-US" altLang="zh-CN" dirty="0">
                <a:solidFill>
                  <a:srgbClr val="FF0000"/>
                </a:solidFill>
              </a:rPr>
              <a:t>K9F1208U0M</a:t>
            </a:r>
            <a:endParaRPr lang="zh-CN" altLang="en-US" kern="0" dirty="0">
              <a:solidFill>
                <a:srgbClr val="FF6600"/>
              </a:solidFill>
            </a:endParaRPr>
          </a:p>
        </p:txBody>
      </p:sp>
      <p:sp>
        <p:nvSpPr>
          <p:cNvPr id="23" name="动作按钮: 信息 22">
            <a:hlinkClick r:id="rId4" action="ppaction://hlinksldjump" highlightClick="1"/>
          </p:cNvPr>
          <p:cNvSpPr/>
          <p:nvPr/>
        </p:nvSpPr>
        <p:spPr bwMode="auto">
          <a:xfrm>
            <a:off x="2319357" y="4775019"/>
            <a:ext cx="357190" cy="357190"/>
          </a:xfrm>
          <a:prstGeom prst="actionButtonInformation">
            <a:avLst/>
          </a:prstGeom>
          <a:ln>
            <a:headEnd type="none" w="med" len="med"/>
            <a:tailEnd type="triangl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37618" y="6269340"/>
            <a:ext cx="12025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66"/>
                </a:solidFill>
              </a:rPr>
              <a:t>最大12μs</a:t>
            </a: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4392245" y="6479796"/>
            <a:ext cx="439745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6600"/>
            </a:solidFill>
            <a:prstDash val="solid"/>
            <a:round/>
            <a:headEnd type="triangle" w="med" len="lg"/>
            <a:tailEnd type="triangle" w="med" len="lg"/>
          </a:ln>
          <a:effectLst/>
        </p:spPr>
      </p:cxnSp>
      <p:sp>
        <p:nvSpPr>
          <p:cNvPr id="30" name="Line 12"/>
          <p:cNvSpPr>
            <a:spLocks noChangeShapeType="1"/>
          </p:cNvSpPr>
          <p:nvPr/>
        </p:nvSpPr>
        <p:spPr bwMode="auto">
          <a:xfrm>
            <a:off x="4392245" y="6045319"/>
            <a:ext cx="0" cy="552121"/>
          </a:xfrm>
          <a:prstGeom prst="line">
            <a:avLst/>
          </a:prstGeom>
          <a:noFill/>
          <a:ln w="19050">
            <a:solidFill>
              <a:srgbClr val="FF6600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noAutofit/>
          </a:bodyPr>
          <a:lstStyle/>
          <a:p>
            <a:endParaRPr lang="zh-CN" altLang="en-US"/>
          </a:p>
        </p:txBody>
      </p:sp>
      <p:sp>
        <p:nvSpPr>
          <p:cNvPr id="31" name="Line 12"/>
          <p:cNvSpPr>
            <a:spLocks noChangeShapeType="1"/>
          </p:cNvSpPr>
          <p:nvPr/>
        </p:nvSpPr>
        <p:spPr bwMode="auto">
          <a:xfrm>
            <a:off x="4814406" y="6052597"/>
            <a:ext cx="0" cy="552121"/>
          </a:xfrm>
          <a:prstGeom prst="line">
            <a:avLst/>
          </a:prstGeom>
          <a:noFill/>
          <a:ln w="19050">
            <a:solidFill>
              <a:srgbClr val="FF6600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330" name="Rectangle 2"/>
          <p:cNvSpPr>
            <a:spLocks noGrp="1" noChangeArrowheads="1"/>
          </p:cNvSpPr>
          <p:nvPr>
            <p:ph idx="1"/>
          </p:nvPr>
        </p:nvSpPr>
        <p:spPr>
          <a:xfrm>
            <a:off x="323850" y="908050"/>
            <a:ext cx="8640763" cy="5761038"/>
          </a:xfrm>
        </p:spPr>
        <p:txBody>
          <a:bodyPr/>
          <a:lstStyle/>
          <a:p>
            <a:pPr marL="444500" indent="-444500">
              <a:spcBef>
                <a:spcPts val="650"/>
              </a:spcBef>
              <a:buSzTx/>
              <a:buFont typeface="Wingdings" pitchFamily="2" charset="2"/>
              <a:buAutoNum type="arabicPeriod" startAt="2"/>
            </a:pPr>
            <a:r>
              <a:rPr lang="zh-CN" altLang="en-US" sz="2800" b="1" dirty="0">
                <a:latin typeface="Times New Roman" pitchFamily="18" charset="0"/>
              </a:rPr>
              <a:t>工作过程、时序		</a:t>
            </a:r>
            <a:r>
              <a:rPr lang="en-US" altLang="zh-CN" sz="2800" b="1" dirty="0" smtClean="0">
                <a:solidFill>
                  <a:srgbClr val="FF6600"/>
                </a:solidFill>
                <a:latin typeface="Times New Roman" pitchFamily="18" charset="0"/>
              </a:rPr>
              <a:t>P143</a:t>
            </a:r>
            <a:r>
              <a:rPr lang="zh-CN" altLang="en-US" sz="2800" b="1" dirty="0" smtClean="0">
                <a:solidFill>
                  <a:srgbClr val="FF6600"/>
                </a:solidFill>
                <a:latin typeface="Times New Roman" pitchFamily="18" charset="0"/>
              </a:rPr>
              <a:t>～</a:t>
            </a:r>
            <a:r>
              <a:rPr lang="en-US" altLang="zh-CN" sz="2800" b="1" dirty="0" smtClean="0">
                <a:solidFill>
                  <a:srgbClr val="FF6600"/>
                </a:solidFill>
                <a:latin typeface="Times New Roman" pitchFamily="18" charset="0"/>
              </a:rPr>
              <a:t>144</a:t>
            </a:r>
            <a:endParaRPr lang="en-US" altLang="zh-CN" sz="2800" b="1" dirty="0">
              <a:solidFill>
                <a:srgbClr val="FF6600"/>
              </a:solidFill>
              <a:latin typeface="Times New Roman" pitchFamily="18" charset="0"/>
            </a:endParaRPr>
          </a:p>
          <a:p>
            <a:pPr marL="1162050" lvl="1" indent="-538163">
              <a:spcBef>
                <a:spcPts val="650"/>
              </a:spcBef>
              <a:buClr>
                <a:srgbClr val="008000"/>
              </a:buClr>
              <a:buSzTx/>
              <a:buFont typeface="Wingdings" pitchFamily="2" charset="2"/>
              <a:buAutoNum type="circleNumDbPlain"/>
            </a:pPr>
            <a:r>
              <a:rPr lang="zh-CN" altLang="en-US" b="1" dirty="0">
                <a:latin typeface="Times New Roman" pitchFamily="18" charset="0"/>
              </a:rPr>
              <a:t>写时序</a:t>
            </a:r>
            <a:br>
              <a:rPr lang="zh-CN" altLang="en-US" b="1" dirty="0">
                <a:latin typeface="Times New Roman" pitchFamily="18" charset="0"/>
              </a:rPr>
            </a:br>
            <a:r>
              <a:rPr lang="zh-CN" altLang="en-US" b="1" dirty="0">
                <a:latin typeface="Times New Roman" pitchFamily="18" charset="0"/>
              </a:rPr>
              <a:t>地址 </a:t>
            </a:r>
            <a:r>
              <a:rPr lang="zh-CN" altLang="en-US" b="1" dirty="0">
                <a:latin typeface="+mn-ea"/>
              </a:rPr>
              <a:t>→</a:t>
            </a:r>
            <a:r>
              <a:rPr lang="zh-CN" altLang="en-US" b="1" dirty="0">
                <a:latin typeface="Times New Roman" pitchFamily="18" charset="0"/>
              </a:rPr>
              <a:t> 片选 </a:t>
            </a:r>
            <a:r>
              <a:rPr lang="zh-CN" altLang="en-US" b="1" dirty="0">
                <a:latin typeface="+mn-ea"/>
              </a:rPr>
              <a:t>→</a:t>
            </a:r>
            <a:r>
              <a:rPr lang="zh-CN" altLang="en-US" b="1" dirty="0"/>
              <a:t> 数据 </a:t>
            </a:r>
            <a:r>
              <a:rPr lang="zh-CN" altLang="en-US" b="1" dirty="0">
                <a:latin typeface="+mn-ea"/>
              </a:rPr>
              <a:t>→</a:t>
            </a:r>
            <a:r>
              <a:rPr lang="zh-CN" altLang="en-US" b="1" dirty="0"/>
              <a:t> 写信号    </a:t>
            </a:r>
            <a:r>
              <a:rPr lang="zh-CN" altLang="en-US" b="1" dirty="0">
                <a:latin typeface="+mn-ea"/>
              </a:rPr>
              <a:t>→</a:t>
            </a:r>
            <a:r>
              <a:rPr lang="zh-CN" altLang="en-US" b="1" dirty="0"/>
              <a:t> </a:t>
            </a:r>
            <a:r>
              <a:rPr lang="en-US" altLang="zh-CN" b="1" dirty="0">
                <a:latin typeface="宋体"/>
              </a:rPr>
              <a:t>……</a:t>
            </a:r>
            <a:r>
              <a:rPr lang="en-US" altLang="zh-CN" b="1" dirty="0"/>
              <a:t> </a:t>
            </a:r>
            <a:br>
              <a:rPr lang="en-US" altLang="zh-CN" b="1" dirty="0"/>
            </a:br>
            <a:r>
              <a:rPr lang="en-US" altLang="zh-CN" b="1" dirty="0">
                <a:latin typeface="+mn-ea"/>
              </a:rPr>
              <a:t>→</a:t>
            </a:r>
            <a:r>
              <a:rPr lang="en-US" altLang="zh-CN" b="1" dirty="0"/>
              <a:t> </a:t>
            </a:r>
            <a:r>
              <a:rPr lang="zh-CN" altLang="en-US" b="1" dirty="0"/>
              <a:t>撤写信号    </a:t>
            </a:r>
            <a:r>
              <a:rPr lang="zh-CN" altLang="en-US" b="1" dirty="0">
                <a:latin typeface="+mn-ea"/>
              </a:rPr>
              <a:t>→</a:t>
            </a:r>
            <a:r>
              <a:rPr lang="zh-CN" altLang="en-US" b="1" dirty="0"/>
              <a:t> 撤其它信号</a:t>
            </a:r>
            <a:endParaRPr lang="zh-CN" altLang="en-US" b="1" dirty="0">
              <a:latin typeface="Times New Roman" pitchFamily="18" charset="0"/>
            </a:endParaRPr>
          </a:p>
          <a:p>
            <a:pPr marL="1162050" lvl="1" indent="-538163">
              <a:spcBef>
                <a:spcPts val="650"/>
              </a:spcBef>
              <a:buClr>
                <a:srgbClr val="008000"/>
              </a:buClr>
              <a:buSzTx/>
              <a:buFont typeface="Wingdings" pitchFamily="2" charset="2"/>
              <a:buAutoNum type="circleNumDbPlain"/>
            </a:pPr>
            <a:r>
              <a:rPr lang="zh-CN" altLang="en-US" b="1" dirty="0">
                <a:latin typeface="Times New Roman" pitchFamily="18" charset="0"/>
              </a:rPr>
              <a:t>读时序</a:t>
            </a:r>
            <a:br>
              <a:rPr lang="zh-CN" altLang="en-US" b="1" dirty="0">
                <a:latin typeface="Times New Roman" pitchFamily="18" charset="0"/>
              </a:rPr>
            </a:br>
            <a:r>
              <a:rPr lang="zh-CN" altLang="en-US" b="1" dirty="0">
                <a:latin typeface="Times New Roman" pitchFamily="18" charset="0"/>
              </a:rPr>
              <a:t>地址 </a:t>
            </a:r>
            <a:r>
              <a:rPr lang="zh-CN" altLang="en-US" b="1" dirty="0">
                <a:latin typeface="+mn-ea"/>
              </a:rPr>
              <a:t>→</a:t>
            </a:r>
            <a:r>
              <a:rPr lang="zh-CN" altLang="en-US" b="1" dirty="0">
                <a:latin typeface="Times New Roman" pitchFamily="18" charset="0"/>
              </a:rPr>
              <a:t> 片选 </a:t>
            </a:r>
            <a:r>
              <a:rPr lang="zh-CN" altLang="en-US" b="1" dirty="0">
                <a:latin typeface="+mn-ea"/>
              </a:rPr>
              <a:t>→</a:t>
            </a:r>
            <a:r>
              <a:rPr lang="zh-CN" altLang="en-US" b="1" dirty="0"/>
              <a:t> 读信号    </a:t>
            </a:r>
            <a:r>
              <a:rPr lang="zh-CN" altLang="en-US" b="1" dirty="0">
                <a:latin typeface="+mn-ea"/>
              </a:rPr>
              <a:t>→</a:t>
            </a:r>
            <a:r>
              <a:rPr lang="zh-CN" altLang="en-US" b="1" dirty="0"/>
              <a:t> 数据有效 </a:t>
            </a:r>
            <a:br>
              <a:rPr lang="zh-CN" altLang="en-US" b="1" dirty="0"/>
            </a:br>
            <a:r>
              <a:rPr lang="zh-CN" altLang="en-US" b="1" dirty="0">
                <a:latin typeface="+mn-ea"/>
              </a:rPr>
              <a:t>→</a:t>
            </a:r>
            <a:r>
              <a:rPr lang="zh-CN" altLang="en-US" b="1" dirty="0"/>
              <a:t> 撤读信号    </a:t>
            </a:r>
            <a:r>
              <a:rPr lang="zh-CN" altLang="en-US" b="1" dirty="0">
                <a:latin typeface="+mn-ea"/>
              </a:rPr>
              <a:t>→</a:t>
            </a:r>
            <a:r>
              <a:rPr lang="zh-CN" altLang="en-US" b="1" dirty="0"/>
              <a:t> 撤其它信号</a:t>
            </a:r>
          </a:p>
        </p:txBody>
      </p:sp>
      <p:sp>
        <p:nvSpPr>
          <p:cNvPr id="21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A294BC-67C9-4EE1-B3A4-C18BDFF9425A}" type="slidenum">
              <a:rPr lang="zh-CN" altLang="en-US"/>
              <a:pPr/>
              <a:t>12</a:t>
            </a:fld>
            <a:endParaRPr lang="en-US" altLang="zh-CN"/>
          </a:p>
        </p:txBody>
      </p:sp>
      <p:grpSp>
        <p:nvGrpSpPr>
          <p:cNvPr id="867341" name="Group 13"/>
          <p:cNvGrpSpPr>
            <a:grpSpLocks/>
          </p:cNvGrpSpPr>
          <p:nvPr/>
        </p:nvGrpSpPr>
        <p:grpSpPr bwMode="auto">
          <a:xfrm>
            <a:off x="6443663" y="1989138"/>
            <a:ext cx="287337" cy="287337"/>
            <a:chOff x="4105" y="2886"/>
            <a:chExt cx="181" cy="181"/>
          </a:xfrm>
        </p:grpSpPr>
        <p:sp>
          <p:nvSpPr>
            <p:cNvPr id="867338" name="Line 10"/>
            <p:cNvSpPr>
              <a:spLocks noChangeShapeType="1"/>
            </p:cNvSpPr>
            <p:nvPr/>
          </p:nvSpPr>
          <p:spPr bwMode="auto">
            <a:xfrm>
              <a:off x="4105" y="2886"/>
              <a:ext cx="9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867339" name="Line 11"/>
            <p:cNvSpPr>
              <a:spLocks noChangeShapeType="1"/>
            </p:cNvSpPr>
            <p:nvPr/>
          </p:nvSpPr>
          <p:spPr bwMode="auto">
            <a:xfrm>
              <a:off x="4195" y="2886"/>
              <a:ext cx="0" cy="18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867340" name="Line 12"/>
            <p:cNvSpPr>
              <a:spLocks noChangeShapeType="1"/>
            </p:cNvSpPr>
            <p:nvPr/>
          </p:nvSpPr>
          <p:spPr bwMode="auto">
            <a:xfrm>
              <a:off x="4195" y="3067"/>
              <a:ext cx="91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867342" name="Group 14"/>
          <p:cNvGrpSpPr>
            <a:grpSpLocks/>
          </p:cNvGrpSpPr>
          <p:nvPr/>
        </p:nvGrpSpPr>
        <p:grpSpPr bwMode="auto">
          <a:xfrm flipV="1">
            <a:off x="3492500" y="2420938"/>
            <a:ext cx="287338" cy="287337"/>
            <a:chOff x="4105" y="2886"/>
            <a:chExt cx="181" cy="181"/>
          </a:xfrm>
        </p:grpSpPr>
        <p:sp>
          <p:nvSpPr>
            <p:cNvPr id="867343" name="Line 15"/>
            <p:cNvSpPr>
              <a:spLocks noChangeShapeType="1"/>
            </p:cNvSpPr>
            <p:nvPr/>
          </p:nvSpPr>
          <p:spPr bwMode="auto">
            <a:xfrm>
              <a:off x="4105" y="2886"/>
              <a:ext cx="9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867344" name="Line 16"/>
            <p:cNvSpPr>
              <a:spLocks noChangeShapeType="1"/>
            </p:cNvSpPr>
            <p:nvPr/>
          </p:nvSpPr>
          <p:spPr bwMode="auto">
            <a:xfrm>
              <a:off x="4195" y="2886"/>
              <a:ext cx="0" cy="18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867345" name="Line 17"/>
            <p:cNvSpPr>
              <a:spLocks noChangeShapeType="1"/>
            </p:cNvSpPr>
            <p:nvPr/>
          </p:nvSpPr>
          <p:spPr bwMode="auto">
            <a:xfrm>
              <a:off x="4195" y="3067"/>
              <a:ext cx="91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867346" name="Group 18"/>
          <p:cNvGrpSpPr>
            <a:grpSpLocks/>
          </p:cNvGrpSpPr>
          <p:nvPr/>
        </p:nvGrpSpPr>
        <p:grpSpPr bwMode="auto">
          <a:xfrm>
            <a:off x="5219700" y="3357563"/>
            <a:ext cx="287338" cy="287337"/>
            <a:chOff x="4105" y="2886"/>
            <a:chExt cx="181" cy="181"/>
          </a:xfrm>
        </p:grpSpPr>
        <p:sp>
          <p:nvSpPr>
            <p:cNvPr id="867347" name="Line 19"/>
            <p:cNvSpPr>
              <a:spLocks noChangeShapeType="1"/>
            </p:cNvSpPr>
            <p:nvPr/>
          </p:nvSpPr>
          <p:spPr bwMode="auto">
            <a:xfrm>
              <a:off x="4105" y="2886"/>
              <a:ext cx="9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867348" name="Line 20"/>
            <p:cNvSpPr>
              <a:spLocks noChangeShapeType="1"/>
            </p:cNvSpPr>
            <p:nvPr/>
          </p:nvSpPr>
          <p:spPr bwMode="auto">
            <a:xfrm>
              <a:off x="4195" y="2886"/>
              <a:ext cx="0" cy="18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867349" name="Line 21"/>
            <p:cNvSpPr>
              <a:spLocks noChangeShapeType="1"/>
            </p:cNvSpPr>
            <p:nvPr/>
          </p:nvSpPr>
          <p:spPr bwMode="auto">
            <a:xfrm>
              <a:off x="4195" y="3067"/>
              <a:ext cx="91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867350" name="Group 22"/>
          <p:cNvGrpSpPr>
            <a:grpSpLocks/>
          </p:cNvGrpSpPr>
          <p:nvPr/>
        </p:nvGrpSpPr>
        <p:grpSpPr bwMode="auto">
          <a:xfrm flipV="1">
            <a:off x="3492500" y="3789363"/>
            <a:ext cx="287338" cy="287337"/>
            <a:chOff x="4105" y="2886"/>
            <a:chExt cx="181" cy="181"/>
          </a:xfrm>
        </p:grpSpPr>
        <p:sp>
          <p:nvSpPr>
            <p:cNvPr id="867351" name="Line 23"/>
            <p:cNvSpPr>
              <a:spLocks noChangeShapeType="1"/>
            </p:cNvSpPr>
            <p:nvPr/>
          </p:nvSpPr>
          <p:spPr bwMode="auto">
            <a:xfrm>
              <a:off x="4105" y="2886"/>
              <a:ext cx="9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867352" name="Line 24"/>
            <p:cNvSpPr>
              <a:spLocks noChangeShapeType="1"/>
            </p:cNvSpPr>
            <p:nvPr/>
          </p:nvSpPr>
          <p:spPr bwMode="auto">
            <a:xfrm>
              <a:off x="4195" y="2886"/>
              <a:ext cx="0" cy="18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867353" name="Line 25"/>
            <p:cNvSpPr>
              <a:spLocks noChangeShapeType="1"/>
            </p:cNvSpPr>
            <p:nvPr/>
          </p:nvSpPr>
          <p:spPr bwMode="auto">
            <a:xfrm>
              <a:off x="4195" y="3067"/>
              <a:ext cx="91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黑体" pitchFamily="2" charset="-122"/>
              </a:rPr>
              <a:t>5.2.1  SRAM</a:t>
            </a:r>
            <a:r>
              <a:rPr lang="zh-CN" altLang="en-US" dirty="0" smtClean="0">
                <a:ea typeface="黑体" pitchFamily="2" charset="-122"/>
              </a:rPr>
              <a:t>       </a:t>
            </a:r>
            <a:r>
              <a:rPr lang="zh-CN" altLang="en-US" dirty="0">
                <a:solidFill>
                  <a:srgbClr val="CC3399"/>
                </a:solidFill>
                <a:ea typeface="黑体" pitchFamily="2" charset="-122"/>
              </a:rPr>
              <a:t>一、异步</a:t>
            </a:r>
            <a:r>
              <a:rPr lang="en-US" altLang="zh-CN" dirty="0">
                <a:solidFill>
                  <a:srgbClr val="CC3399"/>
                </a:solidFill>
                <a:ea typeface="黑体" pitchFamily="2" charset="-122"/>
              </a:rPr>
              <a:t>SRAM</a:t>
            </a:r>
            <a:r>
              <a:rPr lang="zh-CN" altLang="en-US" dirty="0">
                <a:solidFill>
                  <a:srgbClr val="CC3399"/>
                </a:solidFill>
                <a:ea typeface="黑体" pitchFamily="2" charset="-122"/>
              </a:rPr>
              <a:t>：</a:t>
            </a:r>
            <a:r>
              <a:rPr lang="en-US" altLang="zh-CN" dirty="0">
                <a:solidFill>
                  <a:srgbClr val="008000"/>
                </a:solidFill>
                <a:ea typeface="黑体" pitchFamily="2" charset="-122"/>
              </a:rPr>
              <a:t>1. </a:t>
            </a:r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典型芯片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41B65E-EF8C-4DA5-A683-0D1C46DFDEC2}" type="slidenum">
              <a:rPr lang="zh-CN" altLang="en-US"/>
              <a:pPr/>
              <a:t>120</a:t>
            </a:fld>
            <a:endParaRPr lang="en-US" altLang="zh-CN"/>
          </a:p>
        </p:txBody>
      </p:sp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590550" y="44450"/>
            <a:ext cx="8229600" cy="523875"/>
          </a:xfrm>
        </p:spPr>
        <p:txBody>
          <a:bodyPr/>
          <a:lstStyle/>
          <a:p>
            <a:r>
              <a:rPr lang="en-US" altLang="zh-CN" dirty="0"/>
              <a:t>5.2.2  ROM          </a:t>
            </a:r>
            <a:r>
              <a:rPr lang="zh-CN" altLang="en-US" dirty="0">
                <a:solidFill>
                  <a:srgbClr val="D60093"/>
                </a:solidFill>
              </a:rPr>
              <a:t>三</a:t>
            </a:r>
            <a:r>
              <a:rPr lang="zh-CN" altLang="en-US" dirty="0" smtClean="0">
                <a:solidFill>
                  <a:srgbClr val="D60093"/>
                </a:solidFill>
              </a:rPr>
              <a:t>、</a:t>
            </a:r>
            <a:r>
              <a:rPr lang="en-US" altLang="zh-CN" dirty="0" smtClean="0">
                <a:solidFill>
                  <a:srgbClr val="D60093"/>
                </a:solidFill>
              </a:rPr>
              <a:t>Flash     </a:t>
            </a:r>
            <a:r>
              <a:rPr lang="en-US" altLang="zh-CN" dirty="0">
                <a:solidFill>
                  <a:srgbClr val="008000"/>
                </a:solidFill>
              </a:rPr>
              <a:t>2. NAND </a:t>
            </a:r>
            <a:r>
              <a:rPr lang="en-US" altLang="zh-CN" dirty="0" smtClean="0">
                <a:solidFill>
                  <a:srgbClr val="008000"/>
                </a:solidFill>
              </a:rPr>
              <a:t>Flash</a:t>
            </a:r>
            <a:endParaRPr lang="zh-CN" altLang="en-US" dirty="0"/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1115520" y="548600"/>
            <a:ext cx="777708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>
                <a:solidFill>
                  <a:srgbClr val="FF6600"/>
                </a:solidFill>
              </a:rPr>
              <a:t>2</a:t>
            </a:r>
            <a:r>
              <a:rPr lang="zh-CN" altLang="en-US" kern="0" dirty="0" smtClean="0">
                <a:solidFill>
                  <a:srgbClr val="FF6600"/>
                </a:solidFill>
              </a:rPr>
              <a:t>）</a:t>
            </a:r>
            <a:r>
              <a:rPr lang="zh-CN" altLang="en-US" dirty="0"/>
              <a:t>芯片举例：</a:t>
            </a:r>
            <a:r>
              <a:rPr lang="en-US" altLang="zh-CN" dirty="0"/>
              <a:t>Samsung </a:t>
            </a:r>
            <a:r>
              <a:rPr lang="en-US" altLang="zh-CN" dirty="0">
                <a:solidFill>
                  <a:srgbClr val="FF0000"/>
                </a:solidFill>
              </a:rPr>
              <a:t>K9F1208U0M</a:t>
            </a:r>
            <a:endParaRPr lang="zh-CN" altLang="en-US" kern="0" dirty="0">
              <a:solidFill>
                <a:srgbClr val="FF66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67680" y="1772770"/>
            <a:ext cx="46121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 smtClean="0"/>
              <a:t>K9F1208U0M </a:t>
            </a:r>
            <a:r>
              <a:rPr lang="zh-CN" altLang="zh-CN" sz="2800" kern="100" dirty="0" smtClean="0">
                <a:cs typeface="Times New Roman" panose="02020603050405020304" pitchFamily="18" charset="0"/>
              </a:rPr>
              <a:t>地址</a:t>
            </a:r>
            <a:r>
              <a:rPr lang="zh-CN" altLang="zh-CN" sz="2800" kern="100" dirty="0">
                <a:cs typeface="Times New Roman" panose="02020603050405020304" pitchFamily="18" charset="0"/>
              </a:rPr>
              <a:t>传送顺序</a:t>
            </a:r>
            <a:endParaRPr lang="zh-CN" altLang="en-US" sz="2800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3288852"/>
              </p:ext>
            </p:extLst>
          </p:nvPr>
        </p:nvGraphicFramePr>
        <p:xfrm>
          <a:off x="251401" y="2492870"/>
          <a:ext cx="8568748" cy="21603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118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1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12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12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12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12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125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12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125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3206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I/O 0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I/O 1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I/O 2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I/O 3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I/O 4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I/O 5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I/O 6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I/O 7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6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第一次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A0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A1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A2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A3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A4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A5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A6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A7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6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第二次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A9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A10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A11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A12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A13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A14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A15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A16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6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第三次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A17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A18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A19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A20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A21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A22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A23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A24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6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第四次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A25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20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低电平</a:t>
                      </a:r>
                    </a:p>
                  </a:txBody>
                  <a:tcPr marL="0" marR="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20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低电平</a:t>
                      </a:r>
                    </a:p>
                  </a:txBody>
                  <a:tcPr marL="0" marR="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20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低电平</a:t>
                      </a:r>
                    </a:p>
                  </a:txBody>
                  <a:tcPr marL="0" marR="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低电平</a:t>
                      </a:r>
                    </a:p>
                  </a:txBody>
                  <a:tcPr marL="0" marR="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低电平</a:t>
                      </a:r>
                    </a:p>
                  </a:txBody>
                  <a:tcPr marL="0" marR="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低电平</a:t>
                      </a:r>
                    </a:p>
                  </a:txBody>
                  <a:tcPr marL="0" marR="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低电平</a:t>
                      </a:r>
                    </a:p>
                  </a:txBody>
                  <a:tcPr marL="0" marR="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" name="动作按钮: 上一张 20">
            <a:hlinkClick r:id="" action="ppaction://hlinkshowjump?jump=lastslideviewed" highlightClick="1"/>
          </p:cNvPr>
          <p:cNvSpPr/>
          <p:nvPr/>
        </p:nvSpPr>
        <p:spPr bwMode="auto">
          <a:xfrm>
            <a:off x="7572396" y="5715016"/>
            <a:ext cx="500066" cy="500066"/>
          </a:xfrm>
          <a:prstGeom prst="actionButtonReturn">
            <a:avLst/>
          </a:prstGeom>
          <a:ln>
            <a:headEnd type="none" w="med" len="med"/>
            <a:tailEnd type="triangl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91591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5.2.2  ROM          </a:t>
            </a:r>
            <a:r>
              <a:rPr lang="zh-CN" altLang="en-US" dirty="0">
                <a:solidFill>
                  <a:srgbClr val="D60093"/>
                </a:solidFill>
              </a:rPr>
              <a:t>三、闪速 </a:t>
            </a:r>
            <a:r>
              <a:rPr lang="en-US" altLang="zh-CN" dirty="0">
                <a:solidFill>
                  <a:srgbClr val="D60093"/>
                </a:solidFill>
              </a:rPr>
              <a:t>E</a:t>
            </a:r>
            <a:r>
              <a:rPr lang="en-US" altLang="zh-CN" baseline="30000" dirty="0">
                <a:solidFill>
                  <a:srgbClr val="D60093"/>
                </a:solidFill>
              </a:rPr>
              <a:t>2</a:t>
            </a:r>
            <a:r>
              <a:rPr lang="en-US" altLang="zh-CN" dirty="0">
                <a:solidFill>
                  <a:srgbClr val="D60093"/>
                </a:solidFill>
              </a:rPr>
              <a:t>PROM </a:t>
            </a:r>
            <a:r>
              <a:rPr lang="zh-CN" altLang="en-US" dirty="0">
                <a:solidFill>
                  <a:srgbClr val="D60093"/>
                </a:solidFill>
              </a:rPr>
              <a:t>：</a:t>
            </a:r>
            <a:r>
              <a:rPr lang="en-US" altLang="zh-CN" dirty="0">
                <a:solidFill>
                  <a:srgbClr val="D60093"/>
                </a:solidFill>
              </a:rPr>
              <a:t>Flash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28750"/>
            <a:ext cx="8362950" cy="424763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zh-CN" altLang="zh-CN" dirty="0"/>
              <a:t>随着技术的发展，很多</a:t>
            </a:r>
            <a:r>
              <a:rPr lang="zh-CN" altLang="zh-CN" dirty="0">
                <a:solidFill>
                  <a:srgbClr val="0000FF"/>
                </a:solidFill>
              </a:rPr>
              <a:t>嵌入式处理器</a:t>
            </a:r>
            <a:r>
              <a:rPr lang="zh-CN" altLang="zh-CN" dirty="0"/>
              <a:t>内部已经</a:t>
            </a:r>
            <a:r>
              <a:rPr lang="zh-CN" altLang="zh-CN" dirty="0">
                <a:solidFill>
                  <a:srgbClr val="0000FF"/>
                </a:solidFill>
              </a:rPr>
              <a:t>集成</a:t>
            </a:r>
            <a:r>
              <a:rPr lang="zh-CN" altLang="zh-CN" dirty="0"/>
              <a:t>了</a:t>
            </a:r>
            <a:r>
              <a:rPr lang="en-US" altLang="zh-CN" dirty="0">
                <a:solidFill>
                  <a:srgbClr val="0000FF"/>
                </a:solidFill>
              </a:rPr>
              <a:t>NAND</a:t>
            </a:r>
            <a:r>
              <a:rPr lang="zh-CN" altLang="zh-CN" dirty="0"/>
              <a:t>型</a:t>
            </a:r>
            <a:r>
              <a:rPr lang="en-US" altLang="zh-CN" dirty="0"/>
              <a:t>FLASH</a:t>
            </a:r>
            <a:r>
              <a:rPr lang="zh-CN" altLang="zh-CN" dirty="0"/>
              <a:t>存储器的</a:t>
            </a:r>
            <a:r>
              <a:rPr lang="zh-CN" altLang="zh-CN" dirty="0">
                <a:solidFill>
                  <a:srgbClr val="0000FF"/>
                </a:solidFill>
              </a:rPr>
              <a:t>接口</a:t>
            </a:r>
            <a:r>
              <a:rPr lang="zh-CN" altLang="zh-CN" dirty="0" smtClean="0"/>
              <a:t>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zh-CN" dirty="0" smtClean="0"/>
              <a:t>甚至</a:t>
            </a:r>
            <a:r>
              <a:rPr lang="zh-CN" altLang="zh-CN" dirty="0"/>
              <a:t>可以直接通过该接口从</a:t>
            </a:r>
            <a:r>
              <a:rPr lang="en-US" altLang="zh-CN" dirty="0"/>
              <a:t>NAND</a:t>
            </a:r>
            <a:r>
              <a:rPr lang="zh-CN" altLang="zh-CN" dirty="0"/>
              <a:t>型</a:t>
            </a:r>
            <a:r>
              <a:rPr lang="en-US" altLang="zh-CN" dirty="0"/>
              <a:t>FLASH</a:t>
            </a:r>
            <a:r>
              <a:rPr lang="zh-CN" altLang="zh-CN" dirty="0"/>
              <a:t>存储器中取指令</a:t>
            </a:r>
            <a:r>
              <a:rPr lang="zh-CN" altLang="zh-CN" dirty="0" smtClean="0"/>
              <a:t>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zh-CN" dirty="0" smtClean="0"/>
              <a:t>这</a:t>
            </a:r>
            <a:r>
              <a:rPr lang="zh-CN" altLang="zh-CN" dirty="0"/>
              <a:t>使得在需要存储大量代码的场合，</a:t>
            </a:r>
            <a:r>
              <a:rPr lang="en-US" altLang="zh-CN" dirty="0"/>
              <a:t>NAND</a:t>
            </a:r>
            <a:r>
              <a:rPr lang="zh-CN" altLang="zh-CN" dirty="0"/>
              <a:t>型</a:t>
            </a:r>
            <a:r>
              <a:rPr lang="en-US" altLang="zh-CN" dirty="0"/>
              <a:t>FLASH</a:t>
            </a:r>
            <a:r>
              <a:rPr lang="zh-CN" altLang="zh-CN" dirty="0"/>
              <a:t>存储器可以取代</a:t>
            </a:r>
            <a:r>
              <a:rPr lang="en-US" altLang="zh-CN" dirty="0"/>
              <a:t>NOR</a:t>
            </a:r>
            <a:r>
              <a:rPr lang="zh-CN" altLang="zh-CN" dirty="0"/>
              <a:t>型</a:t>
            </a:r>
            <a:r>
              <a:rPr lang="en-US" altLang="zh-CN" dirty="0"/>
              <a:t>FLASH</a:t>
            </a:r>
            <a:r>
              <a:rPr lang="zh-CN" altLang="zh-CN" dirty="0"/>
              <a:t>存储器。</a:t>
            </a:r>
          </a:p>
          <a:p>
            <a:pPr>
              <a:spcBef>
                <a:spcPts val="1200"/>
              </a:spcBef>
            </a:pPr>
            <a:r>
              <a:rPr lang="zh-CN" altLang="zh-CN" dirty="0"/>
              <a:t>目前，采用</a:t>
            </a:r>
            <a:r>
              <a:rPr lang="en-US" altLang="zh-CN" dirty="0"/>
              <a:t>10nm</a:t>
            </a:r>
            <a:r>
              <a:rPr lang="zh-CN" altLang="zh-CN" dirty="0"/>
              <a:t>制程、容量为</a:t>
            </a:r>
            <a:r>
              <a:rPr lang="en-US" altLang="zh-CN" dirty="0"/>
              <a:t>128Gb</a:t>
            </a:r>
            <a:r>
              <a:rPr lang="zh-CN" altLang="zh-CN" dirty="0"/>
              <a:t>的</a:t>
            </a:r>
            <a:r>
              <a:rPr lang="en-US" altLang="zh-CN" dirty="0"/>
              <a:t>NAND</a:t>
            </a:r>
            <a:r>
              <a:rPr lang="zh-CN" altLang="zh-CN" dirty="0"/>
              <a:t>型</a:t>
            </a:r>
            <a:r>
              <a:rPr lang="en-US" altLang="zh-CN" dirty="0"/>
              <a:t>FLASH</a:t>
            </a:r>
            <a:r>
              <a:rPr lang="zh-CN" altLang="zh-CN" dirty="0"/>
              <a:t>存储器已经开始大规模生产，该芯片拥有</a:t>
            </a:r>
            <a:r>
              <a:rPr lang="en-US" altLang="zh-CN" dirty="0"/>
              <a:t>400Mbps</a:t>
            </a:r>
            <a:r>
              <a:rPr lang="zh-CN" altLang="zh-CN" dirty="0"/>
              <a:t>的数据传输速率，采用</a:t>
            </a:r>
            <a:r>
              <a:rPr lang="en-US" altLang="zh-CN" dirty="0">
                <a:solidFill>
                  <a:srgbClr val="FF0066"/>
                </a:solidFill>
              </a:rPr>
              <a:t>DDR 2.0</a:t>
            </a:r>
            <a:r>
              <a:rPr lang="zh-CN" altLang="zh-CN" dirty="0"/>
              <a:t>接口。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D031C4-4632-4437-8B62-3FAD678140B8}" type="slidenum">
              <a:rPr lang="zh-CN" altLang="en-US" smtClean="0"/>
              <a:pPr/>
              <a:t>121</a:t>
            </a:fld>
            <a:endParaRPr lang="en-US" altLang="zh-CN" dirty="0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755470" y="527842"/>
            <a:ext cx="813713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>
                <a:solidFill>
                  <a:srgbClr val="008000"/>
                </a:solidFill>
              </a:rPr>
              <a:t>2. </a:t>
            </a:r>
            <a:r>
              <a:rPr lang="en-US" altLang="zh-CN" dirty="0" smtClean="0">
                <a:solidFill>
                  <a:srgbClr val="008000"/>
                </a:solidFill>
              </a:rPr>
              <a:t>NAND</a:t>
            </a:r>
            <a:r>
              <a:rPr lang="zh-CN" altLang="zh-CN" dirty="0" smtClean="0">
                <a:solidFill>
                  <a:srgbClr val="008000"/>
                </a:solidFill>
              </a:rPr>
              <a:t>类型</a:t>
            </a:r>
            <a:r>
              <a:rPr lang="en-US" altLang="zh-CN" dirty="0">
                <a:solidFill>
                  <a:srgbClr val="008000"/>
                </a:solidFill>
              </a:rPr>
              <a:t>Flash</a:t>
            </a:r>
            <a:r>
              <a:rPr lang="zh-CN" altLang="zh-CN" dirty="0" smtClean="0">
                <a:solidFill>
                  <a:srgbClr val="008000"/>
                </a:solidFill>
              </a:rPr>
              <a:t>存储器</a:t>
            </a:r>
            <a:endParaRPr lang="zh-CN" altLang="en-US" kern="0" dirty="0">
              <a:solidFill>
                <a:srgbClr val="FF6600"/>
              </a:solidFill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1115520" y="960855"/>
            <a:ext cx="777708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>
                <a:solidFill>
                  <a:srgbClr val="FF6600"/>
                </a:solidFill>
              </a:rPr>
              <a:t>3</a:t>
            </a:r>
            <a:r>
              <a:rPr lang="zh-CN" altLang="en-US" kern="0" dirty="0" smtClean="0">
                <a:solidFill>
                  <a:srgbClr val="FF6600"/>
                </a:solidFill>
              </a:rPr>
              <a:t>）目前发展情况</a:t>
            </a:r>
            <a:endParaRPr lang="zh-CN" altLang="en-US" kern="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971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71BF6E-A484-4E01-B657-32DCEB8734ED}" type="slidenum">
              <a:rPr lang="zh-CN" altLang="en-US"/>
              <a:pPr/>
              <a:t>122</a:t>
            </a:fld>
            <a:endParaRPr lang="en-US" altLang="zh-CN"/>
          </a:p>
        </p:txBody>
      </p:sp>
      <p:sp>
        <p:nvSpPr>
          <p:cNvPr id="1013763" name="Rectangle 3"/>
          <p:cNvSpPr>
            <a:spLocks noChangeArrowheads="1"/>
          </p:cNvSpPr>
          <p:nvPr/>
        </p:nvSpPr>
        <p:spPr bwMode="auto">
          <a:xfrm>
            <a:off x="683460" y="1052670"/>
            <a:ext cx="8281153" cy="201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444500" indent="-369888" algn="l">
              <a:spcBef>
                <a:spcPct val="20000"/>
              </a:spcBef>
              <a:buClr>
                <a:srgbClr val="008000"/>
              </a:buClr>
              <a:buSzPct val="75000"/>
              <a:buFont typeface="Wingdings" pitchFamily="2" charset="2"/>
              <a:buChar char="n"/>
            </a:pPr>
            <a:r>
              <a:rPr lang="en-US" altLang="zh-CN" sz="2800" dirty="0" smtClean="0"/>
              <a:t>Small </a:t>
            </a:r>
            <a:r>
              <a:rPr lang="en-US" altLang="zh-CN" sz="2800" dirty="0"/>
              <a:t>Sector Flash</a:t>
            </a:r>
            <a:r>
              <a:rPr lang="zh-CN" altLang="en-US" sz="2800" dirty="0"/>
              <a:t>：</a:t>
            </a:r>
            <a:br>
              <a:rPr lang="zh-CN" altLang="en-US" sz="2800" dirty="0"/>
            </a:br>
            <a:r>
              <a:rPr lang="zh-CN" altLang="en-US" sz="2800" dirty="0"/>
              <a:t>随机读</a:t>
            </a:r>
            <a:r>
              <a:rPr lang="en-US" altLang="zh-CN" sz="2800" dirty="0"/>
              <a:t>/</a:t>
            </a:r>
            <a:r>
              <a:rPr lang="zh-CN" altLang="en-US" sz="2800" dirty="0"/>
              <a:t>写，替代</a:t>
            </a:r>
            <a:r>
              <a:rPr lang="en-US" altLang="zh-CN" sz="2800" dirty="0"/>
              <a:t>EPROM</a:t>
            </a:r>
            <a:r>
              <a:rPr lang="zh-CN" altLang="en-US" sz="2800" dirty="0"/>
              <a:t>、</a:t>
            </a:r>
            <a:r>
              <a:rPr lang="en-US" altLang="zh-CN" sz="2800" dirty="0"/>
              <a:t>E</a:t>
            </a:r>
            <a:r>
              <a:rPr lang="en-US" altLang="zh-CN" sz="2800" baseline="30000" dirty="0"/>
              <a:t>2</a:t>
            </a:r>
            <a:r>
              <a:rPr lang="en-US" altLang="zh-CN" sz="2800" dirty="0"/>
              <a:t>PROM</a:t>
            </a:r>
          </a:p>
          <a:p>
            <a:pPr marL="444500" indent="-369888" algn="l">
              <a:spcBef>
                <a:spcPct val="20000"/>
              </a:spcBef>
              <a:buClr>
                <a:srgbClr val="008000"/>
              </a:buClr>
              <a:buSzPct val="75000"/>
              <a:buFont typeface="Wingdings" pitchFamily="2" charset="2"/>
              <a:buChar char="n"/>
            </a:pPr>
            <a:r>
              <a:rPr lang="en-US" altLang="zh-CN" sz="2800" dirty="0" err="1"/>
              <a:t>DataFlash</a:t>
            </a:r>
            <a:r>
              <a:rPr lang="zh-CN" altLang="en-US" sz="2800" dirty="0"/>
              <a:t>：</a:t>
            </a:r>
            <a:br>
              <a:rPr lang="zh-CN" altLang="en-US" sz="2800" dirty="0"/>
            </a:br>
            <a:r>
              <a:rPr lang="zh-CN" altLang="en-US" sz="2800" dirty="0"/>
              <a:t>慢速的数据或文件存储</a:t>
            </a:r>
            <a:endParaRPr lang="en-US" altLang="zh-CN" sz="2800" dirty="0"/>
          </a:p>
        </p:txBody>
      </p:sp>
      <p:sp>
        <p:nvSpPr>
          <p:cNvPr id="1013764" name="Rectangle 4"/>
          <p:cNvSpPr>
            <a:spLocks noChangeArrowheads="1"/>
          </p:cNvSpPr>
          <p:nvPr/>
        </p:nvSpPr>
        <p:spPr bwMode="auto">
          <a:xfrm>
            <a:off x="827480" y="3284980"/>
            <a:ext cx="6840537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52425" indent="-352425" algn="l">
              <a:spcBef>
                <a:spcPct val="20000"/>
              </a:spcBef>
              <a:buClr>
                <a:srgbClr val="008000"/>
              </a:buClr>
              <a:buSzPct val="75000"/>
            </a:pPr>
            <a:r>
              <a:rPr lang="zh-CN" altLang="en-US" sz="2800" dirty="0"/>
              <a:t>典型芯片：</a:t>
            </a:r>
          </a:p>
          <a:p>
            <a:pPr marL="352425" indent="-352425" algn="l">
              <a:spcBef>
                <a:spcPct val="20000"/>
              </a:spcBef>
              <a:buClr>
                <a:srgbClr val="FF6600"/>
              </a:buClr>
              <a:buSzPct val="75000"/>
              <a:buFont typeface="Wingdings" pitchFamily="2" charset="2"/>
              <a:buChar char="l"/>
            </a:pPr>
            <a:r>
              <a:rPr lang="en-US" altLang="zh-CN" sz="2800" dirty="0"/>
              <a:t>ATMEL  AT29BV040A</a:t>
            </a:r>
            <a:r>
              <a:rPr lang="zh-CN" altLang="en-US" sz="2800" dirty="0"/>
              <a:t/>
            </a:r>
            <a:br>
              <a:rPr lang="zh-CN" altLang="en-US" sz="2800" dirty="0"/>
            </a:br>
            <a:r>
              <a:rPr lang="en-US" altLang="zh-CN" sz="2800" dirty="0"/>
              <a:t>4Mb</a:t>
            </a:r>
            <a:r>
              <a:rPr lang="zh-CN" altLang="en-US" sz="2800" dirty="0"/>
              <a:t>（</a:t>
            </a:r>
            <a:r>
              <a:rPr lang="en-US" altLang="zh-CN" sz="2800" dirty="0"/>
              <a:t>512KB</a:t>
            </a:r>
            <a:r>
              <a:rPr lang="zh-CN" altLang="en-US" sz="2800" dirty="0"/>
              <a:t>），地址、数据总线独立</a:t>
            </a:r>
          </a:p>
          <a:p>
            <a:pPr marL="352425" indent="-352425" algn="l">
              <a:spcBef>
                <a:spcPct val="20000"/>
              </a:spcBef>
              <a:buClr>
                <a:srgbClr val="FF6600"/>
              </a:buClr>
              <a:buSzPct val="75000"/>
              <a:buFont typeface="Wingdings" pitchFamily="2" charset="2"/>
              <a:buChar char="l"/>
            </a:pPr>
            <a:r>
              <a:rPr lang="en-US" altLang="zh-CN" sz="2800" dirty="0"/>
              <a:t>ATMEL  AT45DB32</a:t>
            </a:r>
            <a:r>
              <a:rPr lang="zh-CN" altLang="en-US" sz="2800" dirty="0"/>
              <a:t/>
            </a:r>
            <a:br>
              <a:rPr lang="zh-CN" altLang="en-US" sz="2800" dirty="0"/>
            </a:br>
            <a:r>
              <a:rPr lang="en-US" altLang="zh-CN" sz="2800" dirty="0"/>
              <a:t>32Mb</a:t>
            </a:r>
            <a:r>
              <a:rPr lang="zh-CN" altLang="en-US" sz="2800" dirty="0"/>
              <a:t>（</a:t>
            </a:r>
            <a:r>
              <a:rPr lang="en-US" altLang="zh-CN" sz="2800" dirty="0"/>
              <a:t>4MB</a:t>
            </a:r>
            <a:r>
              <a:rPr lang="zh-CN" altLang="en-US" sz="2800" dirty="0"/>
              <a:t>），</a:t>
            </a:r>
            <a:r>
              <a:rPr lang="en-US" altLang="zh-CN" sz="2800" dirty="0"/>
              <a:t>SPI</a:t>
            </a:r>
            <a:r>
              <a:rPr lang="zh-CN" altLang="en-US" sz="2800" dirty="0"/>
              <a:t>串行总线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5.2.2  ROM          </a:t>
            </a:r>
            <a:r>
              <a:rPr lang="zh-CN" altLang="en-US" dirty="0">
                <a:solidFill>
                  <a:srgbClr val="D60093"/>
                </a:solidFill>
              </a:rPr>
              <a:t>三、闪速 </a:t>
            </a:r>
            <a:r>
              <a:rPr lang="en-US" altLang="zh-CN" dirty="0">
                <a:solidFill>
                  <a:srgbClr val="D60093"/>
                </a:solidFill>
              </a:rPr>
              <a:t>E</a:t>
            </a:r>
            <a:r>
              <a:rPr lang="en-US" altLang="zh-CN" baseline="30000" dirty="0">
                <a:solidFill>
                  <a:srgbClr val="D60093"/>
                </a:solidFill>
              </a:rPr>
              <a:t>2</a:t>
            </a:r>
            <a:r>
              <a:rPr lang="en-US" altLang="zh-CN" dirty="0">
                <a:solidFill>
                  <a:srgbClr val="D60093"/>
                </a:solidFill>
              </a:rPr>
              <a:t>PROM </a:t>
            </a:r>
            <a:r>
              <a:rPr lang="zh-CN" altLang="en-US" dirty="0">
                <a:solidFill>
                  <a:srgbClr val="D60093"/>
                </a:solidFill>
              </a:rPr>
              <a:t>：</a:t>
            </a:r>
            <a:r>
              <a:rPr lang="en-US" altLang="zh-CN" dirty="0">
                <a:solidFill>
                  <a:srgbClr val="D60093"/>
                </a:solidFill>
              </a:rPr>
              <a:t>Flash</a:t>
            </a:r>
            <a:endParaRPr lang="zh-CN" altLang="en-US" dirty="0"/>
          </a:p>
        </p:txBody>
      </p:sp>
      <p:sp>
        <p:nvSpPr>
          <p:cNvPr id="7" name="标题 1"/>
          <p:cNvSpPr txBox="1">
            <a:spLocks/>
          </p:cNvSpPr>
          <p:nvPr/>
        </p:nvSpPr>
        <p:spPr bwMode="auto">
          <a:xfrm>
            <a:off x="755470" y="527842"/>
            <a:ext cx="813713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>
                <a:solidFill>
                  <a:srgbClr val="008000"/>
                </a:solidFill>
              </a:rPr>
              <a:t>3. </a:t>
            </a:r>
            <a:r>
              <a:rPr lang="zh-CN" altLang="en-US" dirty="0" smtClean="0">
                <a:solidFill>
                  <a:srgbClr val="008000"/>
                </a:solidFill>
              </a:rPr>
              <a:t>由</a:t>
            </a:r>
            <a:r>
              <a:rPr lang="en-US" altLang="zh-CN" dirty="0">
                <a:solidFill>
                  <a:srgbClr val="008000"/>
                </a:solidFill>
              </a:rPr>
              <a:t>E</a:t>
            </a:r>
            <a:r>
              <a:rPr lang="en-US" altLang="zh-CN" baseline="30000" dirty="0">
                <a:solidFill>
                  <a:srgbClr val="008000"/>
                </a:solidFill>
              </a:rPr>
              <a:t>2</a:t>
            </a:r>
            <a:r>
              <a:rPr lang="en-US" altLang="zh-CN" dirty="0">
                <a:solidFill>
                  <a:srgbClr val="008000"/>
                </a:solidFill>
              </a:rPr>
              <a:t>PROM</a:t>
            </a:r>
            <a:r>
              <a:rPr lang="zh-CN" altLang="en-US" dirty="0">
                <a:solidFill>
                  <a:srgbClr val="008000"/>
                </a:solidFill>
              </a:rPr>
              <a:t>派生的闪速存储器</a:t>
            </a:r>
            <a:endParaRPr lang="zh-CN" altLang="en-US" kern="0" dirty="0">
              <a:solidFill>
                <a:srgbClr val="008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99E63B-5954-4A30-B0DB-D74BC49C5A74}" type="slidenum">
              <a:rPr lang="zh-CN" altLang="en-US"/>
              <a:pPr/>
              <a:t>123</a:t>
            </a:fld>
            <a:endParaRPr lang="en-US" altLang="zh-CN"/>
          </a:p>
        </p:txBody>
      </p:sp>
      <p:graphicFrame>
        <p:nvGraphicFramePr>
          <p:cNvPr id="1014787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507470"/>
              </p:ext>
            </p:extLst>
          </p:nvPr>
        </p:nvGraphicFramePr>
        <p:xfrm>
          <a:off x="179388" y="1861853"/>
          <a:ext cx="8785225" cy="3519425"/>
        </p:xfrm>
        <a:graphic>
          <a:graphicData uri="http://schemas.openxmlformats.org/drawingml/2006/table">
            <a:tbl>
              <a:tblPr/>
              <a:tblGrid>
                <a:gridCol w="187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9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5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32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62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编程（写入）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擦除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读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2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EPROM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10μs / Byte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32 min / chip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4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E</a:t>
                      </a:r>
                      <a:r>
                        <a:rPr kumimoji="0" lang="en-US" altLang="zh-CN" sz="24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PROM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5 ms / Byte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10 ms / chip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2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NOR Flash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10μs / Byte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 s / 64KB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8MB 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→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分钟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150 ns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（随机）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2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NAND Flash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300μs / 512 Byte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586 ns / Byte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5 ms / 16KB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128MB </a:t>
                      </a:r>
                      <a:r>
                        <a:rPr kumimoji="0" lang="en-US" altLang="zh-CN" sz="2400" b="1" i="0" u="none" strike="noStrike" kern="1200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→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41s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10μs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（随机）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60 ns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（串行）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14823" name="Text Box 39"/>
          <p:cNvSpPr txBox="1">
            <a:spLocks noChangeArrowheads="1"/>
          </p:cNvSpPr>
          <p:nvPr/>
        </p:nvSpPr>
        <p:spPr bwMode="auto">
          <a:xfrm>
            <a:off x="539750" y="1196690"/>
            <a:ext cx="1944688" cy="51911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800"/>
              <a:t>速度：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5.2.2  ROM          </a:t>
            </a:r>
            <a:r>
              <a:rPr lang="zh-CN" altLang="en-US" dirty="0">
                <a:solidFill>
                  <a:srgbClr val="D60093"/>
                </a:solidFill>
              </a:rPr>
              <a:t>三、闪速 </a:t>
            </a:r>
            <a:r>
              <a:rPr lang="en-US" altLang="zh-CN" dirty="0">
                <a:solidFill>
                  <a:srgbClr val="D60093"/>
                </a:solidFill>
              </a:rPr>
              <a:t>E</a:t>
            </a:r>
            <a:r>
              <a:rPr lang="en-US" altLang="zh-CN" baseline="30000" dirty="0">
                <a:solidFill>
                  <a:srgbClr val="D60093"/>
                </a:solidFill>
              </a:rPr>
              <a:t>2</a:t>
            </a:r>
            <a:r>
              <a:rPr lang="en-US" altLang="zh-CN" dirty="0">
                <a:solidFill>
                  <a:srgbClr val="D60093"/>
                </a:solidFill>
              </a:rPr>
              <a:t>PROM </a:t>
            </a:r>
            <a:r>
              <a:rPr lang="zh-CN" altLang="en-US" dirty="0">
                <a:solidFill>
                  <a:srgbClr val="D60093"/>
                </a:solidFill>
              </a:rPr>
              <a:t>：</a:t>
            </a:r>
            <a:r>
              <a:rPr lang="en-US" altLang="zh-CN" dirty="0">
                <a:solidFill>
                  <a:srgbClr val="D60093"/>
                </a:solidFill>
              </a:rPr>
              <a:t>Flash</a:t>
            </a:r>
            <a:endParaRPr lang="zh-CN" altLang="en-US" dirty="0"/>
          </a:p>
        </p:txBody>
      </p:sp>
      <p:sp>
        <p:nvSpPr>
          <p:cNvPr id="7" name="标题 1"/>
          <p:cNvSpPr txBox="1">
            <a:spLocks/>
          </p:cNvSpPr>
          <p:nvPr/>
        </p:nvSpPr>
        <p:spPr bwMode="auto">
          <a:xfrm>
            <a:off x="755470" y="527842"/>
            <a:ext cx="813713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>
                <a:solidFill>
                  <a:srgbClr val="008000"/>
                </a:solidFill>
              </a:rPr>
              <a:t>4. </a:t>
            </a:r>
            <a:r>
              <a:rPr lang="zh-CN" altLang="en-US" kern="0" dirty="0" smtClean="0">
                <a:solidFill>
                  <a:srgbClr val="008000"/>
                </a:solidFill>
              </a:rPr>
              <a:t>总结</a:t>
            </a:r>
            <a:endParaRPr lang="zh-CN" altLang="en-US" kern="0" dirty="0">
              <a:solidFill>
                <a:srgbClr val="008000"/>
              </a:solidFill>
            </a:endParaRPr>
          </a:p>
        </p:txBody>
      </p:sp>
      <p:sp>
        <p:nvSpPr>
          <p:cNvPr id="6" name="动作按钮: 上一张 5">
            <a:hlinkClick r:id="" action="ppaction://hlinkshowjump?jump=lastslideviewed" highlightClick="1"/>
          </p:cNvPr>
          <p:cNvSpPr/>
          <p:nvPr/>
        </p:nvSpPr>
        <p:spPr bwMode="auto">
          <a:xfrm>
            <a:off x="8156147" y="762532"/>
            <a:ext cx="576080" cy="576080"/>
          </a:xfrm>
          <a:prstGeom prst="actionButtonReturn">
            <a:avLst/>
          </a:prstGeom>
          <a:ln>
            <a:headEnd type="none" w="med" len="med"/>
            <a:tailEnd type="triangl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5.2.2  ROM          </a:t>
            </a:r>
            <a:r>
              <a:rPr lang="zh-CN" altLang="en-US" dirty="0">
                <a:solidFill>
                  <a:srgbClr val="D60093"/>
                </a:solidFill>
              </a:rPr>
              <a:t>三、闪速 </a:t>
            </a:r>
            <a:r>
              <a:rPr lang="en-US" altLang="zh-CN" dirty="0">
                <a:solidFill>
                  <a:srgbClr val="D60093"/>
                </a:solidFill>
              </a:rPr>
              <a:t>E</a:t>
            </a:r>
            <a:r>
              <a:rPr lang="en-US" altLang="zh-CN" baseline="30000" dirty="0">
                <a:solidFill>
                  <a:srgbClr val="D60093"/>
                </a:solidFill>
              </a:rPr>
              <a:t>2</a:t>
            </a:r>
            <a:r>
              <a:rPr lang="en-US" altLang="zh-CN" dirty="0">
                <a:solidFill>
                  <a:srgbClr val="D60093"/>
                </a:solidFill>
              </a:rPr>
              <a:t>PROM </a:t>
            </a:r>
            <a:r>
              <a:rPr lang="zh-CN" altLang="en-US" dirty="0">
                <a:solidFill>
                  <a:srgbClr val="D60093"/>
                </a:solidFill>
              </a:rPr>
              <a:t>：</a:t>
            </a:r>
            <a:r>
              <a:rPr lang="en-US" altLang="zh-CN" dirty="0">
                <a:solidFill>
                  <a:srgbClr val="D60093"/>
                </a:solidFill>
              </a:rPr>
              <a:t>Flash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390" y="1124681"/>
            <a:ext cx="3240450" cy="57608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chemeClr val="bg2"/>
                </a:solidFill>
              </a:rPr>
              <a:t>例</a:t>
            </a:r>
            <a:r>
              <a:rPr lang="en-US" altLang="zh-CN" dirty="0" smtClean="0">
                <a:solidFill>
                  <a:schemeClr val="bg2"/>
                </a:solidFill>
              </a:rPr>
              <a:t>1</a:t>
            </a:r>
            <a:r>
              <a:rPr lang="zh-CN" altLang="en-US" dirty="0" smtClean="0">
                <a:solidFill>
                  <a:schemeClr val="bg2"/>
                </a:solidFill>
              </a:rPr>
              <a:t>：固态硬盘</a:t>
            </a:r>
            <a:endParaRPr lang="zh-CN" altLang="en-US" dirty="0">
              <a:solidFill>
                <a:schemeClr val="bg2"/>
              </a:solidFill>
            </a:endParaRPr>
          </a:p>
        </p:txBody>
      </p:sp>
      <p:sp>
        <p:nvSpPr>
          <p:cNvPr id="41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99E63B-5954-4A30-B0DB-D74BC49C5A74}" type="slidenum">
              <a:rPr lang="zh-CN" altLang="en-US"/>
              <a:pPr/>
              <a:t>124</a:t>
            </a:fld>
            <a:endParaRPr lang="en-US" altLang="zh-CN"/>
          </a:p>
        </p:txBody>
      </p:sp>
      <p:sp>
        <p:nvSpPr>
          <p:cNvPr id="7" name="标题 1"/>
          <p:cNvSpPr txBox="1">
            <a:spLocks/>
          </p:cNvSpPr>
          <p:nvPr/>
        </p:nvSpPr>
        <p:spPr bwMode="auto">
          <a:xfrm>
            <a:off x="755470" y="527842"/>
            <a:ext cx="813713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>
                <a:solidFill>
                  <a:srgbClr val="008000"/>
                </a:solidFill>
              </a:rPr>
              <a:t>5. </a:t>
            </a:r>
            <a:r>
              <a:rPr lang="zh-CN" altLang="en-US" kern="0" dirty="0" smtClean="0">
                <a:solidFill>
                  <a:srgbClr val="008000"/>
                </a:solidFill>
              </a:rPr>
              <a:t>应用</a:t>
            </a:r>
            <a:endParaRPr lang="zh-CN" altLang="en-US" kern="0" dirty="0">
              <a:solidFill>
                <a:srgbClr val="008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780" y="1124680"/>
            <a:ext cx="5952977" cy="398366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390" y="4168122"/>
            <a:ext cx="4803904" cy="253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9867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90990" y="116540"/>
            <a:ext cx="8445630" cy="417982"/>
          </a:xfrm>
        </p:spPr>
        <p:txBody>
          <a:bodyPr/>
          <a:lstStyle/>
          <a:p>
            <a:r>
              <a:rPr lang="zh-CN" altLang="en-US" dirty="0" smtClean="0">
                <a:latin typeface="+mn-lt"/>
                <a:ea typeface="+mn-ea"/>
              </a:rPr>
              <a:t>例</a:t>
            </a:r>
            <a:r>
              <a:rPr lang="en-US" altLang="zh-CN" dirty="0" smtClean="0">
                <a:latin typeface="+mn-lt"/>
                <a:ea typeface="+mn-ea"/>
              </a:rPr>
              <a:t>2</a:t>
            </a:r>
            <a:r>
              <a:rPr lang="zh-CN" altLang="en-US" dirty="0" smtClean="0">
                <a:latin typeface="+mn-lt"/>
                <a:ea typeface="+mn-ea"/>
              </a:rPr>
              <a:t>：</a:t>
            </a:r>
            <a:r>
              <a:rPr lang="en-US" altLang="zh-CN" dirty="0" err="1" smtClean="0">
                <a:latin typeface="+mn-lt"/>
                <a:ea typeface="+mn-ea"/>
              </a:rPr>
              <a:t>eMMC</a:t>
            </a:r>
            <a:r>
              <a:rPr lang="zh-CN" altLang="en-US" dirty="0" smtClean="0">
                <a:latin typeface="+mn-lt"/>
                <a:ea typeface="+mn-ea"/>
              </a:rPr>
              <a:t>与</a:t>
            </a:r>
            <a:r>
              <a:rPr lang="en-US" altLang="zh-CN" dirty="0" smtClean="0">
                <a:latin typeface="+mn-lt"/>
                <a:ea typeface="+mn-ea"/>
              </a:rPr>
              <a:t>UFS — </a:t>
            </a:r>
            <a:r>
              <a:rPr lang="zh-CN" altLang="en-US" dirty="0" smtClean="0">
                <a:latin typeface="+mn-lt"/>
                <a:ea typeface="+mn-ea"/>
              </a:rPr>
              <a:t>整合</a:t>
            </a:r>
            <a:r>
              <a:rPr lang="zh-CN" altLang="en-US" dirty="0">
                <a:latin typeface="+mn-lt"/>
                <a:ea typeface="+mn-ea"/>
              </a:rPr>
              <a:t>有主控芯片</a:t>
            </a:r>
            <a:r>
              <a:rPr lang="zh-CN" altLang="en-US" dirty="0" smtClean="0">
                <a:latin typeface="+mn-lt"/>
                <a:ea typeface="+mn-ea"/>
              </a:rPr>
              <a:t>的</a:t>
            </a:r>
            <a:r>
              <a:rPr lang="en-US" altLang="zh-CN" dirty="0" smtClean="0">
                <a:latin typeface="+mn-lt"/>
                <a:ea typeface="+mn-ea"/>
              </a:rPr>
              <a:t>NAND</a:t>
            </a:r>
            <a:r>
              <a:rPr lang="zh-CN" altLang="en-US" dirty="0" smtClean="0">
                <a:latin typeface="+mn-lt"/>
                <a:ea typeface="+mn-ea"/>
              </a:rPr>
              <a:t>闪</a:t>
            </a:r>
            <a:r>
              <a:rPr lang="zh-CN" altLang="en-US" dirty="0">
                <a:latin typeface="+mn-lt"/>
                <a:ea typeface="+mn-ea"/>
              </a:rPr>
              <a:t>存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241170" y="620610"/>
            <a:ext cx="4390008" cy="423732"/>
          </a:xfrm>
        </p:spPr>
        <p:txBody>
          <a:bodyPr/>
          <a:lstStyle/>
          <a:p>
            <a:r>
              <a:rPr lang="en-US" altLang="zh-CN" dirty="0" err="1">
                <a:solidFill>
                  <a:srgbClr val="C00000"/>
                </a:solidFill>
              </a:rPr>
              <a:t>eMMC</a:t>
            </a:r>
            <a:r>
              <a:rPr lang="en-US" altLang="zh-CN" dirty="0">
                <a:solidFill>
                  <a:srgbClr val="C00000"/>
                </a:solidFill>
              </a:rPr>
              <a:t> </a:t>
            </a:r>
            <a:r>
              <a:rPr lang="en-US" altLang="zh-CN" dirty="0" smtClean="0">
                <a:solidFill>
                  <a:srgbClr val="C00000"/>
                </a:solidFill>
              </a:rPr>
              <a:t>Flash</a:t>
            </a:r>
            <a:r>
              <a:rPr lang="zh-CN" altLang="en-US" dirty="0" smtClean="0">
                <a:solidFill>
                  <a:srgbClr val="C00000"/>
                </a:solidFill>
              </a:rPr>
              <a:t>：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half" idx="2"/>
          </p:nvPr>
        </p:nvSpPr>
        <p:spPr>
          <a:xfrm>
            <a:off x="241170" y="1044341"/>
            <a:ext cx="4690880" cy="5337069"/>
          </a:xfrm>
        </p:spPr>
        <p:txBody>
          <a:bodyPr/>
          <a:lstStyle/>
          <a:p>
            <a:r>
              <a:rPr lang="en-US" altLang="zh-CN" dirty="0"/>
              <a:t>embedded Multi Media Card</a:t>
            </a:r>
          </a:p>
          <a:p>
            <a:r>
              <a:rPr lang="zh-CN" altLang="en-US" dirty="0" smtClean="0"/>
              <a:t>采用</a:t>
            </a:r>
            <a:r>
              <a:rPr lang="zh-CN" altLang="en-US" dirty="0"/>
              <a:t>统一的</a:t>
            </a:r>
            <a:r>
              <a:rPr lang="en-US" altLang="zh-CN" dirty="0"/>
              <a:t>MMC</a:t>
            </a:r>
            <a:r>
              <a:rPr lang="zh-CN" altLang="en-US" dirty="0"/>
              <a:t>标准</a:t>
            </a:r>
            <a:r>
              <a:rPr lang="zh-CN" altLang="en-US" dirty="0" smtClean="0"/>
              <a:t>接口，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自身</a:t>
            </a:r>
            <a:r>
              <a:rPr lang="zh-CN" altLang="en-US" dirty="0"/>
              <a:t>集成</a:t>
            </a:r>
            <a:r>
              <a:rPr lang="en-US" altLang="zh-CN" dirty="0"/>
              <a:t>MMC </a:t>
            </a:r>
            <a:r>
              <a:rPr lang="en-US" altLang="zh-CN" dirty="0" smtClean="0"/>
              <a:t>Controller</a:t>
            </a:r>
          </a:p>
          <a:p>
            <a:r>
              <a:rPr lang="zh-CN" altLang="en-US" dirty="0" smtClean="0"/>
              <a:t>存储单元为 </a:t>
            </a:r>
            <a:r>
              <a:rPr lang="en-US" altLang="zh-CN" dirty="0" err="1" smtClean="0"/>
              <a:t>Nand</a:t>
            </a:r>
            <a:r>
              <a:rPr lang="en-US" altLang="zh-CN" dirty="0" smtClean="0"/>
              <a:t> Flash</a:t>
            </a:r>
          </a:p>
          <a:p>
            <a:r>
              <a:rPr lang="zh-CN" altLang="en-US" dirty="0" smtClean="0"/>
              <a:t>内部包含</a:t>
            </a:r>
            <a:r>
              <a:rPr lang="en-US" altLang="zh-CN" dirty="0" smtClean="0"/>
              <a:t>Flash</a:t>
            </a:r>
            <a:r>
              <a:rPr lang="zh-CN" altLang="en-US" dirty="0"/>
              <a:t>管理</a:t>
            </a:r>
            <a:r>
              <a:rPr lang="zh-CN" altLang="en-US" dirty="0" smtClean="0"/>
              <a:t>技术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检错与纠错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擦写平衡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坏</a:t>
            </a:r>
            <a:r>
              <a:rPr lang="zh-CN" altLang="en-US" dirty="0"/>
              <a:t>块</a:t>
            </a:r>
            <a:r>
              <a:rPr lang="zh-CN" altLang="en-US" dirty="0" smtClean="0"/>
              <a:t>管理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掉</a:t>
            </a:r>
            <a:r>
              <a:rPr lang="zh-CN" altLang="en-US" dirty="0"/>
              <a:t>电</a:t>
            </a:r>
            <a:r>
              <a:rPr lang="zh-CN" altLang="en-US" dirty="0" smtClean="0"/>
              <a:t>保护</a:t>
            </a:r>
            <a:endParaRPr lang="en-US" altLang="zh-CN" dirty="0" smtClean="0"/>
          </a:p>
          <a:p>
            <a:r>
              <a:rPr lang="zh-CN" altLang="en-US" dirty="0"/>
              <a:t>相当于</a:t>
            </a:r>
            <a:r>
              <a:rPr lang="en-US" altLang="zh-CN" dirty="0" err="1" smtClean="0"/>
              <a:t>NandFlash</a:t>
            </a:r>
            <a:r>
              <a:rPr lang="zh-CN" altLang="en-US" dirty="0" smtClean="0"/>
              <a:t>＋主</a:t>
            </a:r>
            <a:r>
              <a:rPr lang="zh-CN" altLang="en-US" dirty="0"/>
              <a:t>控</a:t>
            </a:r>
            <a:r>
              <a:rPr lang="en-US" altLang="zh-CN" dirty="0"/>
              <a:t>IC </a:t>
            </a:r>
            <a:r>
              <a:rPr lang="zh-CN" altLang="en-US" dirty="0"/>
              <a:t>，</a:t>
            </a:r>
            <a:r>
              <a:rPr lang="zh-CN" altLang="en-US" dirty="0" smtClean="0"/>
              <a:t>对外接口协议与</a:t>
            </a:r>
            <a:r>
              <a:rPr lang="en-US" altLang="zh-CN" dirty="0" smtClean="0"/>
              <a:t>SD</a:t>
            </a:r>
            <a:r>
              <a:rPr lang="zh-CN" altLang="en-US" dirty="0"/>
              <a:t>、</a:t>
            </a:r>
            <a:r>
              <a:rPr lang="en-US" altLang="zh-CN" dirty="0"/>
              <a:t>TF</a:t>
            </a:r>
            <a:r>
              <a:rPr lang="zh-CN" altLang="en-US" dirty="0"/>
              <a:t>卡</a:t>
            </a:r>
            <a:r>
              <a:rPr lang="zh-CN" altLang="en-US" dirty="0" smtClean="0"/>
              <a:t>一样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D60093"/>
                </a:solidFill>
              </a:rPr>
              <a:t>并行，半双工</a:t>
            </a:r>
            <a:endParaRPr lang="zh-CN" altLang="en-US" dirty="0">
              <a:solidFill>
                <a:srgbClr val="D60093"/>
              </a:solidFill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3"/>
          </p:nvPr>
        </p:nvSpPr>
        <p:spPr>
          <a:xfrm>
            <a:off x="4922835" y="620610"/>
            <a:ext cx="4041775" cy="423732"/>
          </a:xfrm>
        </p:spPr>
        <p:txBody>
          <a:bodyPr/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UFS Flash</a:t>
            </a:r>
            <a:r>
              <a:rPr lang="zh-CN" altLang="en-US" dirty="0" smtClean="0">
                <a:solidFill>
                  <a:srgbClr val="C00000"/>
                </a:solidFill>
              </a:rPr>
              <a:t>：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4"/>
          </p:nvPr>
        </p:nvSpPr>
        <p:spPr>
          <a:xfrm>
            <a:off x="4922835" y="1044342"/>
            <a:ext cx="4041775" cy="5337068"/>
          </a:xfrm>
        </p:spPr>
        <p:txBody>
          <a:bodyPr/>
          <a:lstStyle/>
          <a:p>
            <a:r>
              <a:rPr lang="en-US" altLang="zh-CN" dirty="0"/>
              <a:t>Universal Flash Storage</a:t>
            </a:r>
          </a:p>
          <a:p>
            <a:r>
              <a:rPr lang="en-US" altLang="zh-CN" dirty="0" smtClean="0"/>
              <a:t>JEDEC</a:t>
            </a:r>
            <a:r>
              <a:rPr lang="zh-CN" altLang="en-US" dirty="0"/>
              <a:t>在</a:t>
            </a:r>
            <a:r>
              <a:rPr lang="en-US" altLang="zh-CN" dirty="0"/>
              <a:t>2013</a:t>
            </a:r>
            <a:r>
              <a:rPr lang="zh-CN" altLang="en-US" dirty="0"/>
              <a:t>年</a:t>
            </a:r>
            <a:r>
              <a:rPr lang="en-US" altLang="zh-CN" dirty="0"/>
              <a:t>9</a:t>
            </a:r>
            <a:r>
              <a:rPr lang="zh-CN" altLang="en-US" dirty="0"/>
              <a:t>月</a:t>
            </a:r>
            <a:r>
              <a:rPr lang="zh-CN" altLang="en-US" dirty="0" smtClean="0"/>
              <a:t>发布</a:t>
            </a:r>
            <a:endParaRPr lang="en-US" altLang="zh-CN" dirty="0" smtClean="0"/>
          </a:p>
          <a:p>
            <a:r>
              <a:rPr lang="zh-CN" altLang="en-US" dirty="0" smtClean="0"/>
              <a:t>集成控制器</a:t>
            </a:r>
            <a:endParaRPr lang="en-US" altLang="zh-CN" dirty="0" smtClean="0"/>
          </a:p>
          <a:p>
            <a:r>
              <a:rPr lang="zh-CN" altLang="en-US" dirty="0" smtClean="0"/>
              <a:t>存储单元为 </a:t>
            </a:r>
            <a:r>
              <a:rPr lang="en-US" altLang="zh-CN" dirty="0" err="1" smtClean="0"/>
              <a:t>Nand</a:t>
            </a:r>
            <a:r>
              <a:rPr lang="en-US" altLang="zh-CN" dirty="0" smtClean="0"/>
              <a:t> Flash</a:t>
            </a:r>
          </a:p>
          <a:p>
            <a:r>
              <a:rPr lang="zh-CN" altLang="en-US" dirty="0"/>
              <a:t>内部包含</a:t>
            </a:r>
            <a:r>
              <a:rPr lang="en-US" altLang="zh-CN" dirty="0"/>
              <a:t>Flash</a:t>
            </a:r>
            <a:r>
              <a:rPr lang="zh-CN" altLang="en-US" dirty="0"/>
              <a:t>管理技术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0000FF"/>
                </a:solidFill>
              </a:rPr>
              <a:t>使用</a:t>
            </a:r>
            <a:r>
              <a:rPr lang="en-US" altLang="zh-CN" dirty="0" smtClean="0">
                <a:solidFill>
                  <a:srgbClr val="0000FF"/>
                </a:solidFill>
              </a:rPr>
              <a:t>SCSI</a:t>
            </a:r>
            <a:r>
              <a:rPr lang="zh-CN" altLang="en-US" dirty="0" smtClean="0">
                <a:solidFill>
                  <a:srgbClr val="0000FF"/>
                </a:solidFill>
              </a:rPr>
              <a:t>结构模型，支持</a:t>
            </a:r>
            <a:r>
              <a:rPr lang="zh-CN" altLang="en-US" dirty="0">
                <a:solidFill>
                  <a:srgbClr val="0000FF"/>
                </a:solidFill>
              </a:rPr>
              <a:t>对应的</a:t>
            </a:r>
            <a:r>
              <a:rPr lang="en-US" altLang="zh-CN" dirty="0">
                <a:solidFill>
                  <a:srgbClr val="0000FF"/>
                </a:solidFill>
              </a:rPr>
              <a:t>SCSI</a:t>
            </a:r>
            <a:r>
              <a:rPr lang="zh-CN" altLang="en-US" dirty="0">
                <a:solidFill>
                  <a:srgbClr val="0000FF"/>
                </a:solidFill>
              </a:rPr>
              <a:t>指令集 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r>
              <a:rPr lang="zh-CN" altLang="en-US" dirty="0" smtClean="0">
                <a:solidFill>
                  <a:srgbClr val="D60093"/>
                </a:solidFill>
              </a:rPr>
              <a:t>串行，全双工</a:t>
            </a:r>
            <a:endParaRPr lang="en-US" altLang="zh-CN" dirty="0" smtClean="0">
              <a:solidFill>
                <a:srgbClr val="D60093"/>
              </a:solidFill>
            </a:endParaRPr>
          </a:p>
          <a:p>
            <a:r>
              <a:rPr lang="zh-CN" altLang="en-US" dirty="0" smtClean="0"/>
              <a:t>主要生产厂家：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三星</a:t>
            </a:r>
            <a:r>
              <a:rPr lang="zh-CN" altLang="en-US" dirty="0"/>
              <a:t>、</a:t>
            </a:r>
            <a:r>
              <a:rPr lang="zh-CN" altLang="en-US" dirty="0" smtClean="0"/>
              <a:t>东芝、</a:t>
            </a:r>
            <a:r>
              <a:rPr lang="en-US" altLang="zh-CN" dirty="0" smtClean="0"/>
              <a:t>SK</a:t>
            </a:r>
            <a:r>
              <a:rPr lang="zh-CN" altLang="en-US" dirty="0"/>
              <a:t>海力士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DD031C4-4632-4437-8B62-3FAD678140B8}" type="slidenum">
              <a:rPr lang="zh-CN" altLang="en-US" smtClean="0">
                <a:solidFill>
                  <a:srgbClr val="000000"/>
                </a:solidFill>
              </a:rPr>
              <a:pPr/>
              <a:t>125</a:t>
            </a:fld>
            <a:endParaRPr lang="en-US" altLang="zh-CN">
              <a:solidFill>
                <a:srgbClr val="000000"/>
              </a:solidFill>
            </a:endParaRPr>
          </a:p>
        </p:txBody>
      </p:sp>
      <p:cxnSp>
        <p:nvCxnSpPr>
          <p:cNvPr id="13" name="直接连接符 12"/>
          <p:cNvCxnSpPr/>
          <p:nvPr/>
        </p:nvCxnSpPr>
        <p:spPr bwMode="auto">
          <a:xfrm>
            <a:off x="4860040" y="620610"/>
            <a:ext cx="0" cy="5328740"/>
          </a:xfrm>
          <a:prstGeom prst="line">
            <a:avLst/>
          </a:prstGeom>
          <a:solidFill>
            <a:schemeClr val="accent1"/>
          </a:solidFill>
          <a:ln w="76200" cap="flat" cmpd="tri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6070" y="5108348"/>
            <a:ext cx="1699311" cy="15129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13379" y="5181311"/>
            <a:ext cx="1746345" cy="146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908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D031C4-4632-4437-8B62-3FAD678140B8}" type="slidenum">
              <a:rPr lang="zh-CN" altLang="en-US" smtClean="0">
                <a:solidFill>
                  <a:srgbClr val="000000"/>
                </a:solidFill>
              </a:rPr>
              <a:pPr/>
              <a:t>126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9" y="1340710"/>
            <a:ext cx="4658345" cy="45366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16020" y="1340710"/>
            <a:ext cx="4272812" cy="4392610"/>
          </a:xfrm>
          <a:prstGeom prst="rect">
            <a:avLst/>
          </a:prstGeom>
        </p:spPr>
      </p:pic>
      <p:sp>
        <p:nvSpPr>
          <p:cNvPr id="12" name="标题 4"/>
          <p:cNvSpPr>
            <a:spLocks noGrp="1"/>
          </p:cNvSpPr>
          <p:nvPr>
            <p:ph type="title"/>
          </p:nvPr>
        </p:nvSpPr>
        <p:spPr>
          <a:xfrm>
            <a:off x="590990" y="116540"/>
            <a:ext cx="8445630" cy="417982"/>
          </a:xfrm>
        </p:spPr>
        <p:txBody>
          <a:bodyPr/>
          <a:lstStyle/>
          <a:p>
            <a:r>
              <a:rPr lang="zh-CN" altLang="en-US" dirty="0" smtClean="0">
                <a:latin typeface="+mn-lt"/>
                <a:ea typeface="+mn-ea"/>
              </a:rPr>
              <a:t>例</a:t>
            </a:r>
            <a:r>
              <a:rPr lang="en-US" altLang="zh-CN" dirty="0" smtClean="0">
                <a:latin typeface="+mn-lt"/>
                <a:ea typeface="+mn-ea"/>
              </a:rPr>
              <a:t>2</a:t>
            </a:r>
            <a:r>
              <a:rPr lang="zh-CN" altLang="en-US" dirty="0" smtClean="0">
                <a:latin typeface="+mn-lt"/>
                <a:ea typeface="+mn-ea"/>
              </a:rPr>
              <a:t>：</a:t>
            </a:r>
            <a:r>
              <a:rPr lang="en-US" altLang="zh-CN" dirty="0" err="1" smtClean="0">
                <a:latin typeface="+mn-lt"/>
                <a:ea typeface="+mn-ea"/>
              </a:rPr>
              <a:t>eMMC</a:t>
            </a:r>
            <a:r>
              <a:rPr lang="zh-CN" altLang="en-US" dirty="0" smtClean="0">
                <a:latin typeface="+mn-lt"/>
                <a:ea typeface="+mn-ea"/>
              </a:rPr>
              <a:t>与</a:t>
            </a:r>
            <a:r>
              <a:rPr lang="en-US" altLang="zh-CN" dirty="0" smtClean="0">
                <a:latin typeface="+mn-lt"/>
                <a:ea typeface="+mn-ea"/>
              </a:rPr>
              <a:t>UFS — </a:t>
            </a:r>
            <a:r>
              <a:rPr lang="zh-CN" altLang="en-US" dirty="0" smtClean="0">
                <a:latin typeface="+mn-lt"/>
                <a:ea typeface="+mn-ea"/>
              </a:rPr>
              <a:t>整合</a:t>
            </a:r>
            <a:r>
              <a:rPr lang="zh-CN" altLang="en-US" dirty="0">
                <a:latin typeface="+mn-lt"/>
                <a:ea typeface="+mn-ea"/>
              </a:rPr>
              <a:t>有主控芯片</a:t>
            </a:r>
            <a:r>
              <a:rPr lang="zh-CN" altLang="en-US" dirty="0" smtClean="0">
                <a:latin typeface="+mn-lt"/>
                <a:ea typeface="+mn-ea"/>
              </a:rPr>
              <a:t>的</a:t>
            </a:r>
            <a:r>
              <a:rPr lang="en-US" altLang="zh-CN" dirty="0" smtClean="0">
                <a:latin typeface="+mn-lt"/>
                <a:ea typeface="+mn-ea"/>
              </a:rPr>
              <a:t>NAND</a:t>
            </a:r>
            <a:r>
              <a:rPr lang="zh-CN" altLang="en-US" dirty="0" smtClean="0">
                <a:latin typeface="+mn-lt"/>
                <a:ea typeface="+mn-ea"/>
              </a:rPr>
              <a:t>闪</a:t>
            </a:r>
            <a:r>
              <a:rPr lang="zh-CN" altLang="en-US" dirty="0">
                <a:latin typeface="+mn-lt"/>
                <a:ea typeface="+mn-ea"/>
              </a:rPr>
              <a:t>存</a:t>
            </a:r>
          </a:p>
        </p:txBody>
      </p:sp>
    </p:spTree>
    <p:extLst>
      <p:ext uri="{BB962C8B-B14F-4D97-AF65-F5344CB8AC3E}">
        <p14:creationId xmlns:p14="http://schemas.microsoft.com/office/powerpoint/2010/main" val="35730008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36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763713" y="1700213"/>
            <a:ext cx="7235825" cy="2592387"/>
          </a:xfrm>
          <a:noFill/>
          <a:ln/>
        </p:spPr>
        <p:txBody>
          <a:bodyPr anchor="ctr"/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 b="0" dirty="0">
                <a:solidFill>
                  <a:srgbClr val="FFFF00"/>
                </a:solidFill>
                <a:ea typeface="黑体" pitchFamily="2" charset="-122"/>
              </a:rPr>
              <a:t>微机原理</a:t>
            </a:r>
            <a:r>
              <a:rPr lang="zh-CN" altLang="en-US" sz="4000" b="0" dirty="0">
                <a:solidFill>
                  <a:schemeClr val="bg1"/>
                </a:solidFill>
                <a:ea typeface="黑体" pitchFamily="2" charset="-122"/>
              </a:rPr>
              <a:t>及</a:t>
            </a:r>
            <a:r>
              <a:rPr lang="zh-CN" altLang="en-US" sz="4000" b="0" dirty="0">
                <a:solidFill>
                  <a:srgbClr val="FFFF00"/>
                </a:solidFill>
                <a:ea typeface="黑体" pitchFamily="2" charset="-122"/>
              </a:rPr>
              <a:t>接口技术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 b="0" dirty="0">
                <a:solidFill>
                  <a:srgbClr val="FFFFFF"/>
                </a:solidFill>
                <a:ea typeface="黑体" pitchFamily="2" charset="-122"/>
              </a:rPr>
              <a:t>第</a:t>
            </a:r>
            <a:r>
              <a:rPr lang="en-US" altLang="zh-CN" sz="7200" b="0" dirty="0">
                <a:solidFill>
                  <a:srgbClr val="FFFFFF"/>
                </a:solidFill>
                <a:ea typeface="黑体" pitchFamily="2" charset="-122"/>
              </a:rPr>
              <a:t>5</a:t>
            </a:r>
            <a:r>
              <a:rPr lang="zh-CN" altLang="en-US" sz="4000" b="0" dirty="0">
                <a:solidFill>
                  <a:srgbClr val="FFFFFF"/>
                </a:solidFill>
                <a:ea typeface="黑体" pitchFamily="2" charset="-122"/>
              </a:rPr>
              <a:t>章  存储技术</a:t>
            </a:r>
          </a:p>
        </p:txBody>
      </p:sp>
      <p:sp>
        <p:nvSpPr>
          <p:cNvPr id="1039363" name="Rectangle 3"/>
          <p:cNvSpPr>
            <a:spLocks noChangeArrowheads="1"/>
          </p:cNvSpPr>
          <p:nvPr/>
        </p:nvSpPr>
        <p:spPr bwMode="auto">
          <a:xfrm>
            <a:off x="1187450" y="4193060"/>
            <a:ext cx="7848600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CN" sz="3400" dirty="0">
                <a:latin typeface="+mn-lt"/>
                <a:ea typeface="楷体" panose="02010609060101010101" pitchFamily="49" charset="-122"/>
              </a:rPr>
              <a:t>5.2  </a:t>
            </a:r>
            <a:r>
              <a:rPr lang="zh-CN" altLang="en-US" sz="3400" dirty="0">
                <a:latin typeface="+mn-lt"/>
                <a:ea typeface="楷体" panose="02010609060101010101" pitchFamily="49" charset="-122"/>
              </a:rPr>
              <a:t>常用存储器</a:t>
            </a:r>
            <a:r>
              <a:rPr lang="zh-CN" altLang="en-US" sz="3400" dirty="0">
                <a:solidFill>
                  <a:srgbClr val="FF0000"/>
                </a:solidFill>
                <a:latin typeface="+mn-lt"/>
                <a:ea typeface="楷体" panose="02010609060101010101" pitchFamily="49" charset="-122"/>
              </a:rPr>
              <a:t>芯片</a:t>
            </a:r>
            <a:r>
              <a:rPr lang="zh-CN" altLang="en-US" sz="3400" dirty="0">
                <a:latin typeface="+mn-lt"/>
                <a:ea typeface="楷体" panose="02010609060101010101" pitchFamily="49" charset="-122"/>
              </a:rPr>
              <a:t>及</a:t>
            </a:r>
            <a:r>
              <a:rPr lang="zh-CN" altLang="en-US" sz="3400" dirty="0">
                <a:solidFill>
                  <a:srgbClr val="FF0000"/>
                </a:solidFill>
                <a:latin typeface="+mn-lt"/>
                <a:ea typeface="楷体" panose="02010609060101010101" pitchFamily="49" charset="-122"/>
              </a:rPr>
              <a:t>连接</a:t>
            </a:r>
            <a:r>
              <a:rPr lang="zh-CN" altLang="en-US" sz="3400" dirty="0">
                <a:latin typeface="+mn-lt"/>
                <a:ea typeface="楷体" panose="02010609060101010101" pitchFamily="49" charset="-122"/>
              </a:rPr>
              <a:t>使用</a:t>
            </a:r>
            <a:endParaRPr lang="en-US" altLang="zh-CN" sz="3400" dirty="0">
              <a:latin typeface="+mn-lt"/>
              <a:ea typeface="楷体" panose="02010609060101010101" pitchFamily="49" charset="-122"/>
            </a:endParaRPr>
          </a:p>
        </p:txBody>
      </p:sp>
      <p:sp>
        <p:nvSpPr>
          <p:cNvPr id="1039364" name="Rectangle 4"/>
          <p:cNvSpPr>
            <a:spLocks noChangeArrowheads="1"/>
          </p:cNvSpPr>
          <p:nvPr/>
        </p:nvSpPr>
        <p:spPr bwMode="auto">
          <a:xfrm>
            <a:off x="4356100" y="4797008"/>
            <a:ext cx="4608513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CN" sz="3000" dirty="0" smtClean="0">
                <a:solidFill>
                  <a:srgbClr val="0000FF"/>
                </a:solidFill>
                <a:latin typeface="+mn-lt"/>
                <a:ea typeface="楷体" panose="02010609060101010101" pitchFamily="49" charset="-122"/>
              </a:rPr>
              <a:t>5.2.3  </a:t>
            </a:r>
            <a:r>
              <a:rPr lang="zh-CN" altLang="en-US" sz="3000" dirty="0">
                <a:solidFill>
                  <a:srgbClr val="0000FF"/>
                </a:solidFill>
                <a:latin typeface="+mn-lt"/>
                <a:ea typeface="楷体" panose="02010609060101010101" pitchFamily="49" charset="-122"/>
              </a:rPr>
              <a:t>其他存储器</a:t>
            </a:r>
            <a:endParaRPr lang="en-US" altLang="zh-CN" sz="3000" dirty="0">
              <a:solidFill>
                <a:srgbClr val="D60093"/>
              </a:solidFill>
              <a:latin typeface="+mn-lt"/>
              <a:ea typeface="楷体" panose="02010609060101010101" pitchFamily="49" charset="-122"/>
            </a:endParaRPr>
          </a:p>
        </p:txBody>
      </p:sp>
      <p:sp>
        <p:nvSpPr>
          <p:cNvPr id="1039365" name="Line 5"/>
          <p:cNvSpPr>
            <a:spLocks noChangeShapeType="1"/>
          </p:cNvSpPr>
          <p:nvPr/>
        </p:nvSpPr>
        <p:spPr bwMode="auto">
          <a:xfrm>
            <a:off x="2916238" y="4797190"/>
            <a:ext cx="5976937" cy="0"/>
          </a:xfrm>
          <a:prstGeom prst="line">
            <a:avLst/>
          </a:prstGeom>
          <a:noFill/>
          <a:ln w="76200" cmpd="tri">
            <a:solidFill>
              <a:srgbClr val="0066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39367" name="Rectangle 7"/>
          <p:cNvSpPr>
            <a:spLocks noChangeArrowheads="1"/>
          </p:cNvSpPr>
          <p:nvPr/>
        </p:nvSpPr>
        <p:spPr bwMode="auto">
          <a:xfrm>
            <a:off x="4860925" y="5229250"/>
            <a:ext cx="4103688" cy="134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55600" indent="-355600" algn="l"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zh-CN" altLang="en-US" sz="2800" dirty="0"/>
              <a:t>双端口存储器</a:t>
            </a:r>
          </a:p>
          <a:p>
            <a:pPr marL="355600" indent="-355600" algn="l"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zh-CN" altLang="en-US" sz="2800" dirty="0"/>
              <a:t>先进先出存储器 </a:t>
            </a:r>
            <a:r>
              <a:rPr lang="en-US" altLang="zh-CN" sz="2800" dirty="0"/>
              <a:t>FIFO</a:t>
            </a:r>
            <a:endParaRPr lang="zh-CN" altLang="en-US" sz="2800" dirty="0"/>
          </a:p>
          <a:p>
            <a:pPr marL="355600" indent="-355600" algn="l"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zh-CN" altLang="en-US" sz="2800" dirty="0"/>
              <a:t>铁电存储器 </a:t>
            </a:r>
            <a:r>
              <a:rPr lang="en-US" altLang="zh-CN" sz="2800" dirty="0"/>
              <a:t>FRAM</a:t>
            </a:r>
            <a:endParaRPr lang="en-US" altLang="zh-CN" sz="2800" dirty="0">
              <a:ea typeface="楷体_GB2312" pitchFamily="49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9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9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39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39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39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39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39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39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39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39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39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39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3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0393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3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500"/>
                                        <p:tgtEl>
                                          <p:spTgt spid="10393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3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0" dur="500"/>
                                        <p:tgtEl>
                                          <p:spTgt spid="10393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9365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691171-098C-4277-B11C-86B6C220BA34}" type="slidenum">
              <a:rPr lang="zh-CN" altLang="en-US"/>
              <a:pPr/>
              <a:t>128</a:t>
            </a:fld>
            <a:endParaRPr lang="en-US" altLang="zh-CN"/>
          </a:p>
        </p:txBody>
      </p:sp>
      <p:sp>
        <p:nvSpPr>
          <p:cNvPr id="1015811" name="Rectangle 3"/>
          <p:cNvSpPr>
            <a:spLocks noChangeArrowheads="1"/>
          </p:cNvSpPr>
          <p:nvPr/>
        </p:nvSpPr>
        <p:spPr bwMode="auto">
          <a:xfrm>
            <a:off x="684213" y="1052513"/>
            <a:ext cx="8280400" cy="561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55600" indent="-3556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zh-CN" altLang="en-US" sz="2800"/>
              <a:t>双端口存储器</a:t>
            </a:r>
          </a:p>
          <a:p>
            <a:pPr marL="355600" indent="-3556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zh-CN" altLang="en-US" sz="2800"/>
              <a:t>先进先出</a:t>
            </a:r>
            <a:r>
              <a:rPr lang="en-US" altLang="zh-CN" sz="2800">
                <a:latin typeface="宋体" pitchFamily="2" charset="-122"/>
              </a:rPr>
              <a:t>(</a:t>
            </a:r>
            <a:r>
              <a:rPr lang="en-US" altLang="zh-CN" sz="2800"/>
              <a:t>FIFO</a:t>
            </a:r>
            <a:r>
              <a:rPr lang="en-US" altLang="zh-CN" sz="2800">
                <a:latin typeface="宋体" pitchFamily="2" charset="-122"/>
              </a:rPr>
              <a:t>)</a:t>
            </a:r>
            <a:r>
              <a:rPr lang="zh-CN" altLang="en-US" sz="2800"/>
              <a:t>存储器</a:t>
            </a:r>
          </a:p>
          <a:p>
            <a:pPr marL="355600" indent="-3556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zh-CN" altLang="en-US" sz="2800"/>
              <a:t>铁电存储器 </a:t>
            </a:r>
            <a:r>
              <a:rPr lang="en-US" altLang="zh-CN" sz="2800"/>
              <a:t>FRAM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黑体" pitchFamily="2" charset="-122"/>
              </a:rPr>
              <a:t>5.2.3  </a:t>
            </a:r>
            <a:r>
              <a:rPr lang="zh-CN" altLang="en-US" dirty="0">
                <a:ea typeface="黑体" pitchFamily="2" charset="-122"/>
              </a:rPr>
              <a:t>其他存储器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BF33B6-0F42-485E-8E42-59A5BDED5C93}" type="slidenum">
              <a:rPr lang="zh-CN" altLang="en-US"/>
              <a:pPr/>
              <a:t>129</a:t>
            </a:fld>
            <a:endParaRPr lang="en-US" altLang="zh-CN"/>
          </a:p>
        </p:txBody>
      </p:sp>
      <p:sp>
        <p:nvSpPr>
          <p:cNvPr id="1016835" name="Rectangle 3"/>
          <p:cNvSpPr>
            <a:spLocks noChangeArrowheads="1"/>
          </p:cNvSpPr>
          <p:nvPr/>
        </p:nvSpPr>
        <p:spPr bwMode="auto">
          <a:xfrm>
            <a:off x="323850" y="692620"/>
            <a:ext cx="8640763" cy="583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55600" indent="-355600" algn="l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CN" sz="2800" dirty="0"/>
              <a:t>1</a:t>
            </a:r>
            <a:r>
              <a:rPr lang="zh-CN" altLang="en-US" sz="2800" dirty="0"/>
              <a:t>）引线</a:t>
            </a:r>
          </a:p>
        </p:txBody>
      </p:sp>
      <p:sp>
        <p:nvSpPr>
          <p:cNvPr id="1016836" name="Text Box 4"/>
          <p:cNvSpPr txBox="1">
            <a:spLocks noChangeArrowheads="1"/>
          </p:cNvSpPr>
          <p:nvPr/>
        </p:nvSpPr>
        <p:spPr bwMode="auto">
          <a:xfrm>
            <a:off x="2858358" y="5301260"/>
            <a:ext cx="40179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buClrTx/>
              <a:buFontTx/>
              <a:buNone/>
            </a:pPr>
            <a:r>
              <a:rPr kumimoji="1" lang="zh-CN" altLang="en-US" dirty="0">
                <a:solidFill>
                  <a:schemeClr val="bg2"/>
                </a:solidFill>
                <a:latin typeface="宋体" pitchFamily="2" charset="-122"/>
              </a:rPr>
              <a:t>双端口存储器</a:t>
            </a:r>
            <a:r>
              <a:rPr kumimoji="1" lang="en-US" altLang="zh-CN" dirty="0">
                <a:solidFill>
                  <a:schemeClr val="bg2"/>
                </a:solidFill>
              </a:rPr>
              <a:t>DS1609</a:t>
            </a:r>
            <a:r>
              <a:rPr kumimoji="1" lang="zh-CN" altLang="en-US" dirty="0">
                <a:solidFill>
                  <a:schemeClr val="bg2"/>
                </a:solidFill>
                <a:latin typeface="宋体" pitchFamily="2" charset="-122"/>
              </a:rPr>
              <a:t>的引线</a:t>
            </a:r>
            <a:r>
              <a:rPr kumimoji="1" lang="zh-CN" altLang="en-US" dirty="0">
                <a:solidFill>
                  <a:schemeClr val="bg2"/>
                </a:solidFill>
              </a:rPr>
              <a:t> </a:t>
            </a:r>
          </a:p>
        </p:txBody>
      </p:sp>
      <p:graphicFrame>
        <p:nvGraphicFramePr>
          <p:cNvPr id="101683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1428727"/>
              </p:ext>
            </p:extLst>
          </p:nvPr>
        </p:nvGraphicFramePr>
        <p:xfrm>
          <a:off x="1258888" y="1484730"/>
          <a:ext cx="6889750" cy="350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883" r:id="rId3" imgW="3134539" imgH="1591215" progId="Visio.Drawing.11">
                  <p:embed/>
                </p:oleObj>
              </mc:Choice>
              <mc:Fallback>
                <p:oleObj r:id="rId3" imgW="3134539" imgH="1591215" progId="Visio.Drawing.11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484730"/>
                        <a:ext cx="6889750" cy="3500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黑体" pitchFamily="2" charset="-122"/>
              </a:rPr>
              <a:t>5.2.3  </a:t>
            </a:r>
            <a:r>
              <a:rPr lang="zh-CN" altLang="en-US" dirty="0">
                <a:ea typeface="黑体" pitchFamily="2" charset="-122"/>
              </a:rPr>
              <a:t>其他存储器     </a:t>
            </a:r>
            <a:r>
              <a:rPr lang="en-US" altLang="zh-CN" dirty="0">
                <a:solidFill>
                  <a:srgbClr val="FF6600"/>
                </a:solidFill>
                <a:ea typeface="黑体" pitchFamily="2" charset="-122"/>
              </a:rPr>
              <a:t>1. </a:t>
            </a:r>
            <a:r>
              <a:rPr lang="zh-CN" altLang="en-US" dirty="0">
                <a:solidFill>
                  <a:srgbClr val="FF6600"/>
                </a:solidFill>
                <a:ea typeface="黑体" pitchFamily="2" charset="-122"/>
              </a:rPr>
              <a:t>双端口存储器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394" name="Rectangle 2"/>
          <p:cNvSpPr>
            <a:spLocks noGrp="1" noChangeArrowheads="1"/>
          </p:cNvSpPr>
          <p:nvPr>
            <p:ph idx="1"/>
          </p:nvPr>
        </p:nvSpPr>
        <p:spPr>
          <a:xfrm>
            <a:off x="323850" y="908050"/>
            <a:ext cx="8640763" cy="5761038"/>
          </a:xfrm>
        </p:spPr>
        <p:txBody>
          <a:bodyPr/>
          <a:lstStyle/>
          <a:p>
            <a:pPr marL="444500" indent="-444500">
              <a:buSzTx/>
              <a:buFont typeface="Wingdings" pitchFamily="2" charset="2"/>
              <a:buAutoNum type="arabicPeriod" startAt="2"/>
            </a:pPr>
            <a:r>
              <a:rPr lang="zh-CN" altLang="en-US" sz="2800" b="1" dirty="0">
                <a:latin typeface="Times New Roman" pitchFamily="18" charset="0"/>
              </a:rPr>
              <a:t>工作过程、时序		</a:t>
            </a:r>
            <a:r>
              <a:rPr lang="en-US" altLang="zh-CN" dirty="0">
                <a:solidFill>
                  <a:srgbClr val="FF6600"/>
                </a:solidFill>
                <a:latin typeface="Times New Roman" pitchFamily="18" charset="0"/>
              </a:rPr>
              <a:t>P143</a:t>
            </a:r>
            <a:r>
              <a:rPr lang="zh-CN" altLang="en-US" dirty="0">
                <a:solidFill>
                  <a:srgbClr val="FF6600"/>
                </a:solidFill>
                <a:latin typeface="Times New Roman" pitchFamily="18" charset="0"/>
              </a:rPr>
              <a:t>～</a:t>
            </a:r>
            <a:r>
              <a:rPr lang="en-US" altLang="zh-CN" dirty="0">
                <a:solidFill>
                  <a:srgbClr val="FF6600"/>
                </a:solidFill>
                <a:latin typeface="Times New Roman" pitchFamily="18" charset="0"/>
              </a:rPr>
              <a:t>144</a:t>
            </a:r>
            <a:endParaRPr lang="en-US" altLang="zh-CN" sz="2800" b="1" dirty="0">
              <a:solidFill>
                <a:srgbClr val="FF6600"/>
              </a:solidFill>
              <a:latin typeface="Times New Roman" pitchFamily="18" charset="0"/>
            </a:endParaRPr>
          </a:p>
        </p:txBody>
      </p:sp>
      <p:sp>
        <p:nvSpPr>
          <p:cNvPr id="12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0E9CDCD-BA79-4CCF-A1D5-2C9A620C3075}" type="slidenum">
              <a:rPr lang="zh-CN" altLang="en-US"/>
              <a:pPr/>
              <a:t>13</a:t>
            </a:fld>
            <a:endParaRPr lang="en-US" altLang="zh-CN"/>
          </a:p>
        </p:txBody>
      </p:sp>
      <p:sp>
        <p:nvSpPr>
          <p:cNvPr id="955412" name="Text Box 20"/>
          <p:cNvSpPr txBox="1">
            <a:spLocks noChangeArrowheads="1"/>
          </p:cNvSpPr>
          <p:nvPr/>
        </p:nvSpPr>
        <p:spPr bwMode="auto">
          <a:xfrm>
            <a:off x="2195513" y="5445125"/>
            <a:ext cx="436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buClrTx/>
              <a:buFontTx/>
              <a:buNone/>
            </a:pPr>
            <a:r>
              <a:rPr kumimoji="1" lang="zh-CN" altLang="en-US">
                <a:solidFill>
                  <a:schemeClr val="bg2"/>
                </a:solidFill>
                <a:latin typeface="宋体" pitchFamily="2" charset="-122"/>
              </a:rPr>
              <a:t>图</a:t>
            </a:r>
            <a:r>
              <a:rPr kumimoji="1" lang="en-US" altLang="zh-CN">
                <a:solidFill>
                  <a:schemeClr val="bg2"/>
                </a:solidFill>
              </a:rPr>
              <a:t>5.11  SRAM 6264</a:t>
            </a:r>
            <a:r>
              <a:rPr kumimoji="1" lang="zh-CN" altLang="en-US">
                <a:solidFill>
                  <a:schemeClr val="bg2"/>
                </a:solidFill>
                <a:latin typeface="宋体" pitchFamily="2" charset="-122"/>
              </a:rPr>
              <a:t>的写入时序</a:t>
            </a:r>
            <a:r>
              <a:rPr kumimoji="1" lang="zh-CN" altLang="en-US">
                <a:solidFill>
                  <a:schemeClr val="bg2"/>
                </a:solidFill>
              </a:rPr>
              <a:t> </a:t>
            </a:r>
          </a:p>
        </p:txBody>
      </p:sp>
      <p:graphicFrame>
        <p:nvGraphicFramePr>
          <p:cNvPr id="955413" name="Object 21"/>
          <p:cNvGraphicFramePr>
            <a:graphicFrameLocks noChangeAspect="1"/>
          </p:cNvGraphicFramePr>
          <p:nvPr/>
        </p:nvGraphicFramePr>
        <p:xfrm>
          <a:off x="1331913" y="1773238"/>
          <a:ext cx="5867400" cy="328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459" name="Visio" r:id="rId3" imgW="2737714" imgH="1562100" progId="Visio.Drawing.11">
                  <p:embed/>
                </p:oleObj>
              </mc:Choice>
              <mc:Fallback>
                <p:oleObj name="Visio" r:id="rId3" imgW="2737714" imgH="1562100" progId="Visio.Drawing.11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2269"/>
                      <a:stretch>
                        <a:fillRect/>
                      </a:stretch>
                    </p:blipFill>
                    <p:spPr bwMode="auto">
                      <a:xfrm>
                        <a:off x="1331913" y="1773238"/>
                        <a:ext cx="5867400" cy="3282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5414" name="Line 22"/>
          <p:cNvSpPr>
            <a:spLocks noChangeShapeType="1"/>
          </p:cNvSpPr>
          <p:nvPr/>
        </p:nvSpPr>
        <p:spPr bwMode="auto">
          <a:xfrm>
            <a:off x="6130925" y="2276475"/>
            <a:ext cx="0" cy="2952750"/>
          </a:xfrm>
          <a:prstGeom prst="line">
            <a:avLst/>
          </a:prstGeom>
          <a:noFill/>
          <a:ln w="19050">
            <a:solidFill>
              <a:srgbClr val="FF0000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55416" name="Line 24"/>
          <p:cNvSpPr>
            <a:spLocks noChangeShapeType="1"/>
          </p:cNvSpPr>
          <p:nvPr/>
        </p:nvSpPr>
        <p:spPr bwMode="auto">
          <a:xfrm>
            <a:off x="3851275" y="3716338"/>
            <a:ext cx="0" cy="1512887"/>
          </a:xfrm>
          <a:prstGeom prst="line">
            <a:avLst/>
          </a:prstGeom>
          <a:noFill/>
          <a:ln w="19050">
            <a:solidFill>
              <a:srgbClr val="FF0000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55417" name="Line 25"/>
          <p:cNvSpPr>
            <a:spLocks noChangeShapeType="1"/>
          </p:cNvSpPr>
          <p:nvPr/>
        </p:nvSpPr>
        <p:spPr bwMode="auto">
          <a:xfrm>
            <a:off x="2717800" y="2060575"/>
            <a:ext cx="0" cy="3168650"/>
          </a:xfrm>
          <a:prstGeom prst="line">
            <a:avLst/>
          </a:prstGeom>
          <a:noFill/>
          <a:ln w="19050">
            <a:solidFill>
              <a:srgbClr val="FF0000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55418" name="Line 26"/>
          <p:cNvSpPr>
            <a:spLocks noChangeShapeType="1"/>
          </p:cNvSpPr>
          <p:nvPr/>
        </p:nvSpPr>
        <p:spPr bwMode="auto">
          <a:xfrm>
            <a:off x="3125788" y="2997200"/>
            <a:ext cx="0" cy="2232025"/>
          </a:xfrm>
          <a:prstGeom prst="line">
            <a:avLst/>
          </a:prstGeom>
          <a:noFill/>
          <a:ln w="19050">
            <a:solidFill>
              <a:srgbClr val="FF0000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55419" name="Line 27"/>
          <p:cNvSpPr>
            <a:spLocks noChangeShapeType="1"/>
          </p:cNvSpPr>
          <p:nvPr/>
        </p:nvSpPr>
        <p:spPr bwMode="auto">
          <a:xfrm>
            <a:off x="3467100" y="3716338"/>
            <a:ext cx="0" cy="1512887"/>
          </a:xfrm>
          <a:prstGeom prst="line">
            <a:avLst/>
          </a:prstGeom>
          <a:noFill/>
          <a:ln w="19050">
            <a:solidFill>
              <a:srgbClr val="FF0000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黑体" pitchFamily="2" charset="-122"/>
              </a:rPr>
              <a:t>5.2.1 </a:t>
            </a:r>
            <a:r>
              <a:rPr lang="en-US" altLang="zh-CN" dirty="0" smtClean="0">
                <a:ea typeface="黑体" pitchFamily="2" charset="-122"/>
              </a:rPr>
              <a:t> SRAM</a:t>
            </a:r>
            <a:r>
              <a:rPr lang="zh-CN" altLang="en-US" dirty="0" smtClean="0">
                <a:ea typeface="黑体" pitchFamily="2" charset="-122"/>
              </a:rPr>
              <a:t>       </a:t>
            </a:r>
            <a:r>
              <a:rPr lang="zh-CN" altLang="en-US" dirty="0">
                <a:solidFill>
                  <a:srgbClr val="CC3399"/>
                </a:solidFill>
                <a:ea typeface="黑体" pitchFamily="2" charset="-122"/>
              </a:rPr>
              <a:t>一、异步</a:t>
            </a:r>
            <a:r>
              <a:rPr lang="en-US" altLang="zh-CN" dirty="0">
                <a:solidFill>
                  <a:srgbClr val="CC3399"/>
                </a:solidFill>
                <a:ea typeface="黑体" pitchFamily="2" charset="-122"/>
              </a:rPr>
              <a:t>SRAM</a:t>
            </a:r>
            <a:r>
              <a:rPr lang="zh-CN" altLang="en-US" dirty="0">
                <a:solidFill>
                  <a:srgbClr val="CC3399"/>
                </a:solidFill>
                <a:ea typeface="黑体" pitchFamily="2" charset="-122"/>
              </a:rPr>
              <a:t>：</a:t>
            </a:r>
            <a:r>
              <a:rPr lang="en-US" altLang="zh-CN" dirty="0">
                <a:solidFill>
                  <a:srgbClr val="008000"/>
                </a:solidFill>
                <a:ea typeface="黑体" pitchFamily="2" charset="-122"/>
              </a:rPr>
              <a:t>1. </a:t>
            </a:r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典型芯片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A4EF49-716B-464B-A2EF-17336A4A3CCD}" type="slidenum">
              <a:rPr lang="zh-CN" altLang="en-US"/>
              <a:pPr/>
              <a:t>130</a:t>
            </a:fld>
            <a:endParaRPr lang="en-US" altLang="zh-CN"/>
          </a:p>
        </p:txBody>
      </p:sp>
      <p:sp>
        <p:nvSpPr>
          <p:cNvPr id="1017859" name="Rectangle 3"/>
          <p:cNvSpPr>
            <a:spLocks noChangeArrowheads="1"/>
          </p:cNvSpPr>
          <p:nvPr/>
        </p:nvSpPr>
        <p:spPr bwMode="auto">
          <a:xfrm>
            <a:off x="323850" y="692620"/>
            <a:ext cx="8785225" cy="583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55600" indent="-355600" algn="l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CN" sz="2800" dirty="0"/>
              <a:t>2</a:t>
            </a:r>
            <a:r>
              <a:rPr lang="zh-CN" altLang="en-US" sz="2800" dirty="0"/>
              <a:t>）读</a:t>
            </a:r>
            <a:r>
              <a:rPr lang="en-US" altLang="zh-CN" sz="2800" dirty="0"/>
              <a:t>/</a:t>
            </a:r>
            <a:r>
              <a:rPr lang="zh-CN" altLang="en-US" sz="2800" dirty="0"/>
              <a:t>写操作</a:t>
            </a:r>
          </a:p>
          <a:p>
            <a:pPr marL="355600" indent="-3556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zh-CN" altLang="en-US" sz="2800" dirty="0"/>
              <a:t>在</a:t>
            </a:r>
            <a:r>
              <a:rPr lang="en-US" altLang="zh-CN" sz="2800" dirty="0"/>
              <a:t>AD0</a:t>
            </a:r>
            <a:r>
              <a:rPr lang="zh-CN" altLang="en-US" sz="2800" dirty="0"/>
              <a:t>～</a:t>
            </a:r>
            <a:r>
              <a:rPr lang="en-US" altLang="zh-CN" sz="2800" dirty="0"/>
              <a:t>AD7</a:t>
            </a:r>
            <a:r>
              <a:rPr lang="zh-CN" altLang="en-US" sz="2800" dirty="0"/>
              <a:t>上加上地址信号</a:t>
            </a:r>
          </a:p>
          <a:p>
            <a:pPr marL="355600" indent="-3556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zh-CN" altLang="en-US" sz="2800" dirty="0"/>
              <a:t>利用</a:t>
            </a:r>
            <a:r>
              <a:rPr lang="en-US" altLang="zh-CN" sz="2800" dirty="0"/>
              <a:t>CS</a:t>
            </a:r>
            <a:r>
              <a:rPr lang="zh-CN" altLang="en-US" sz="2800" dirty="0"/>
              <a:t>的下降沿锁存地址于芯片内部</a:t>
            </a:r>
          </a:p>
          <a:p>
            <a:pPr marL="355600" indent="-3556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zh-CN" altLang="en-US" sz="2800" dirty="0"/>
              <a:t>在</a:t>
            </a:r>
            <a:r>
              <a:rPr lang="en-US" altLang="zh-CN" sz="2800" dirty="0"/>
              <a:t>CS</a:t>
            </a:r>
            <a:r>
              <a:rPr lang="zh-CN" altLang="en-US" sz="2800" dirty="0"/>
              <a:t>和</a:t>
            </a:r>
            <a:r>
              <a:rPr lang="en-US" altLang="zh-CN" sz="2800" dirty="0"/>
              <a:t>OE</a:t>
            </a:r>
            <a:r>
              <a:rPr lang="zh-CN" altLang="en-US" sz="2800" dirty="0"/>
              <a:t>同时为低电平时将地址单元中的内容读出</a:t>
            </a:r>
          </a:p>
        </p:txBody>
      </p:sp>
      <p:sp>
        <p:nvSpPr>
          <p:cNvPr id="1017860" name="Text Box 4"/>
          <p:cNvSpPr txBox="1">
            <a:spLocks noChangeArrowheads="1"/>
          </p:cNvSpPr>
          <p:nvPr/>
        </p:nvSpPr>
        <p:spPr bwMode="auto">
          <a:xfrm>
            <a:off x="3348038" y="5518592"/>
            <a:ext cx="27924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buClrTx/>
              <a:buFontTx/>
              <a:buNone/>
            </a:pPr>
            <a:r>
              <a:rPr kumimoji="1" lang="en-US" altLang="zh-CN">
                <a:solidFill>
                  <a:schemeClr val="bg2"/>
                </a:solidFill>
              </a:rPr>
              <a:t>DS1609</a:t>
            </a:r>
            <a:r>
              <a:rPr kumimoji="1" lang="zh-CN" altLang="en-US">
                <a:solidFill>
                  <a:schemeClr val="bg2"/>
                </a:solidFill>
                <a:latin typeface="宋体" pitchFamily="2" charset="-122"/>
              </a:rPr>
              <a:t>的读出时序</a:t>
            </a:r>
            <a:r>
              <a:rPr kumimoji="1" lang="zh-CN" altLang="en-US">
                <a:solidFill>
                  <a:schemeClr val="bg2"/>
                </a:solidFill>
              </a:rPr>
              <a:t> </a:t>
            </a:r>
          </a:p>
        </p:txBody>
      </p:sp>
      <p:graphicFrame>
        <p:nvGraphicFramePr>
          <p:cNvPr id="101786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4808433"/>
              </p:ext>
            </p:extLst>
          </p:nvPr>
        </p:nvGraphicFramePr>
        <p:xfrm>
          <a:off x="611188" y="3284980"/>
          <a:ext cx="7696200" cy="187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7907" r:id="rId3" imgW="3276700" imgH="796085" progId="Visio.Drawing.11">
                  <p:embed/>
                </p:oleObj>
              </mc:Choice>
              <mc:Fallback>
                <p:oleObj r:id="rId3" imgW="3276700" imgH="796085" progId="Visio.Drawing.11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3284980"/>
                        <a:ext cx="7696200" cy="1874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黑体" pitchFamily="2" charset="-122"/>
              </a:rPr>
              <a:t>5.2.3  </a:t>
            </a:r>
            <a:r>
              <a:rPr lang="zh-CN" altLang="en-US" dirty="0">
                <a:ea typeface="黑体" pitchFamily="2" charset="-122"/>
              </a:rPr>
              <a:t>其他存储器     </a:t>
            </a:r>
            <a:r>
              <a:rPr lang="en-US" altLang="zh-CN" dirty="0">
                <a:solidFill>
                  <a:srgbClr val="FF6600"/>
                </a:solidFill>
                <a:ea typeface="黑体" pitchFamily="2" charset="-122"/>
              </a:rPr>
              <a:t>1. </a:t>
            </a:r>
            <a:r>
              <a:rPr lang="zh-CN" altLang="en-US" dirty="0">
                <a:solidFill>
                  <a:srgbClr val="FF6600"/>
                </a:solidFill>
                <a:ea typeface="黑体" pitchFamily="2" charset="-122"/>
              </a:rPr>
              <a:t>双端口存储器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DDDAF5-651C-4D08-AB1A-B874194A9FF5}" type="slidenum">
              <a:rPr lang="zh-CN" altLang="en-US"/>
              <a:pPr/>
              <a:t>131</a:t>
            </a:fld>
            <a:endParaRPr lang="en-US" altLang="zh-CN"/>
          </a:p>
        </p:txBody>
      </p:sp>
      <p:sp>
        <p:nvSpPr>
          <p:cNvPr id="1018883" name="Rectangle 3"/>
          <p:cNvSpPr>
            <a:spLocks noChangeArrowheads="1"/>
          </p:cNvSpPr>
          <p:nvPr/>
        </p:nvSpPr>
        <p:spPr bwMode="auto">
          <a:xfrm>
            <a:off x="323850" y="692620"/>
            <a:ext cx="8640763" cy="583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55600" indent="-355600" algn="l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CN" sz="2800" dirty="0"/>
              <a:t>4</a:t>
            </a:r>
            <a:r>
              <a:rPr lang="zh-CN" altLang="en-US" sz="2800" dirty="0"/>
              <a:t>）连接使用</a:t>
            </a:r>
          </a:p>
          <a:p>
            <a:pPr marL="355600" indent="-3556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endParaRPr lang="zh-CN" altLang="en-US" sz="2800" dirty="0"/>
          </a:p>
        </p:txBody>
      </p:sp>
      <p:sp>
        <p:nvSpPr>
          <p:cNvPr id="1018884" name="Text Box 4"/>
          <p:cNvSpPr txBox="1">
            <a:spLocks noChangeArrowheads="1"/>
          </p:cNvSpPr>
          <p:nvPr/>
        </p:nvSpPr>
        <p:spPr bwMode="auto">
          <a:xfrm>
            <a:off x="323850" y="3332633"/>
            <a:ext cx="27924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buClrTx/>
              <a:buFontTx/>
              <a:buNone/>
            </a:pPr>
            <a:r>
              <a:rPr kumimoji="1" lang="en-US" altLang="zh-CN">
                <a:solidFill>
                  <a:schemeClr val="bg2"/>
                </a:solidFill>
              </a:rPr>
              <a:t>DS1609</a:t>
            </a:r>
            <a:r>
              <a:rPr kumimoji="1" lang="zh-CN" altLang="en-US">
                <a:solidFill>
                  <a:schemeClr val="bg2"/>
                </a:solidFill>
                <a:latin typeface="宋体" pitchFamily="2" charset="-122"/>
              </a:rPr>
              <a:t>的连接框图</a:t>
            </a:r>
            <a:r>
              <a:rPr kumimoji="1" lang="zh-CN" altLang="en-US">
                <a:solidFill>
                  <a:schemeClr val="bg2"/>
                </a:solidFill>
              </a:rPr>
              <a:t> </a:t>
            </a:r>
          </a:p>
        </p:txBody>
      </p:sp>
      <p:graphicFrame>
        <p:nvGraphicFramePr>
          <p:cNvPr id="101888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5371925"/>
              </p:ext>
            </p:extLst>
          </p:nvPr>
        </p:nvGraphicFramePr>
        <p:xfrm>
          <a:off x="3059113" y="692620"/>
          <a:ext cx="5905500" cy="579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8931" r:id="rId3" imgW="3747805" imgH="3659508" progId="Visio.Drawing.11">
                  <p:embed/>
                </p:oleObj>
              </mc:Choice>
              <mc:Fallback>
                <p:oleObj r:id="rId3" imgW="3747805" imgH="3659508" progId="Visio.Drawing.11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692620"/>
                        <a:ext cx="5905500" cy="5792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黑体" pitchFamily="2" charset="-122"/>
              </a:rPr>
              <a:t>5.2.3  </a:t>
            </a:r>
            <a:r>
              <a:rPr lang="zh-CN" altLang="en-US" dirty="0">
                <a:ea typeface="黑体" pitchFamily="2" charset="-122"/>
              </a:rPr>
              <a:t>其他存储器     </a:t>
            </a:r>
            <a:r>
              <a:rPr lang="en-US" altLang="zh-CN" dirty="0">
                <a:solidFill>
                  <a:srgbClr val="FF6600"/>
                </a:solidFill>
                <a:ea typeface="黑体" pitchFamily="2" charset="-122"/>
              </a:rPr>
              <a:t>1. </a:t>
            </a:r>
            <a:r>
              <a:rPr lang="zh-CN" altLang="en-US" dirty="0">
                <a:solidFill>
                  <a:srgbClr val="FF6600"/>
                </a:solidFill>
                <a:ea typeface="黑体" pitchFamily="2" charset="-122"/>
              </a:rPr>
              <a:t>双端口存储器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308256-484C-4A80-9A1B-15945C67A47C}" type="slidenum">
              <a:rPr lang="zh-CN" altLang="en-US"/>
              <a:pPr/>
              <a:t>132</a:t>
            </a:fld>
            <a:endParaRPr lang="en-US" altLang="zh-CN"/>
          </a:p>
        </p:txBody>
      </p:sp>
      <p:sp>
        <p:nvSpPr>
          <p:cNvPr id="1019907" name="Rectangle 3"/>
          <p:cNvSpPr>
            <a:spLocks noChangeArrowheads="1"/>
          </p:cNvSpPr>
          <p:nvPr/>
        </p:nvSpPr>
        <p:spPr bwMode="auto">
          <a:xfrm>
            <a:off x="323850" y="692620"/>
            <a:ext cx="8640763" cy="583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55600" indent="-355600" algn="l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CN" sz="2800" dirty="0"/>
              <a:t>1</a:t>
            </a:r>
            <a:r>
              <a:rPr lang="zh-CN" altLang="en-US" sz="2800" dirty="0"/>
              <a:t>）</a:t>
            </a:r>
            <a:r>
              <a:rPr lang="en-US" altLang="zh-CN" sz="2800" dirty="0"/>
              <a:t>DS2009 </a:t>
            </a:r>
            <a:r>
              <a:rPr lang="zh-CN" altLang="en-US" sz="2800" dirty="0"/>
              <a:t>引线及功能</a:t>
            </a:r>
          </a:p>
          <a:p>
            <a:pPr marL="355600" indent="-3556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endParaRPr lang="zh-CN" altLang="en-US" sz="2800" dirty="0"/>
          </a:p>
        </p:txBody>
      </p:sp>
      <p:sp>
        <p:nvSpPr>
          <p:cNvPr id="1019908" name="Text Box 4"/>
          <p:cNvSpPr txBox="1">
            <a:spLocks noChangeArrowheads="1"/>
          </p:cNvSpPr>
          <p:nvPr/>
        </p:nvSpPr>
        <p:spPr bwMode="auto">
          <a:xfrm>
            <a:off x="2627313" y="5977797"/>
            <a:ext cx="3825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buClrTx/>
              <a:buFontTx/>
              <a:buNone/>
            </a:pPr>
            <a:r>
              <a:rPr kumimoji="1" lang="en-US" altLang="zh-CN">
                <a:solidFill>
                  <a:schemeClr val="bg2"/>
                </a:solidFill>
              </a:rPr>
              <a:t>FIFO</a:t>
            </a:r>
            <a:r>
              <a:rPr kumimoji="1" lang="zh-CN" altLang="en-US">
                <a:solidFill>
                  <a:schemeClr val="bg2"/>
                </a:solidFill>
                <a:latin typeface="宋体" pitchFamily="2" charset="-122"/>
              </a:rPr>
              <a:t>存储器</a:t>
            </a:r>
            <a:r>
              <a:rPr kumimoji="1" lang="en-US" altLang="zh-CN">
                <a:solidFill>
                  <a:schemeClr val="bg2"/>
                </a:solidFill>
              </a:rPr>
              <a:t>DS2009</a:t>
            </a:r>
            <a:r>
              <a:rPr kumimoji="1" lang="zh-CN" altLang="en-US">
                <a:solidFill>
                  <a:schemeClr val="bg2"/>
                </a:solidFill>
                <a:latin typeface="宋体" pitchFamily="2" charset="-122"/>
              </a:rPr>
              <a:t>引线图</a:t>
            </a:r>
            <a:r>
              <a:rPr kumimoji="1" lang="zh-CN" altLang="en-US">
                <a:solidFill>
                  <a:schemeClr val="bg2"/>
                </a:solidFill>
              </a:rPr>
              <a:t> </a:t>
            </a:r>
          </a:p>
        </p:txBody>
      </p:sp>
      <p:graphicFrame>
        <p:nvGraphicFramePr>
          <p:cNvPr id="101990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5124832"/>
              </p:ext>
            </p:extLst>
          </p:nvPr>
        </p:nvGraphicFramePr>
        <p:xfrm>
          <a:off x="1403350" y="1340710"/>
          <a:ext cx="6553200" cy="448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9955" r:id="rId3" imgW="2658653" imgH="1817032" progId="Visio.Drawing.11">
                  <p:embed/>
                </p:oleObj>
              </mc:Choice>
              <mc:Fallback>
                <p:oleObj r:id="rId3" imgW="2658653" imgH="1817032" progId="Visio.Drawing.11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1340710"/>
                        <a:ext cx="6553200" cy="4486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9910" name="Text Box 6"/>
          <p:cNvSpPr txBox="1">
            <a:spLocks noChangeArrowheads="1"/>
          </p:cNvSpPr>
          <p:nvPr/>
        </p:nvSpPr>
        <p:spPr bwMode="auto">
          <a:xfrm>
            <a:off x="3851275" y="1801085"/>
            <a:ext cx="158432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512×9bit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黑体" pitchFamily="2" charset="-122"/>
              </a:rPr>
              <a:t>5.2.3  </a:t>
            </a:r>
            <a:r>
              <a:rPr lang="zh-CN" altLang="en-US" dirty="0">
                <a:ea typeface="黑体" pitchFamily="2" charset="-122"/>
              </a:rPr>
              <a:t>其他存储器     </a:t>
            </a:r>
            <a:r>
              <a:rPr lang="en-US" altLang="zh-CN" dirty="0">
                <a:solidFill>
                  <a:srgbClr val="FF6600"/>
                </a:solidFill>
                <a:ea typeface="黑体" pitchFamily="2" charset="-122"/>
              </a:rPr>
              <a:t>2. </a:t>
            </a:r>
            <a:r>
              <a:rPr lang="zh-CN" altLang="en-US" dirty="0">
                <a:solidFill>
                  <a:srgbClr val="FF6600"/>
                </a:solidFill>
                <a:ea typeface="黑体" pitchFamily="2" charset="-122"/>
              </a:rPr>
              <a:t>先进先出</a:t>
            </a:r>
            <a:r>
              <a:rPr lang="en-US" altLang="zh-CN" dirty="0">
                <a:solidFill>
                  <a:srgbClr val="FF6600"/>
                </a:solidFill>
                <a:latin typeface="宋体" pitchFamily="2" charset="-122"/>
              </a:rPr>
              <a:t>(</a:t>
            </a:r>
            <a:r>
              <a:rPr lang="en-US" altLang="zh-CN" dirty="0">
                <a:solidFill>
                  <a:srgbClr val="FF6600"/>
                </a:solidFill>
                <a:ea typeface="黑体" pitchFamily="2" charset="-122"/>
              </a:rPr>
              <a:t>FIFO</a:t>
            </a:r>
            <a:r>
              <a:rPr lang="en-US" altLang="zh-CN" dirty="0">
                <a:solidFill>
                  <a:srgbClr val="FF6600"/>
                </a:solidFill>
                <a:latin typeface="宋体" pitchFamily="2" charset="-122"/>
              </a:rPr>
              <a:t>)</a:t>
            </a:r>
            <a:r>
              <a:rPr lang="zh-CN" altLang="en-US" dirty="0">
                <a:solidFill>
                  <a:srgbClr val="FF6600"/>
                </a:solidFill>
                <a:ea typeface="黑体" pitchFamily="2" charset="-122"/>
              </a:rPr>
              <a:t>存储器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C8DC0E-119A-4759-985E-D86724BFD633}" type="slidenum">
              <a:rPr lang="zh-CN" altLang="en-US"/>
              <a:pPr/>
              <a:t>133</a:t>
            </a:fld>
            <a:endParaRPr lang="en-US" altLang="zh-CN"/>
          </a:p>
        </p:txBody>
      </p:sp>
      <p:sp>
        <p:nvSpPr>
          <p:cNvPr id="1020931" name="Rectangle 3"/>
          <p:cNvSpPr>
            <a:spLocks noChangeArrowheads="1"/>
          </p:cNvSpPr>
          <p:nvPr/>
        </p:nvSpPr>
        <p:spPr bwMode="auto">
          <a:xfrm>
            <a:off x="323850" y="836613"/>
            <a:ext cx="8712770" cy="5184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55600" indent="-355600" algn="l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CN" sz="2800" dirty="0"/>
              <a:t>2</a:t>
            </a:r>
            <a:r>
              <a:rPr lang="zh-CN" altLang="en-US" sz="2800" dirty="0"/>
              <a:t>）具体操作</a:t>
            </a:r>
          </a:p>
          <a:p>
            <a:pPr marL="355600" indent="-3556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zh-CN" altLang="en-US" sz="2800" dirty="0"/>
              <a:t>写操作</a:t>
            </a:r>
          </a:p>
          <a:p>
            <a:pPr marL="355600" indent="-3556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zh-CN" altLang="en-US" sz="2800" dirty="0"/>
              <a:t>读操作</a:t>
            </a:r>
          </a:p>
          <a:p>
            <a:pPr marL="355600" indent="-3556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zh-CN" altLang="en-US" sz="2800" dirty="0"/>
              <a:t>级联操作</a:t>
            </a:r>
          </a:p>
          <a:p>
            <a:pPr marL="623888" lvl="1" indent="-263525" algn="l">
              <a:spcBef>
                <a:spcPct val="20000"/>
              </a:spcBef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zh-CN" altLang="en-US" sz="2800" dirty="0"/>
              <a:t>字宽的扩展。 </a:t>
            </a:r>
            <a:br>
              <a:rPr lang="zh-CN" altLang="en-US" sz="2800" dirty="0"/>
            </a:br>
            <a:r>
              <a:rPr lang="zh-CN" altLang="en-US" sz="2800" dirty="0"/>
              <a:t>利用两片级联即可实现</a:t>
            </a:r>
            <a:r>
              <a:rPr lang="en-US" altLang="zh-CN" sz="2800" dirty="0"/>
              <a:t>18</a:t>
            </a:r>
            <a:r>
              <a:rPr lang="zh-CN" altLang="en-US" sz="2800" dirty="0"/>
              <a:t>位</a:t>
            </a:r>
            <a:r>
              <a:rPr lang="en-US" altLang="zh-CN" sz="2800" dirty="0">
                <a:latin typeface="宋体" pitchFamily="2" charset="-122"/>
              </a:rPr>
              <a:t>(</a:t>
            </a:r>
            <a:r>
              <a:rPr lang="zh-CN" altLang="en-US" sz="2800" dirty="0"/>
              <a:t>两个</a:t>
            </a:r>
            <a:r>
              <a:rPr lang="en-US" altLang="zh-CN" sz="2800" dirty="0"/>
              <a:t>9</a:t>
            </a:r>
            <a:r>
              <a:rPr lang="zh-CN" altLang="en-US" sz="2800" dirty="0"/>
              <a:t>位</a:t>
            </a:r>
            <a:r>
              <a:rPr lang="en-US" altLang="zh-CN" sz="2800" dirty="0">
                <a:latin typeface="宋体" pitchFamily="2" charset="-122"/>
              </a:rPr>
              <a:t>)</a:t>
            </a:r>
            <a:r>
              <a:rPr lang="zh-CN" altLang="en-US" sz="2800" dirty="0"/>
              <a:t>数据的扩展，从而构成</a:t>
            </a:r>
            <a:r>
              <a:rPr lang="en-US" altLang="zh-CN" sz="2800" dirty="0"/>
              <a:t>512×18 bit</a:t>
            </a:r>
            <a:r>
              <a:rPr lang="zh-CN" altLang="en-US" sz="2800" dirty="0"/>
              <a:t>的</a:t>
            </a:r>
            <a:r>
              <a:rPr lang="en-US" altLang="zh-CN" sz="2800" dirty="0"/>
              <a:t>FIFO</a:t>
            </a:r>
            <a:r>
              <a:rPr lang="zh-CN" altLang="en-US" sz="2800" dirty="0"/>
              <a:t>存储器。</a:t>
            </a:r>
          </a:p>
          <a:p>
            <a:pPr marL="623888" lvl="1" indent="-263525" algn="l">
              <a:spcBef>
                <a:spcPct val="20000"/>
              </a:spcBef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zh-CN" altLang="en-US" sz="2800" dirty="0"/>
              <a:t>深度的扩展。</a:t>
            </a:r>
            <a:br>
              <a:rPr lang="zh-CN" altLang="en-US" sz="2800" dirty="0"/>
            </a:br>
            <a:r>
              <a:rPr lang="zh-CN" altLang="en-US" sz="2800" dirty="0"/>
              <a:t>例如，利用</a:t>
            </a:r>
            <a:r>
              <a:rPr lang="en-US" altLang="zh-CN" sz="2800" dirty="0"/>
              <a:t>4</a:t>
            </a:r>
            <a:r>
              <a:rPr lang="zh-CN" altLang="en-US" sz="2800" dirty="0"/>
              <a:t>片</a:t>
            </a:r>
            <a:r>
              <a:rPr lang="en-US" altLang="zh-CN" sz="2800" dirty="0"/>
              <a:t>DS2009</a:t>
            </a:r>
            <a:r>
              <a:rPr lang="zh-CN" altLang="en-US" sz="2800" dirty="0"/>
              <a:t>级联即可实现</a:t>
            </a:r>
            <a:r>
              <a:rPr lang="en-US" altLang="zh-CN" sz="2800" dirty="0"/>
              <a:t>2048×9 bit</a:t>
            </a:r>
            <a:r>
              <a:rPr lang="zh-CN" altLang="en-US" sz="2800" dirty="0"/>
              <a:t>的深度扩展。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黑体" pitchFamily="2" charset="-122"/>
              </a:rPr>
              <a:t>5.2.3  </a:t>
            </a:r>
            <a:r>
              <a:rPr lang="zh-CN" altLang="en-US" dirty="0">
                <a:ea typeface="黑体" pitchFamily="2" charset="-122"/>
              </a:rPr>
              <a:t>其他存储器     </a:t>
            </a:r>
            <a:r>
              <a:rPr lang="en-US" altLang="zh-CN" dirty="0">
                <a:solidFill>
                  <a:srgbClr val="FF6600"/>
                </a:solidFill>
                <a:ea typeface="黑体" pitchFamily="2" charset="-122"/>
              </a:rPr>
              <a:t>2. </a:t>
            </a:r>
            <a:r>
              <a:rPr lang="zh-CN" altLang="en-US" dirty="0">
                <a:solidFill>
                  <a:srgbClr val="FF6600"/>
                </a:solidFill>
                <a:ea typeface="黑体" pitchFamily="2" charset="-122"/>
              </a:rPr>
              <a:t>先进先出</a:t>
            </a:r>
            <a:r>
              <a:rPr lang="en-US" altLang="zh-CN" dirty="0">
                <a:solidFill>
                  <a:srgbClr val="FF6600"/>
                </a:solidFill>
                <a:latin typeface="宋体" pitchFamily="2" charset="-122"/>
              </a:rPr>
              <a:t>(</a:t>
            </a:r>
            <a:r>
              <a:rPr lang="en-US" altLang="zh-CN" dirty="0">
                <a:solidFill>
                  <a:srgbClr val="FF6600"/>
                </a:solidFill>
                <a:ea typeface="黑体" pitchFamily="2" charset="-122"/>
              </a:rPr>
              <a:t>FIFO</a:t>
            </a:r>
            <a:r>
              <a:rPr lang="en-US" altLang="zh-CN" dirty="0">
                <a:solidFill>
                  <a:srgbClr val="FF6600"/>
                </a:solidFill>
                <a:latin typeface="宋体" pitchFamily="2" charset="-122"/>
              </a:rPr>
              <a:t>)</a:t>
            </a:r>
            <a:r>
              <a:rPr lang="zh-CN" altLang="en-US" dirty="0">
                <a:solidFill>
                  <a:srgbClr val="FF6600"/>
                </a:solidFill>
                <a:ea typeface="黑体" pitchFamily="2" charset="-122"/>
              </a:rPr>
              <a:t>存储器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145459B-C370-4EAE-8C0E-5D3AB4DA618B}" type="slidenum">
              <a:rPr lang="zh-CN" altLang="en-US"/>
              <a:pPr/>
              <a:t>134</a:t>
            </a:fld>
            <a:endParaRPr lang="en-US" altLang="zh-CN"/>
          </a:p>
        </p:txBody>
      </p:sp>
      <p:sp>
        <p:nvSpPr>
          <p:cNvPr id="1021955" name="Rectangle 3"/>
          <p:cNvSpPr>
            <a:spLocks noChangeArrowheads="1"/>
          </p:cNvSpPr>
          <p:nvPr/>
        </p:nvSpPr>
        <p:spPr bwMode="auto">
          <a:xfrm>
            <a:off x="323850" y="764630"/>
            <a:ext cx="8640763" cy="561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55600" indent="-3556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en-US" altLang="zh-CN" sz="2800" dirty="0"/>
              <a:t>EPROM</a:t>
            </a:r>
            <a:r>
              <a:rPr lang="zh-CN" altLang="en-US" sz="2800" dirty="0"/>
              <a:t>、</a:t>
            </a:r>
            <a:r>
              <a:rPr lang="en-US" altLang="zh-CN" sz="2800" dirty="0"/>
              <a:t>EEPROM</a:t>
            </a:r>
            <a:r>
              <a:rPr lang="zh-CN" altLang="en-US" sz="2800" dirty="0"/>
              <a:t>和</a:t>
            </a:r>
            <a:r>
              <a:rPr lang="en-US" altLang="zh-CN" sz="2800" dirty="0"/>
              <a:t>Flash</a:t>
            </a:r>
            <a:r>
              <a:rPr lang="zh-CN" altLang="en-US" sz="2800" dirty="0"/>
              <a:t>不仅写入速度慢，而且只能有限次的擦写，写入时功耗大。</a:t>
            </a:r>
          </a:p>
          <a:p>
            <a:pPr marL="355600" indent="-3556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zh-CN" altLang="en-US" sz="2800" dirty="0"/>
              <a:t>铁电存储器能兼容</a:t>
            </a:r>
            <a:r>
              <a:rPr lang="en-US" altLang="zh-CN" sz="2800" dirty="0"/>
              <a:t>RAM</a:t>
            </a:r>
            <a:r>
              <a:rPr lang="zh-CN" altLang="en-US" sz="2800" dirty="0"/>
              <a:t>的一切功能，并且和</a:t>
            </a:r>
            <a:r>
              <a:rPr lang="en-US" altLang="zh-CN" sz="2800" dirty="0"/>
              <a:t>ROM</a:t>
            </a:r>
            <a:r>
              <a:rPr lang="zh-CN" altLang="en-US" sz="2800" dirty="0"/>
              <a:t>技术一样，是一种非易失性的存储器。铁电存储器在这两类存储类型间搭起了一座跨越沟壑的桥梁 </a:t>
            </a:r>
            <a:r>
              <a:rPr lang="zh-CN" altLang="en-US" sz="2800" dirty="0">
                <a:latin typeface="+mn-ea"/>
                <a:ea typeface="+mn-ea"/>
              </a:rPr>
              <a:t>→</a:t>
            </a:r>
            <a:r>
              <a:rPr lang="zh-CN" altLang="en-US" sz="2800" dirty="0"/>
              <a:t>一种非易失性的</a:t>
            </a:r>
            <a:r>
              <a:rPr lang="en-US" altLang="zh-CN" sz="2800" dirty="0"/>
              <a:t>RAM</a:t>
            </a:r>
            <a:r>
              <a:rPr lang="zh-CN" altLang="en-US" sz="2800" dirty="0"/>
              <a:t>。</a:t>
            </a:r>
          </a:p>
        </p:txBody>
      </p:sp>
      <p:pic>
        <p:nvPicPr>
          <p:cNvPr id="102195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8030" y="3356575"/>
            <a:ext cx="3743325" cy="27241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动作按钮: 信息 6">
            <a:hlinkClick r:id="rId3" action="ppaction://hlinksldjump" highlightClick="1"/>
          </p:cNvPr>
          <p:cNvSpPr/>
          <p:nvPr/>
        </p:nvSpPr>
        <p:spPr bwMode="auto">
          <a:xfrm>
            <a:off x="395420" y="5877340"/>
            <a:ext cx="576080" cy="576080"/>
          </a:xfrm>
          <a:prstGeom prst="actionButtonInformation">
            <a:avLst/>
          </a:prstGeom>
          <a:ln>
            <a:headEnd type="none" w="med" len="med"/>
            <a:tailEnd type="triangl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黑体" pitchFamily="2" charset="-122"/>
              </a:rPr>
              <a:t>5.2.3  </a:t>
            </a:r>
            <a:r>
              <a:rPr lang="zh-CN" altLang="en-US" dirty="0">
                <a:ea typeface="黑体" pitchFamily="2" charset="-122"/>
              </a:rPr>
              <a:t>其他存储器     </a:t>
            </a:r>
            <a:r>
              <a:rPr lang="en-US" altLang="zh-CN" dirty="0">
                <a:solidFill>
                  <a:srgbClr val="FF6600"/>
                </a:solidFill>
                <a:ea typeface="黑体" pitchFamily="2" charset="-122"/>
              </a:rPr>
              <a:t>3. </a:t>
            </a:r>
            <a:r>
              <a:rPr lang="zh-CN" altLang="en-US" dirty="0">
                <a:solidFill>
                  <a:srgbClr val="FF6600"/>
                </a:solidFill>
                <a:ea typeface="黑体" pitchFamily="2" charset="-122"/>
              </a:rPr>
              <a:t>铁电存储器</a:t>
            </a:r>
            <a:r>
              <a:rPr lang="en-US" altLang="zh-CN" dirty="0">
                <a:solidFill>
                  <a:srgbClr val="FF6600"/>
                </a:solidFill>
                <a:ea typeface="黑体" pitchFamily="2" charset="-122"/>
              </a:rPr>
              <a:t>FRAM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021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021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19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219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59B372E-5BBD-4064-BB45-19FDC59ADCBD}" type="slidenum">
              <a:rPr lang="zh-CN" altLang="en-US"/>
              <a:pPr/>
              <a:t>135</a:t>
            </a:fld>
            <a:endParaRPr lang="en-US" altLang="zh-CN"/>
          </a:p>
        </p:txBody>
      </p:sp>
      <p:pic>
        <p:nvPicPr>
          <p:cNvPr id="10229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450" y="548600"/>
            <a:ext cx="6850063" cy="3849688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</p:pic>
      <p:sp>
        <p:nvSpPr>
          <p:cNvPr id="1022979" name="Rectangle 3"/>
          <p:cNvSpPr>
            <a:spLocks noChangeArrowheads="1"/>
          </p:cNvSpPr>
          <p:nvPr/>
        </p:nvSpPr>
        <p:spPr bwMode="auto">
          <a:xfrm>
            <a:off x="323850" y="4292600"/>
            <a:ext cx="8280400" cy="237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zh-CN" altLang="en-US" dirty="0"/>
              <a:t>        当一个电场被加到</a:t>
            </a:r>
            <a:r>
              <a:rPr lang="zh-CN" altLang="en-US" dirty="0">
                <a:solidFill>
                  <a:srgbClr val="CC0000"/>
                </a:solidFill>
              </a:rPr>
              <a:t>铁电晶体</a:t>
            </a:r>
            <a:r>
              <a:rPr lang="zh-CN" altLang="en-US" dirty="0"/>
              <a:t>时，中心原子顺着电场的方向在晶体里移动。当原子移动时，它通过一个能量壁垒，从而引起电荷击穿。内部电路感应到电荷击穿并设置存储器。移去电场后，中心原子保持不动，存储器的状态也得以保存。铁电存储器不需要定时更新，掉电后数据能够继续保存，速度快而且不容易写坏。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黑体" pitchFamily="2" charset="-122"/>
              </a:rPr>
              <a:t>5.2.3  </a:t>
            </a:r>
            <a:r>
              <a:rPr lang="zh-CN" altLang="en-US" dirty="0">
                <a:ea typeface="黑体" pitchFamily="2" charset="-122"/>
              </a:rPr>
              <a:t>其他存储器     </a:t>
            </a:r>
            <a:r>
              <a:rPr lang="en-US" altLang="zh-CN" dirty="0">
                <a:solidFill>
                  <a:srgbClr val="FF6600"/>
                </a:solidFill>
                <a:ea typeface="黑体" pitchFamily="2" charset="-122"/>
              </a:rPr>
              <a:t>3. </a:t>
            </a:r>
            <a:r>
              <a:rPr lang="zh-CN" altLang="en-US" dirty="0">
                <a:solidFill>
                  <a:srgbClr val="FF6600"/>
                </a:solidFill>
                <a:ea typeface="黑体" pitchFamily="2" charset="-122"/>
              </a:rPr>
              <a:t>铁电存储器</a:t>
            </a:r>
            <a:r>
              <a:rPr lang="en-US" altLang="zh-CN" dirty="0">
                <a:solidFill>
                  <a:srgbClr val="FF6600"/>
                </a:solidFill>
                <a:ea typeface="黑体" pitchFamily="2" charset="-122"/>
              </a:rPr>
              <a:t>FRAM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B35F6-173A-4F06-A52F-0E65447A0C2D}" type="slidenum">
              <a:rPr lang="zh-CN" altLang="en-US"/>
              <a:pPr/>
              <a:t>136</a:t>
            </a:fld>
            <a:endParaRPr lang="en-US" altLang="zh-CN"/>
          </a:p>
        </p:txBody>
      </p:sp>
      <p:sp>
        <p:nvSpPr>
          <p:cNvPr id="1024003" name="Rectangle 3"/>
          <p:cNvSpPr>
            <a:spLocks noChangeArrowheads="1"/>
          </p:cNvSpPr>
          <p:nvPr/>
        </p:nvSpPr>
        <p:spPr bwMode="auto">
          <a:xfrm>
            <a:off x="323850" y="692620"/>
            <a:ext cx="8640763" cy="583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55600" indent="-355600" algn="l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CN" sz="2800" dirty="0"/>
              <a:t>1</a:t>
            </a:r>
            <a:r>
              <a:rPr lang="zh-CN" altLang="en-US" sz="2800" dirty="0"/>
              <a:t>）典型芯片：</a:t>
            </a:r>
            <a:br>
              <a:rPr lang="zh-CN" altLang="en-US" sz="2800" dirty="0"/>
            </a:br>
            <a:r>
              <a:rPr lang="en-US" altLang="zh-CN" sz="2800" dirty="0" err="1"/>
              <a:t>Ramtron</a:t>
            </a:r>
            <a:r>
              <a:rPr lang="zh-CN" altLang="en-US" sz="2800" dirty="0"/>
              <a:t>公司研制的并行铁电存储器</a:t>
            </a:r>
            <a:r>
              <a:rPr lang="en-US" altLang="zh-CN" sz="2800" dirty="0"/>
              <a:t>FM1808</a:t>
            </a:r>
            <a:endParaRPr lang="zh-CN" altLang="en-US" sz="2800" dirty="0"/>
          </a:p>
          <a:p>
            <a:pPr marL="355600" indent="-3556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endParaRPr lang="zh-CN" altLang="en-US" sz="3200" dirty="0"/>
          </a:p>
        </p:txBody>
      </p:sp>
      <p:sp>
        <p:nvSpPr>
          <p:cNvPr id="1024004" name="Text Box 4"/>
          <p:cNvSpPr txBox="1">
            <a:spLocks noChangeArrowheads="1"/>
          </p:cNvSpPr>
          <p:nvPr/>
        </p:nvSpPr>
        <p:spPr bwMode="auto">
          <a:xfrm>
            <a:off x="3708400" y="6073748"/>
            <a:ext cx="195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buClrTx/>
              <a:buFontTx/>
              <a:buNone/>
            </a:pPr>
            <a:r>
              <a:rPr kumimoji="1" lang="en-US" altLang="zh-CN">
                <a:solidFill>
                  <a:schemeClr val="bg2"/>
                </a:solidFill>
              </a:rPr>
              <a:t>FM1808</a:t>
            </a:r>
            <a:r>
              <a:rPr kumimoji="1" lang="zh-CN" altLang="en-US">
                <a:solidFill>
                  <a:schemeClr val="bg2"/>
                </a:solidFill>
                <a:latin typeface="宋体" pitchFamily="2" charset="-122"/>
              </a:rPr>
              <a:t>引线</a:t>
            </a:r>
            <a:r>
              <a:rPr kumimoji="1" lang="zh-CN" altLang="en-US">
                <a:solidFill>
                  <a:schemeClr val="bg2"/>
                </a:solidFill>
              </a:rPr>
              <a:t> </a:t>
            </a:r>
          </a:p>
        </p:txBody>
      </p:sp>
      <p:graphicFrame>
        <p:nvGraphicFramePr>
          <p:cNvPr id="102400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5841431"/>
              </p:ext>
            </p:extLst>
          </p:nvPr>
        </p:nvGraphicFramePr>
        <p:xfrm>
          <a:off x="2503488" y="1735111"/>
          <a:ext cx="4373562" cy="432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051" r:id="rId3" imgW="1828641" imgH="1807491" progId="Visio.Drawing.11">
                  <p:embed/>
                </p:oleObj>
              </mc:Choice>
              <mc:Fallback>
                <p:oleObj r:id="rId3" imgW="1828641" imgH="1807491" progId="Visio.Drawing.11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3488" y="1735111"/>
                        <a:ext cx="4373562" cy="4327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006" name="AutoShape 6"/>
          <p:cNvSpPr>
            <a:spLocks noChangeArrowheads="1"/>
          </p:cNvSpPr>
          <p:nvPr/>
        </p:nvSpPr>
        <p:spPr bwMode="auto">
          <a:xfrm>
            <a:off x="2627313" y="1752573"/>
            <a:ext cx="360362" cy="295275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FF6600"/>
            </a:solidFill>
            <a:round/>
            <a:headEnd/>
            <a:tailEnd type="none" w="med" len="lg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24007" name="AutoShape 7"/>
          <p:cNvSpPr>
            <a:spLocks noChangeArrowheads="1"/>
          </p:cNvSpPr>
          <p:nvPr/>
        </p:nvSpPr>
        <p:spPr bwMode="auto">
          <a:xfrm>
            <a:off x="6300788" y="2473298"/>
            <a:ext cx="503237" cy="10795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FF66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24008" name="AutoShape 8"/>
          <p:cNvSpPr>
            <a:spLocks noChangeArrowheads="1"/>
          </p:cNvSpPr>
          <p:nvPr/>
        </p:nvSpPr>
        <p:spPr bwMode="auto">
          <a:xfrm>
            <a:off x="6300788" y="3913161"/>
            <a:ext cx="503237" cy="2159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FF66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24009" name="AutoShape 9"/>
          <p:cNvSpPr>
            <a:spLocks noChangeArrowheads="1"/>
          </p:cNvSpPr>
          <p:nvPr/>
        </p:nvSpPr>
        <p:spPr bwMode="auto">
          <a:xfrm>
            <a:off x="2627313" y="4705323"/>
            <a:ext cx="360362" cy="8636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FF0066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24010" name="AutoShape 10"/>
          <p:cNvSpPr>
            <a:spLocks noChangeArrowheads="1"/>
          </p:cNvSpPr>
          <p:nvPr/>
        </p:nvSpPr>
        <p:spPr bwMode="auto">
          <a:xfrm>
            <a:off x="6372225" y="4416398"/>
            <a:ext cx="360363" cy="1512888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FF0066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24011" name="AutoShape 11"/>
          <p:cNvSpPr>
            <a:spLocks noChangeArrowheads="1"/>
          </p:cNvSpPr>
          <p:nvPr/>
        </p:nvSpPr>
        <p:spPr bwMode="auto">
          <a:xfrm rot="1490445">
            <a:off x="2395538" y="5419698"/>
            <a:ext cx="719137" cy="576263"/>
          </a:xfrm>
          <a:prstGeom prst="irregularSeal2">
            <a:avLst/>
          </a:prstGeom>
          <a:noFill/>
          <a:ln w="19050" algn="ctr">
            <a:solidFill>
              <a:srgbClr val="00FF00"/>
            </a:solidFill>
            <a:miter lim="800000"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24012" name="AutoShape 12"/>
          <p:cNvSpPr>
            <a:spLocks noChangeArrowheads="1"/>
          </p:cNvSpPr>
          <p:nvPr/>
        </p:nvSpPr>
        <p:spPr bwMode="auto">
          <a:xfrm rot="1490445">
            <a:off x="6227763" y="1681136"/>
            <a:ext cx="719137" cy="576262"/>
          </a:xfrm>
          <a:prstGeom prst="irregularSeal2">
            <a:avLst/>
          </a:prstGeom>
          <a:noFill/>
          <a:ln w="19050" algn="ctr">
            <a:solidFill>
              <a:srgbClr val="00FF00"/>
            </a:solidFill>
            <a:miter lim="800000"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24013" name="Line 13"/>
          <p:cNvSpPr>
            <a:spLocks noChangeShapeType="1"/>
          </p:cNvSpPr>
          <p:nvPr/>
        </p:nvSpPr>
        <p:spPr bwMode="auto">
          <a:xfrm flipH="1">
            <a:off x="6732588" y="2328836"/>
            <a:ext cx="360362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24014" name="Line 14"/>
          <p:cNvSpPr>
            <a:spLocks noChangeShapeType="1"/>
          </p:cNvSpPr>
          <p:nvPr/>
        </p:nvSpPr>
        <p:spPr bwMode="auto">
          <a:xfrm flipH="1">
            <a:off x="6732588" y="3722661"/>
            <a:ext cx="360362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24015" name="Line 15"/>
          <p:cNvSpPr>
            <a:spLocks noChangeShapeType="1"/>
          </p:cNvSpPr>
          <p:nvPr/>
        </p:nvSpPr>
        <p:spPr bwMode="auto">
          <a:xfrm flipH="1">
            <a:off x="6732588" y="4306861"/>
            <a:ext cx="360362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黑体" pitchFamily="2" charset="-122"/>
              </a:rPr>
              <a:t>5.2.3  </a:t>
            </a:r>
            <a:r>
              <a:rPr lang="zh-CN" altLang="en-US" dirty="0">
                <a:ea typeface="黑体" pitchFamily="2" charset="-122"/>
              </a:rPr>
              <a:t>其他存储器     </a:t>
            </a:r>
            <a:r>
              <a:rPr lang="en-US" altLang="zh-CN" dirty="0">
                <a:solidFill>
                  <a:srgbClr val="FF6600"/>
                </a:solidFill>
                <a:ea typeface="黑体" pitchFamily="2" charset="-122"/>
              </a:rPr>
              <a:t>3. </a:t>
            </a:r>
            <a:r>
              <a:rPr lang="zh-CN" altLang="en-US" dirty="0">
                <a:solidFill>
                  <a:srgbClr val="FF6600"/>
                </a:solidFill>
                <a:ea typeface="黑体" pitchFamily="2" charset="-122"/>
              </a:rPr>
              <a:t>铁电存储器</a:t>
            </a:r>
            <a:r>
              <a:rPr lang="en-US" altLang="zh-CN" dirty="0">
                <a:solidFill>
                  <a:srgbClr val="FF6600"/>
                </a:solidFill>
                <a:ea typeface="黑体" pitchFamily="2" charset="-122"/>
              </a:rPr>
              <a:t>FRAM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A7BA6E-2E1A-4AAB-9A68-EAC177077C1C}" type="slidenum">
              <a:rPr lang="zh-CN" altLang="en-US"/>
              <a:pPr/>
              <a:t>137</a:t>
            </a:fld>
            <a:endParaRPr lang="en-US" altLang="zh-CN"/>
          </a:p>
        </p:txBody>
      </p:sp>
      <p:sp>
        <p:nvSpPr>
          <p:cNvPr id="1025027" name="Rectangle 3"/>
          <p:cNvSpPr>
            <a:spLocks noChangeArrowheads="1"/>
          </p:cNvSpPr>
          <p:nvPr/>
        </p:nvSpPr>
        <p:spPr bwMode="auto">
          <a:xfrm>
            <a:off x="323850" y="692620"/>
            <a:ext cx="8640763" cy="583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55600" indent="-355600" algn="l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CN" sz="2800" dirty="0"/>
              <a:t>1</a:t>
            </a:r>
            <a:r>
              <a:rPr lang="zh-CN" altLang="en-US" sz="2800" dirty="0"/>
              <a:t>）典型芯片 </a:t>
            </a:r>
            <a:r>
              <a:rPr lang="en-US" altLang="zh-CN" sz="2800" dirty="0"/>
              <a:t>FM1808 </a:t>
            </a:r>
            <a:r>
              <a:rPr lang="zh-CN" altLang="en-US" sz="2800" dirty="0"/>
              <a:t>的</a:t>
            </a:r>
            <a:r>
              <a:rPr lang="zh-CN" altLang="en-US" sz="2800" dirty="0">
                <a:solidFill>
                  <a:srgbClr val="0000FF"/>
                </a:solidFill>
                <a:ea typeface="黑体" pitchFamily="2" charset="-122"/>
              </a:rPr>
              <a:t>特点</a:t>
            </a:r>
            <a:r>
              <a:rPr lang="zh-CN" altLang="en-US" sz="2800" dirty="0"/>
              <a:t>：</a:t>
            </a:r>
          </a:p>
          <a:p>
            <a:pPr marL="355600" indent="-3556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zh-CN" altLang="en-US" sz="2800" dirty="0"/>
              <a:t>采用</a:t>
            </a:r>
            <a:r>
              <a:rPr lang="en-US" altLang="zh-CN" sz="2800" dirty="0"/>
              <a:t>32 K×8 bit</a:t>
            </a:r>
            <a:r>
              <a:rPr lang="zh-CN" altLang="en-US" sz="2800" dirty="0"/>
              <a:t>的存储结构。</a:t>
            </a:r>
          </a:p>
          <a:p>
            <a:pPr marL="355600" indent="-3556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zh-CN" altLang="en-US" sz="2800" dirty="0"/>
              <a:t>低电压，使用</a:t>
            </a:r>
            <a:r>
              <a:rPr lang="en-US" altLang="zh-CN" sz="2800" dirty="0"/>
              <a:t>2.7</a:t>
            </a:r>
            <a:r>
              <a:rPr lang="zh-CN" altLang="en-US" sz="2800" dirty="0"/>
              <a:t>～</a:t>
            </a:r>
            <a:r>
              <a:rPr lang="en-US" altLang="zh-CN" sz="2800" dirty="0"/>
              <a:t>3.6 V</a:t>
            </a:r>
            <a:r>
              <a:rPr lang="zh-CN" altLang="en-US" sz="2800" dirty="0"/>
              <a:t>电源供电。</a:t>
            </a:r>
          </a:p>
          <a:p>
            <a:pPr marL="355600" indent="-3556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zh-CN" altLang="en-US" sz="2800" dirty="0"/>
              <a:t>可无限次读</a:t>
            </a:r>
            <a:r>
              <a:rPr lang="en-US" altLang="zh-CN" sz="2800" dirty="0"/>
              <a:t>/</a:t>
            </a:r>
            <a:r>
              <a:rPr lang="zh-CN" altLang="en-US" sz="2800" dirty="0"/>
              <a:t>写。</a:t>
            </a:r>
          </a:p>
          <a:p>
            <a:pPr marL="355600" indent="-3556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zh-CN" altLang="en-US" sz="2800" dirty="0"/>
              <a:t>掉电数据保存</a:t>
            </a:r>
            <a:r>
              <a:rPr lang="en-US" altLang="zh-CN" sz="2800" dirty="0"/>
              <a:t>10</a:t>
            </a:r>
            <a:r>
              <a:rPr lang="zh-CN" altLang="en-US" sz="2800" dirty="0"/>
              <a:t>年。</a:t>
            </a:r>
          </a:p>
          <a:p>
            <a:pPr marL="355600" indent="-3556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zh-CN" altLang="en-US" sz="2800" dirty="0"/>
              <a:t>写数据无延时，以总线速度进行读</a:t>
            </a:r>
            <a:r>
              <a:rPr lang="en-US" altLang="zh-CN" sz="2800" dirty="0"/>
              <a:t>/</a:t>
            </a:r>
            <a:r>
              <a:rPr lang="zh-CN" altLang="en-US" sz="2800" dirty="0"/>
              <a:t>写，无需页写及数据查询。</a:t>
            </a:r>
          </a:p>
          <a:p>
            <a:pPr marL="355600" indent="-3556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zh-CN" altLang="en-US" sz="2800" dirty="0"/>
              <a:t>内存访问速度可达</a:t>
            </a:r>
            <a:r>
              <a:rPr lang="en-US" altLang="zh-CN" sz="2800" dirty="0"/>
              <a:t>70 ns</a:t>
            </a:r>
            <a:r>
              <a:rPr lang="zh-CN" altLang="en-US" sz="2800" dirty="0"/>
              <a:t>。</a:t>
            </a:r>
          </a:p>
          <a:p>
            <a:pPr marL="355600" indent="-3556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zh-CN" altLang="en-US" sz="2800" dirty="0"/>
              <a:t>先进的高可靠性铁电存储方式。</a:t>
            </a:r>
          </a:p>
          <a:p>
            <a:pPr marL="355600" indent="-3556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zh-CN" altLang="en-US" sz="2800" dirty="0"/>
              <a:t>低功耗，小于</a:t>
            </a:r>
            <a:r>
              <a:rPr lang="en-US" altLang="zh-CN" sz="2800" dirty="0"/>
              <a:t>20μA</a:t>
            </a:r>
            <a:r>
              <a:rPr lang="zh-CN" altLang="en-US" sz="2800" dirty="0"/>
              <a:t>的静态工作电流，读</a:t>
            </a:r>
            <a:r>
              <a:rPr lang="en-US" altLang="zh-CN" sz="2800" dirty="0"/>
              <a:t>/</a:t>
            </a:r>
            <a:r>
              <a:rPr lang="zh-CN" altLang="en-US" sz="2800" dirty="0"/>
              <a:t>写操作的功耗相同。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黑体" pitchFamily="2" charset="-122"/>
              </a:rPr>
              <a:t>5.2.3  </a:t>
            </a:r>
            <a:r>
              <a:rPr lang="zh-CN" altLang="en-US" dirty="0">
                <a:ea typeface="黑体" pitchFamily="2" charset="-122"/>
              </a:rPr>
              <a:t>其他存储器     </a:t>
            </a:r>
            <a:r>
              <a:rPr lang="en-US" altLang="zh-CN" dirty="0">
                <a:solidFill>
                  <a:srgbClr val="FF6600"/>
                </a:solidFill>
                <a:ea typeface="黑体" pitchFamily="2" charset="-122"/>
              </a:rPr>
              <a:t>3. </a:t>
            </a:r>
            <a:r>
              <a:rPr lang="zh-CN" altLang="en-US" dirty="0">
                <a:solidFill>
                  <a:srgbClr val="FF6600"/>
                </a:solidFill>
                <a:ea typeface="黑体" pitchFamily="2" charset="-122"/>
              </a:rPr>
              <a:t>铁电存储器</a:t>
            </a:r>
            <a:r>
              <a:rPr lang="en-US" altLang="zh-CN" dirty="0">
                <a:solidFill>
                  <a:srgbClr val="FF6600"/>
                </a:solidFill>
                <a:ea typeface="黑体" pitchFamily="2" charset="-122"/>
              </a:rPr>
              <a:t>FRAM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62DCD5-174A-42DC-A804-19A495152112}" type="slidenum">
              <a:rPr lang="zh-CN" altLang="en-US"/>
              <a:pPr/>
              <a:t>138</a:t>
            </a:fld>
            <a:endParaRPr lang="en-US" altLang="zh-CN"/>
          </a:p>
        </p:txBody>
      </p:sp>
      <p:sp>
        <p:nvSpPr>
          <p:cNvPr id="1026051" name="Rectangle 3"/>
          <p:cNvSpPr>
            <a:spLocks noChangeArrowheads="1"/>
          </p:cNvSpPr>
          <p:nvPr/>
        </p:nvSpPr>
        <p:spPr bwMode="auto">
          <a:xfrm>
            <a:off x="323850" y="692620"/>
            <a:ext cx="8640763" cy="583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55600" indent="-355600" algn="l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CN" sz="2800" dirty="0"/>
              <a:t>2</a:t>
            </a:r>
            <a:r>
              <a:rPr lang="zh-CN" altLang="en-US" sz="2800" dirty="0"/>
              <a:t>）关于</a:t>
            </a:r>
            <a:r>
              <a:rPr lang="en-US" altLang="zh-CN" sz="2800" dirty="0"/>
              <a:t>FRAM</a:t>
            </a:r>
            <a:r>
              <a:rPr lang="zh-CN" altLang="en-US" sz="2800" dirty="0"/>
              <a:t>的几点说明</a:t>
            </a:r>
          </a:p>
          <a:p>
            <a:pPr marL="355600" indent="-3556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zh-CN" altLang="en-US" sz="2800" dirty="0"/>
              <a:t>早期的</a:t>
            </a:r>
            <a:r>
              <a:rPr lang="en-US" altLang="zh-CN" sz="2800" dirty="0"/>
              <a:t>FRAM</a:t>
            </a:r>
            <a:r>
              <a:rPr lang="zh-CN" altLang="en-US" sz="2800" dirty="0"/>
              <a:t>读</a:t>
            </a:r>
            <a:r>
              <a:rPr lang="en-US" altLang="zh-CN" sz="2800" dirty="0"/>
              <a:t>/</a:t>
            </a:r>
            <a:r>
              <a:rPr lang="zh-CN" altLang="en-US" sz="2800" dirty="0"/>
              <a:t>写速度不一样，写入时间更长一些，在使用上要注意。近期的</a:t>
            </a:r>
            <a:r>
              <a:rPr lang="en-US" altLang="zh-CN" sz="2800" dirty="0"/>
              <a:t>FRAM</a:t>
            </a:r>
            <a:r>
              <a:rPr lang="zh-CN" altLang="en-US" sz="2800" dirty="0">
                <a:solidFill>
                  <a:srgbClr val="FF0000"/>
                </a:solidFill>
              </a:rPr>
              <a:t>读</a:t>
            </a:r>
            <a:r>
              <a:rPr lang="en-US" altLang="zh-CN" sz="2800" dirty="0">
                <a:solidFill>
                  <a:srgbClr val="FF0000"/>
                </a:solidFill>
              </a:rPr>
              <a:t>/</a:t>
            </a:r>
            <a:r>
              <a:rPr lang="zh-CN" altLang="en-US" sz="2800" dirty="0">
                <a:solidFill>
                  <a:srgbClr val="FF0000"/>
                </a:solidFill>
              </a:rPr>
              <a:t>写速度是一样的</a:t>
            </a:r>
            <a:r>
              <a:rPr lang="zh-CN" altLang="en-US" sz="2800" dirty="0"/>
              <a:t>。例如，上述</a:t>
            </a:r>
            <a:r>
              <a:rPr lang="en-US" altLang="zh-CN" sz="2800" dirty="0"/>
              <a:t>FM1808</a:t>
            </a:r>
            <a:r>
              <a:rPr lang="zh-CN" altLang="en-US" sz="2800" dirty="0"/>
              <a:t>的一次读</a:t>
            </a:r>
            <a:r>
              <a:rPr lang="en-US" altLang="zh-CN" sz="2800" dirty="0"/>
              <a:t>/</a:t>
            </a:r>
            <a:r>
              <a:rPr lang="zh-CN" altLang="en-US" sz="2800" dirty="0"/>
              <a:t>写时间为</a:t>
            </a:r>
            <a:r>
              <a:rPr lang="en-US" altLang="zh-CN" sz="2800" dirty="0"/>
              <a:t>70 ns</a:t>
            </a:r>
            <a:r>
              <a:rPr lang="zh-CN" altLang="en-US" sz="2800" dirty="0"/>
              <a:t>。一般地，</a:t>
            </a:r>
            <a:r>
              <a:rPr lang="zh-CN" altLang="en-US" sz="2800" dirty="0">
                <a:solidFill>
                  <a:srgbClr val="0000FF"/>
                </a:solidFill>
              </a:rPr>
              <a:t>一次读</a:t>
            </a:r>
            <a:r>
              <a:rPr lang="en-US" altLang="zh-CN" sz="2800" dirty="0">
                <a:solidFill>
                  <a:srgbClr val="0000FF"/>
                </a:solidFill>
              </a:rPr>
              <a:t>/</a:t>
            </a:r>
            <a:r>
              <a:rPr lang="zh-CN" altLang="en-US" sz="2800" dirty="0">
                <a:solidFill>
                  <a:srgbClr val="0000FF"/>
                </a:solidFill>
              </a:rPr>
              <a:t>写</a:t>
            </a:r>
            <a:r>
              <a:rPr lang="zh-CN" altLang="en-US" sz="2800" dirty="0"/>
              <a:t>的时间短，而</a:t>
            </a:r>
            <a:r>
              <a:rPr lang="zh-CN" altLang="en-US" sz="2800" dirty="0">
                <a:solidFill>
                  <a:srgbClr val="0000FF"/>
                </a:solidFill>
              </a:rPr>
              <a:t>连续的读</a:t>
            </a:r>
            <a:r>
              <a:rPr lang="en-US" altLang="zh-CN" sz="2800" dirty="0">
                <a:solidFill>
                  <a:srgbClr val="0000FF"/>
                </a:solidFill>
              </a:rPr>
              <a:t>/</a:t>
            </a:r>
            <a:r>
              <a:rPr lang="zh-CN" altLang="en-US" sz="2800" dirty="0">
                <a:solidFill>
                  <a:srgbClr val="0000FF"/>
                </a:solidFill>
              </a:rPr>
              <a:t>写</a:t>
            </a:r>
            <a:r>
              <a:rPr lang="zh-CN" altLang="en-US" sz="2800" dirty="0"/>
              <a:t>周期要长一些。</a:t>
            </a:r>
            <a:br>
              <a:rPr lang="zh-CN" altLang="en-US" sz="2800" dirty="0"/>
            </a:br>
            <a:r>
              <a:rPr lang="zh-CN" altLang="en-US" sz="2800" dirty="0"/>
              <a:t>	例如，</a:t>
            </a:r>
            <a:r>
              <a:rPr lang="en-US" altLang="zh-CN" sz="2800" dirty="0" err="1"/>
              <a:t>Ramtron</a:t>
            </a:r>
            <a:r>
              <a:rPr lang="zh-CN" altLang="en-US" sz="2800" dirty="0"/>
              <a:t>公司新近推出的</a:t>
            </a:r>
            <a:r>
              <a:rPr lang="en-US" altLang="zh-CN" sz="2800" dirty="0"/>
              <a:t>128 K×8 bit</a:t>
            </a:r>
            <a:r>
              <a:rPr lang="zh-CN" altLang="en-US" sz="2800" dirty="0"/>
              <a:t>的</a:t>
            </a:r>
            <a:r>
              <a:rPr lang="en-US" altLang="zh-CN" sz="2800" dirty="0"/>
              <a:t>FRAM</a:t>
            </a:r>
            <a:r>
              <a:rPr lang="zh-CN" altLang="en-US" sz="2800" dirty="0"/>
              <a:t>芯片</a:t>
            </a:r>
            <a:r>
              <a:rPr lang="en-US" altLang="zh-CN" sz="2800" dirty="0"/>
              <a:t>FM20L08</a:t>
            </a:r>
            <a:r>
              <a:rPr lang="zh-CN" altLang="en-US" sz="2800" dirty="0"/>
              <a:t>的一次读</a:t>
            </a:r>
            <a:r>
              <a:rPr lang="en-US" altLang="zh-CN" sz="2800" dirty="0"/>
              <a:t>/</a:t>
            </a:r>
            <a:r>
              <a:rPr lang="zh-CN" altLang="en-US" sz="2800" dirty="0"/>
              <a:t>写时间为</a:t>
            </a:r>
            <a:r>
              <a:rPr lang="en-US" altLang="zh-CN" sz="2800" dirty="0"/>
              <a:t>60 ns</a:t>
            </a:r>
            <a:r>
              <a:rPr lang="zh-CN" altLang="en-US" sz="2800" dirty="0"/>
              <a:t>，而其连续的读</a:t>
            </a:r>
            <a:r>
              <a:rPr lang="en-US" altLang="zh-CN" sz="2800" dirty="0"/>
              <a:t>/</a:t>
            </a:r>
            <a:r>
              <a:rPr lang="zh-CN" altLang="en-US" sz="2800" dirty="0"/>
              <a:t>写周期为</a:t>
            </a:r>
            <a:r>
              <a:rPr lang="en-US" altLang="zh-CN" sz="2800" dirty="0"/>
              <a:t>150 ns</a:t>
            </a:r>
            <a:r>
              <a:rPr lang="zh-CN" altLang="en-US" sz="2800" dirty="0"/>
              <a:t>。这对多数工控机来说还是可以满足要求的。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黑体" pitchFamily="2" charset="-122"/>
              </a:rPr>
              <a:t>5.2.3  </a:t>
            </a:r>
            <a:r>
              <a:rPr lang="zh-CN" altLang="en-US" dirty="0">
                <a:ea typeface="黑体" pitchFamily="2" charset="-122"/>
              </a:rPr>
              <a:t>其他存储器     </a:t>
            </a:r>
            <a:r>
              <a:rPr lang="en-US" altLang="zh-CN" dirty="0">
                <a:solidFill>
                  <a:srgbClr val="FF6600"/>
                </a:solidFill>
                <a:ea typeface="黑体" pitchFamily="2" charset="-122"/>
              </a:rPr>
              <a:t>3. </a:t>
            </a:r>
            <a:r>
              <a:rPr lang="zh-CN" altLang="en-US" dirty="0">
                <a:solidFill>
                  <a:srgbClr val="FF6600"/>
                </a:solidFill>
                <a:ea typeface="黑体" pitchFamily="2" charset="-122"/>
              </a:rPr>
              <a:t>铁电存储器</a:t>
            </a:r>
            <a:r>
              <a:rPr lang="en-US" altLang="zh-CN" dirty="0">
                <a:solidFill>
                  <a:srgbClr val="FF6600"/>
                </a:solidFill>
                <a:ea typeface="黑体" pitchFamily="2" charset="-122"/>
              </a:rPr>
              <a:t>FRAM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7EE3FD-3A8C-4E0F-8A32-3900E1555DC5}" type="slidenum">
              <a:rPr lang="zh-CN" altLang="en-US"/>
              <a:pPr/>
              <a:t>139</a:t>
            </a:fld>
            <a:endParaRPr lang="en-US" altLang="zh-CN"/>
          </a:p>
        </p:txBody>
      </p:sp>
      <p:sp>
        <p:nvSpPr>
          <p:cNvPr id="1027075" name="Rectangle 3"/>
          <p:cNvSpPr>
            <a:spLocks noChangeArrowheads="1"/>
          </p:cNvSpPr>
          <p:nvPr/>
        </p:nvSpPr>
        <p:spPr bwMode="auto">
          <a:xfrm>
            <a:off x="323850" y="692620"/>
            <a:ext cx="8640763" cy="583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55600" indent="-355600" algn="l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CN" sz="2800" dirty="0"/>
              <a:t>2</a:t>
            </a:r>
            <a:r>
              <a:rPr lang="zh-CN" altLang="en-US" sz="2800" dirty="0"/>
              <a:t>）关于</a:t>
            </a:r>
            <a:r>
              <a:rPr lang="en-US" altLang="zh-CN" sz="2800" dirty="0"/>
              <a:t>FRAM</a:t>
            </a:r>
            <a:r>
              <a:rPr lang="zh-CN" altLang="en-US" sz="2800" dirty="0"/>
              <a:t>的几点说明</a:t>
            </a:r>
          </a:p>
          <a:p>
            <a:pPr marL="355600" indent="-3556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en-US" altLang="zh-CN" sz="2800" dirty="0"/>
              <a:t>FRAM</a:t>
            </a:r>
            <a:r>
              <a:rPr lang="zh-CN" altLang="en-US" sz="2800" dirty="0"/>
              <a:t>在</a:t>
            </a:r>
            <a:r>
              <a:rPr lang="zh-CN" altLang="en-US" sz="2800" dirty="0">
                <a:solidFill>
                  <a:srgbClr val="FF0000"/>
                </a:solidFill>
              </a:rPr>
              <a:t>功耗</a:t>
            </a:r>
            <a:r>
              <a:rPr lang="zh-CN" altLang="en-US" sz="2800" dirty="0"/>
              <a:t>、</a:t>
            </a:r>
            <a:r>
              <a:rPr lang="zh-CN" altLang="en-US" sz="2800" dirty="0">
                <a:solidFill>
                  <a:srgbClr val="FF0000"/>
                </a:solidFill>
              </a:rPr>
              <a:t>写入速度</a:t>
            </a:r>
            <a:r>
              <a:rPr lang="zh-CN" altLang="en-US" sz="2800" dirty="0"/>
              <a:t>等许多方面都远远优于</a:t>
            </a:r>
            <a:r>
              <a:rPr lang="en-US" altLang="zh-CN" sz="2800" dirty="0"/>
              <a:t>EPROM</a:t>
            </a:r>
            <a:r>
              <a:rPr lang="zh-CN" altLang="en-US" sz="2800" dirty="0"/>
              <a:t>或</a:t>
            </a:r>
            <a:r>
              <a:rPr lang="en-US" altLang="zh-CN" sz="2800" dirty="0"/>
              <a:t>EEPROM</a:t>
            </a:r>
            <a:r>
              <a:rPr lang="zh-CN" altLang="en-US" sz="2800" dirty="0"/>
              <a:t>。这里特别提出的是</a:t>
            </a:r>
            <a:r>
              <a:rPr lang="zh-CN" altLang="en-US" sz="2800" dirty="0">
                <a:solidFill>
                  <a:srgbClr val="D60093"/>
                </a:solidFill>
              </a:rPr>
              <a:t>写入次数</a:t>
            </a:r>
            <a:r>
              <a:rPr lang="zh-CN" altLang="en-US" sz="2800" dirty="0"/>
              <a:t>，</a:t>
            </a:r>
            <a:r>
              <a:rPr lang="en-US" altLang="zh-CN" sz="2800" dirty="0"/>
              <a:t>FRAM</a:t>
            </a:r>
            <a:r>
              <a:rPr lang="zh-CN" altLang="en-US" sz="2800" dirty="0"/>
              <a:t>比</a:t>
            </a:r>
            <a:r>
              <a:rPr lang="en-US" altLang="zh-CN" sz="2800" dirty="0"/>
              <a:t>EPROM</a:t>
            </a:r>
            <a:r>
              <a:rPr lang="zh-CN" altLang="en-US" sz="2800" dirty="0"/>
              <a:t>或</a:t>
            </a:r>
            <a:r>
              <a:rPr lang="en-US" altLang="zh-CN" sz="2800" dirty="0"/>
              <a:t>EEPROM</a:t>
            </a:r>
            <a:r>
              <a:rPr lang="zh-CN" altLang="en-US" sz="2800" dirty="0"/>
              <a:t>要大得多。</a:t>
            </a:r>
            <a:r>
              <a:rPr lang="en-US" altLang="zh-CN" sz="2800" dirty="0"/>
              <a:t>EPROM</a:t>
            </a:r>
            <a:r>
              <a:rPr lang="zh-CN" altLang="en-US" sz="2800" dirty="0"/>
              <a:t>的写入次数在</a:t>
            </a:r>
            <a:r>
              <a:rPr lang="zh-CN" altLang="en-US" sz="2800" dirty="0">
                <a:solidFill>
                  <a:srgbClr val="0000FF"/>
                </a:solidFill>
              </a:rPr>
              <a:t>万次</a:t>
            </a:r>
            <a:r>
              <a:rPr lang="zh-CN" altLang="en-US" sz="2800" dirty="0"/>
              <a:t>左右，而</a:t>
            </a:r>
            <a:r>
              <a:rPr lang="en-US" altLang="zh-CN" sz="2800" dirty="0"/>
              <a:t>EEPROM</a:t>
            </a:r>
            <a:r>
              <a:rPr lang="zh-CN" altLang="en-US" sz="2800" dirty="0"/>
              <a:t>的写入次数一般为</a:t>
            </a:r>
            <a:r>
              <a:rPr lang="en-US" altLang="zh-CN" sz="2800" dirty="0">
                <a:solidFill>
                  <a:srgbClr val="0000FF"/>
                </a:solidFill>
              </a:rPr>
              <a:t>1</a:t>
            </a:r>
            <a:r>
              <a:rPr lang="zh-CN" altLang="en-US" sz="2800" dirty="0">
                <a:solidFill>
                  <a:srgbClr val="0000FF"/>
                </a:solidFill>
              </a:rPr>
              <a:t>万～</a:t>
            </a:r>
            <a:r>
              <a:rPr lang="en-US" altLang="zh-CN" sz="2800" dirty="0">
                <a:solidFill>
                  <a:srgbClr val="0000FF"/>
                </a:solidFill>
              </a:rPr>
              <a:t>10</a:t>
            </a:r>
            <a:r>
              <a:rPr lang="zh-CN" altLang="en-US" sz="2800" dirty="0">
                <a:solidFill>
                  <a:srgbClr val="0000FF"/>
                </a:solidFill>
              </a:rPr>
              <a:t>万次</a:t>
            </a:r>
            <a:r>
              <a:rPr lang="zh-CN" altLang="en-US" sz="2800" dirty="0"/>
              <a:t>，个别芯片能达到</a:t>
            </a:r>
            <a:r>
              <a:rPr lang="en-US" altLang="zh-CN" sz="2800" dirty="0">
                <a:solidFill>
                  <a:srgbClr val="0000FF"/>
                </a:solidFill>
              </a:rPr>
              <a:t>100</a:t>
            </a:r>
            <a:r>
              <a:rPr lang="zh-CN" altLang="en-US" sz="2800" dirty="0">
                <a:solidFill>
                  <a:srgbClr val="0000FF"/>
                </a:solidFill>
              </a:rPr>
              <a:t>万次</a:t>
            </a:r>
            <a:r>
              <a:rPr lang="zh-CN" altLang="en-US" sz="2800" dirty="0"/>
              <a:t>。早期的</a:t>
            </a:r>
            <a:r>
              <a:rPr lang="en-US" altLang="zh-CN" sz="2800" dirty="0"/>
              <a:t>FRAM</a:t>
            </a:r>
            <a:r>
              <a:rPr lang="zh-CN" altLang="en-US" sz="2800" dirty="0"/>
              <a:t>的写入次数为几百亿次，而目前的芯片可达</a:t>
            </a:r>
            <a:r>
              <a:rPr lang="zh-CN" altLang="en-US" sz="2800" dirty="0">
                <a:solidFill>
                  <a:srgbClr val="FF0000"/>
                </a:solidFill>
              </a:rPr>
              <a:t>万亿次</a:t>
            </a:r>
            <a:r>
              <a:rPr lang="zh-CN" altLang="en-US" sz="2800" dirty="0"/>
              <a:t>甚至是</a:t>
            </a:r>
            <a:r>
              <a:rPr lang="zh-CN" altLang="en-US" sz="2800" dirty="0">
                <a:solidFill>
                  <a:srgbClr val="FF0000"/>
                </a:solidFill>
              </a:rPr>
              <a:t>无限多次</a:t>
            </a:r>
            <a:r>
              <a:rPr lang="zh-CN" altLang="en-US" sz="2800" dirty="0"/>
              <a:t>。</a:t>
            </a:r>
          </a:p>
          <a:p>
            <a:pPr marL="355600" indent="-3556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zh-CN" altLang="en-US" sz="2800" dirty="0"/>
              <a:t>在</a:t>
            </a:r>
            <a:r>
              <a:rPr lang="en-US" altLang="zh-CN" sz="2800" dirty="0"/>
              <a:t>FRAM</a:t>
            </a:r>
            <a:r>
              <a:rPr lang="zh-CN" altLang="en-US" sz="2800" dirty="0"/>
              <a:t>家族中，除了上述</a:t>
            </a:r>
            <a:r>
              <a:rPr lang="zh-CN" altLang="en-US" sz="2800" dirty="0">
                <a:solidFill>
                  <a:srgbClr val="FF0000"/>
                </a:solidFill>
              </a:rPr>
              <a:t>并行</a:t>
            </a:r>
            <a:r>
              <a:rPr lang="zh-CN" altLang="en-US" sz="2800" dirty="0"/>
              <a:t>的</a:t>
            </a:r>
            <a:r>
              <a:rPr lang="en-US" altLang="zh-CN" sz="2800" dirty="0"/>
              <a:t>FRAM</a:t>
            </a:r>
            <a:r>
              <a:rPr lang="zh-CN" altLang="en-US" sz="2800" dirty="0"/>
              <a:t>芯片外，还有</a:t>
            </a:r>
            <a:r>
              <a:rPr lang="zh-CN" altLang="en-US" sz="2800" dirty="0">
                <a:solidFill>
                  <a:srgbClr val="FF0000"/>
                </a:solidFill>
              </a:rPr>
              <a:t>串行</a:t>
            </a:r>
            <a:r>
              <a:rPr lang="en-US" altLang="zh-CN" sz="2800" dirty="0"/>
              <a:t>FRAM</a:t>
            </a:r>
            <a:r>
              <a:rPr lang="zh-CN" altLang="en-US" sz="2800" dirty="0"/>
              <a:t>芯片。与串行</a:t>
            </a:r>
            <a:r>
              <a:rPr lang="en-US" altLang="zh-CN" sz="2800" dirty="0"/>
              <a:t>EEPROM</a:t>
            </a:r>
            <a:r>
              <a:rPr lang="zh-CN" altLang="en-US" sz="2800" dirty="0"/>
              <a:t>一样，串行</a:t>
            </a:r>
            <a:r>
              <a:rPr lang="en-US" altLang="zh-CN" sz="2800" dirty="0"/>
              <a:t>FRAM</a:t>
            </a:r>
            <a:r>
              <a:rPr lang="zh-CN" altLang="en-US" sz="2800" dirty="0"/>
              <a:t>只能用作外存。显然，利用串行</a:t>
            </a:r>
            <a:r>
              <a:rPr lang="en-US" altLang="zh-CN" sz="2800" dirty="0"/>
              <a:t>FRAM</a:t>
            </a:r>
            <a:r>
              <a:rPr lang="zh-CN" altLang="en-US" sz="2800" dirty="0"/>
              <a:t>可以构成</a:t>
            </a:r>
            <a:r>
              <a:rPr lang="en-US" altLang="zh-CN" sz="2800" dirty="0"/>
              <a:t>IC</a:t>
            </a:r>
            <a:r>
              <a:rPr lang="zh-CN" altLang="en-US" sz="2800" dirty="0"/>
              <a:t>卡。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黑体" pitchFamily="2" charset="-122"/>
              </a:rPr>
              <a:t>5.2.3  </a:t>
            </a:r>
            <a:r>
              <a:rPr lang="zh-CN" altLang="en-US" dirty="0">
                <a:ea typeface="黑体" pitchFamily="2" charset="-122"/>
              </a:rPr>
              <a:t>其他存储器     </a:t>
            </a:r>
            <a:r>
              <a:rPr lang="en-US" altLang="zh-CN" dirty="0">
                <a:solidFill>
                  <a:srgbClr val="FF6600"/>
                </a:solidFill>
                <a:ea typeface="黑体" pitchFamily="2" charset="-122"/>
              </a:rPr>
              <a:t>3. </a:t>
            </a:r>
            <a:r>
              <a:rPr lang="zh-CN" altLang="en-US" dirty="0">
                <a:solidFill>
                  <a:srgbClr val="FF6600"/>
                </a:solidFill>
                <a:ea typeface="黑体" pitchFamily="2" charset="-122"/>
              </a:rPr>
              <a:t>铁电存储器</a:t>
            </a:r>
            <a:r>
              <a:rPr lang="en-US" altLang="zh-CN" dirty="0">
                <a:solidFill>
                  <a:srgbClr val="FF6600"/>
                </a:solidFill>
                <a:ea typeface="黑体" pitchFamily="2" charset="-122"/>
              </a:rPr>
              <a:t>FRAM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418" name="Rectangle 2"/>
          <p:cNvSpPr>
            <a:spLocks noGrp="1" noChangeArrowheads="1"/>
          </p:cNvSpPr>
          <p:nvPr>
            <p:ph idx="1"/>
          </p:nvPr>
        </p:nvSpPr>
        <p:spPr>
          <a:xfrm>
            <a:off x="323850" y="908050"/>
            <a:ext cx="8640763" cy="5761038"/>
          </a:xfrm>
        </p:spPr>
        <p:txBody>
          <a:bodyPr/>
          <a:lstStyle/>
          <a:p>
            <a:pPr marL="444500" indent="-444500">
              <a:buSzTx/>
              <a:buFont typeface="Wingdings" pitchFamily="2" charset="2"/>
              <a:buAutoNum type="arabicPeriod" startAt="2"/>
            </a:pPr>
            <a:r>
              <a:rPr lang="zh-CN" altLang="en-US" sz="2800" b="1" dirty="0">
                <a:latin typeface="Times New Roman" pitchFamily="18" charset="0"/>
              </a:rPr>
              <a:t>工作过程、时序		</a:t>
            </a:r>
            <a:r>
              <a:rPr lang="en-US" altLang="zh-CN" dirty="0">
                <a:solidFill>
                  <a:srgbClr val="FF6600"/>
                </a:solidFill>
                <a:latin typeface="Times New Roman" pitchFamily="18" charset="0"/>
              </a:rPr>
              <a:t>P143</a:t>
            </a:r>
            <a:r>
              <a:rPr lang="zh-CN" altLang="en-US" dirty="0">
                <a:solidFill>
                  <a:srgbClr val="FF6600"/>
                </a:solidFill>
                <a:latin typeface="Times New Roman" pitchFamily="18" charset="0"/>
              </a:rPr>
              <a:t>～</a:t>
            </a:r>
            <a:r>
              <a:rPr lang="en-US" altLang="zh-CN" dirty="0">
                <a:solidFill>
                  <a:srgbClr val="FF6600"/>
                </a:solidFill>
                <a:latin typeface="Times New Roman" pitchFamily="18" charset="0"/>
              </a:rPr>
              <a:t>144</a:t>
            </a:r>
            <a:endParaRPr lang="en-US" altLang="zh-CN" sz="2800" b="1" dirty="0">
              <a:solidFill>
                <a:srgbClr val="FF6600"/>
              </a:solidFill>
              <a:latin typeface="Times New Roman" pitchFamily="18" charset="0"/>
            </a:endParaRPr>
          </a:p>
        </p:txBody>
      </p:sp>
      <p:sp>
        <p:nvSpPr>
          <p:cNvPr id="12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EE3D25-D4E4-4658-8F7B-E766EA4B01DA}" type="slidenum">
              <a:rPr lang="zh-CN" altLang="en-US"/>
              <a:pPr/>
              <a:t>14</a:t>
            </a:fld>
            <a:endParaRPr lang="en-US" altLang="zh-CN"/>
          </a:p>
        </p:txBody>
      </p:sp>
      <p:sp>
        <p:nvSpPr>
          <p:cNvPr id="956423" name="Text Box 7"/>
          <p:cNvSpPr txBox="1">
            <a:spLocks noChangeArrowheads="1"/>
          </p:cNvSpPr>
          <p:nvPr/>
        </p:nvSpPr>
        <p:spPr bwMode="auto">
          <a:xfrm>
            <a:off x="2754313" y="5492750"/>
            <a:ext cx="40624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buClrTx/>
              <a:buFontTx/>
              <a:buNone/>
            </a:pPr>
            <a:r>
              <a:rPr kumimoji="1" lang="zh-CN" altLang="en-US">
                <a:solidFill>
                  <a:schemeClr val="bg2"/>
                </a:solidFill>
                <a:latin typeface="宋体" pitchFamily="2" charset="-122"/>
              </a:rPr>
              <a:t>图</a:t>
            </a:r>
            <a:r>
              <a:rPr kumimoji="1" lang="en-US" altLang="zh-CN">
                <a:solidFill>
                  <a:schemeClr val="bg2"/>
                </a:solidFill>
              </a:rPr>
              <a:t>5.12  SRAM 6264</a:t>
            </a:r>
            <a:r>
              <a:rPr kumimoji="1" lang="zh-CN" altLang="en-US">
                <a:solidFill>
                  <a:schemeClr val="bg2"/>
                </a:solidFill>
                <a:latin typeface="宋体" pitchFamily="2" charset="-122"/>
              </a:rPr>
              <a:t>读出时序</a:t>
            </a:r>
            <a:r>
              <a:rPr kumimoji="1" lang="zh-CN" altLang="en-US">
                <a:solidFill>
                  <a:schemeClr val="bg2"/>
                </a:solidFill>
              </a:rPr>
              <a:t> </a:t>
            </a:r>
          </a:p>
        </p:txBody>
      </p:sp>
      <p:graphicFrame>
        <p:nvGraphicFramePr>
          <p:cNvPr id="956424" name="Object 8"/>
          <p:cNvGraphicFramePr>
            <a:graphicFrameLocks noChangeAspect="1"/>
          </p:cNvGraphicFramePr>
          <p:nvPr/>
        </p:nvGraphicFramePr>
        <p:xfrm>
          <a:off x="1822450" y="1698625"/>
          <a:ext cx="5486400" cy="338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6470" r:id="rId3" imgW="2526692" imgH="1562272" progId="Visio.Drawing.11">
                  <p:embed/>
                </p:oleObj>
              </mc:Choice>
              <mc:Fallback>
                <p:oleObj r:id="rId3" imgW="2526692" imgH="1562272" progId="Visio.Drawing.11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2450" y="1698625"/>
                        <a:ext cx="5486400" cy="3386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6425" name="Line 9"/>
          <p:cNvSpPr>
            <a:spLocks noChangeShapeType="1"/>
          </p:cNvSpPr>
          <p:nvPr/>
        </p:nvSpPr>
        <p:spPr bwMode="auto">
          <a:xfrm>
            <a:off x="6262688" y="2276475"/>
            <a:ext cx="0" cy="2952750"/>
          </a:xfrm>
          <a:prstGeom prst="line">
            <a:avLst/>
          </a:prstGeom>
          <a:noFill/>
          <a:ln w="19050">
            <a:solidFill>
              <a:srgbClr val="FF0000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56426" name="Line 10"/>
          <p:cNvSpPr>
            <a:spLocks noChangeShapeType="1"/>
          </p:cNvSpPr>
          <p:nvPr/>
        </p:nvSpPr>
        <p:spPr bwMode="auto">
          <a:xfrm>
            <a:off x="4787900" y="3716338"/>
            <a:ext cx="0" cy="1512887"/>
          </a:xfrm>
          <a:prstGeom prst="line">
            <a:avLst/>
          </a:prstGeom>
          <a:noFill/>
          <a:ln w="19050">
            <a:solidFill>
              <a:srgbClr val="FF0000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56427" name="Line 11"/>
          <p:cNvSpPr>
            <a:spLocks noChangeShapeType="1"/>
          </p:cNvSpPr>
          <p:nvPr/>
        </p:nvSpPr>
        <p:spPr bwMode="auto">
          <a:xfrm>
            <a:off x="4067175" y="3716338"/>
            <a:ext cx="0" cy="1512887"/>
          </a:xfrm>
          <a:prstGeom prst="line">
            <a:avLst/>
          </a:prstGeom>
          <a:noFill/>
          <a:ln w="19050">
            <a:solidFill>
              <a:srgbClr val="FF0000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56428" name="Line 12"/>
          <p:cNvSpPr>
            <a:spLocks noChangeShapeType="1"/>
          </p:cNvSpPr>
          <p:nvPr/>
        </p:nvSpPr>
        <p:spPr bwMode="auto">
          <a:xfrm>
            <a:off x="2781300" y="2060575"/>
            <a:ext cx="0" cy="3168650"/>
          </a:xfrm>
          <a:prstGeom prst="line">
            <a:avLst/>
          </a:prstGeom>
          <a:noFill/>
          <a:ln w="19050">
            <a:solidFill>
              <a:srgbClr val="FF0000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56429" name="Line 13"/>
          <p:cNvSpPr>
            <a:spLocks noChangeShapeType="1"/>
          </p:cNvSpPr>
          <p:nvPr/>
        </p:nvSpPr>
        <p:spPr bwMode="auto">
          <a:xfrm>
            <a:off x="3189288" y="2997200"/>
            <a:ext cx="0" cy="2232025"/>
          </a:xfrm>
          <a:prstGeom prst="line">
            <a:avLst/>
          </a:prstGeom>
          <a:noFill/>
          <a:ln w="19050">
            <a:solidFill>
              <a:srgbClr val="FF0000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黑体" pitchFamily="2" charset="-122"/>
              </a:rPr>
              <a:t>5.2.1 </a:t>
            </a:r>
            <a:r>
              <a:rPr lang="en-US" altLang="zh-CN" dirty="0" smtClean="0">
                <a:ea typeface="黑体" pitchFamily="2" charset="-122"/>
              </a:rPr>
              <a:t> SRAM</a:t>
            </a:r>
            <a:r>
              <a:rPr lang="zh-CN" altLang="en-US" dirty="0" smtClean="0">
                <a:ea typeface="黑体" pitchFamily="2" charset="-122"/>
              </a:rPr>
              <a:t>       </a:t>
            </a:r>
            <a:r>
              <a:rPr lang="zh-CN" altLang="en-US" dirty="0">
                <a:solidFill>
                  <a:srgbClr val="CC3399"/>
                </a:solidFill>
                <a:ea typeface="黑体" pitchFamily="2" charset="-122"/>
              </a:rPr>
              <a:t>一、异步</a:t>
            </a:r>
            <a:r>
              <a:rPr lang="en-US" altLang="zh-CN" dirty="0">
                <a:solidFill>
                  <a:srgbClr val="CC3399"/>
                </a:solidFill>
                <a:ea typeface="黑体" pitchFamily="2" charset="-122"/>
              </a:rPr>
              <a:t>SRAM</a:t>
            </a:r>
            <a:r>
              <a:rPr lang="zh-CN" altLang="en-US" dirty="0">
                <a:solidFill>
                  <a:srgbClr val="CC3399"/>
                </a:solidFill>
                <a:ea typeface="黑体" pitchFamily="2" charset="-122"/>
              </a:rPr>
              <a:t>：</a:t>
            </a:r>
            <a:r>
              <a:rPr lang="en-US" altLang="zh-CN" dirty="0">
                <a:solidFill>
                  <a:srgbClr val="008000"/>
                </a:solidFill>
                <a:ea typeface="黑体" pitchFamily="2" charset="-122"/>
              </a:rPr>
              <a:t>1. </a:t>
            </a:r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典型芯片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C84CEC-4BD6-4EEC-9039-B9E2856DE76B}" type="slidenum">
              <a:rPr lang="zh-CN" altLang="en-US"/>
              <a:pPr/>
              <a:t>140</a:t>
            </a:fld>
            <a:endParaRPr lang="en-US" altLang="zh-CN"/>
          </a:p>
        </p:txBody>
      </p:sp>
      <p:pic>
        <p:nvPicPr>
          <p:cNvPr id="1028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488" y="1268882"/>
            <a:ext cx="8963025" cy="5029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</p:pic>
      <p:sp>
        <p:nvSpPr>
          <p:cNvPr id="1028100" name="Rectangle 4"/>
          <p:cNvSpPr>
            <a:spLocks noChangeArrowheads="1"/>
          </p:cNvSpPr>
          <p:nvPr/>
        </p:nvSpPr>
        <p:spPr bwMode="auto">
          <a:xfrm>
            <a:off x="323850" y="692620"/>
            <a:ext cx="8640763" cy="583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55600" indent="-355600" algn="l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CN" sz="2800" dirty="0" err="1"/>
              <a:t>Ramtron</a:t>
            </a:r>
            <a:r>
              <a:rPr lang="zh-CN" altLang="en-US" sz="2800" dirty="0"/>
              <a:t>公司</a:t>
            </a:r>
            <a:r>
              <a:rPr lang="en-US" altLang="zh-CN" sz="2800" dirty="0"/>
              <a:t>2007</a:t>
            </a:r>
            <a:r>
              <a:rPr lang="zh-CN" altLang="en-US" sz="2800" dirty="0"/>
              <a:t>年产品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黑体" pitchFamily="2" charset="-122"/>
              </a:rPr>
              <a:t>5.2.3  </a:t>
            </a:r>
            <a:r>
              <a:rPr lang="zh-CN" altLang="en-US" dirty="0">
                <a:ea typeface="黑体" pitchFamily="2" charset="-122"/>
              </a:rPr>
              <a:t>其他存储器     </a:t>
            </a:r>
            <a:r>
              <a:rPr lang="en-US" altLang="zh-CN" dirty="0">
                <a:solidFill>
                  <a:srgbClr val="FF6600"/>
                </a:solidFill>
                <a:ea typeface="黑体" pitchFamily="2" charset="-122"/>
              </a:rPr>
              <a:t>3. </a:t>
            </a:r>
            <a:r>
              <a:rPr lang="zh-CN" altLang="en-US" dirty="0">
                <a:solidFill>
                  <a:srgbClr val="FF6600"/>
                </a:solidFill>
                <a:ea typeface="黑体" pitchFamily="2" charset="-122"/>
              </a:rPr>
              <a:t>铁电存储器</a:t>
            </a:r>
            <a:r>
              <a:rPr lang="en-US" altLang="zh-CN" dirty="0">
                <a:solidFill>
                  <a:srgbClr val="FF6600"/>
                </a:solidFill>
                <a:ea typeface="黑体" pitchFamily="2" charset="-122"/>
              </a:rPr>
              <a:t>FRAM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C84CEC-4BD6-4EEC-9039-B9E2856DE76B}" type="slidenum">
              <a:rPr lang="zh-CN" altLang="en-US"/>
              <a:pPr/>
              <a:t>141</a:t>
            </a:fld>
            <a:endParaRPr lang="en-US" altLang="zh-CN"/>
          </a:p>
        </p:txBody>
      </p:sp>
      <p:sp>
        <p:nvSpPr>
          <p:cNvPr id="1028100" name="Rectangle 4"/>
          <p:cNvSpPr>
            <a:spLocks noChangeArrowheads="1"/>
          </p:cNvSpPr>
          <p:nvPr/>
        </p:nvSpPr>
        <p:spPr bwMode="auto">
          <a:xfrm>
            <a:off x="323850" y="692620"/>
            <a:ext cx="8640763" cy="583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55600" indent="-355600" algn="l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CN" sz="2800"/>
              <a:t>Ramtron</a:t>
            </a:r>
            <a:r>
              <a:rPr lang="zh-CN" altLang="en-US" sz="2800"/>
              <a:t>公司</a:t>
            </a:r>
            <a:r>
              <a:rPr lang="en-US" altLang="zh-CN" sz="2800" smtClean="0"/>
              <a:t>2008</a:t>
            </a:r>
            <a:r>
              <a:rPr lang="zh-CN" altLang="en-US" sz="2800" smtClean="0"/>
              <a:t>年</a:t>
            </a:r>
            <a:r>
              <a:rPr lang="zh-CN" altLang="en-US" sz="2800"/>
              <a:t>产品</a:t>
            </a:r>
          </a:p>
        </p:txBody>
      </p:sp>
      <p:pic>
        <p:nvPicPr>
          <p:cNvPr id="1101826" name="Picture 2"/>
          <p:cNvPicPr>
            <a:picLocks noChangeAspect="1" noChangeArrowheads="1"/>
          </p:cNvPicPr>
          <p:nvPr/>
        </p:nvPicPr>
        <p:blipFill>
          <a:blip r:embed="rId3" cstate="print"/>
          <a:srcRect l="805" r="958"/>
          <a:stretch>
            <a:fillRect/>
          </a:stretch>
        </p:blipFill>
        <p:spPr bwMode="auto">
          <a:xfrm>
            <a:off x="107380" y="1340737"/>
            <a:ext cx="8922489" cy="468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黑体" pitchFamily="2" charset="-122"/>
              </a:rPr>
              <a:t>5.2.3  </a:t>
            </a:r>
            <a:r>
              <a:rPr lang="zh-CN" altLang="en-US" dirty="0">
                <a:ea typeface="黑体" pitchFamily="2" charset="-122"/>
              </a:rPr>
              <a:t>其他存储器     </a:t>
            </a:r>
            <a:r>
              <a:rPr lang="en-US" altLang="zh-CN" dirty="0">
                <a:solidFill>
                  <a:srgbClr val="FF6600"/>
                </a:solidFill>
                <a:ea typeface="黑体" pitchFamily="2" charset="-122"/>
              </a:rPr>
              <a:t>3. </a:t>
            </a:r>
            <a:r>
              <a:rPr lang="zh-CN" altLang="en-US" dirty="0">
                <a:solidFill>
                  <a:srgbClr val="FF6600"/>
                </a:solidFill>
                <a:ea typeface="黑体" pitchFamily="2" charset="-122"/>
              </a:rPr>
              <a:t>铁电存储器</a:t>
            </a:r>
            <a:r>
              <a:rPr lang="en-US" altLang="zh-CN" dirty="0">
                <a:solidFill>
                  <a:srgbClr val="FF6600"/>
                </a:solidFill>
                <a:ea typeface="黑体" pitchFamily="2" charset="-122"/>
              </a:rPr>
              <a:t>FRAM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77A8B-210F-452E-837F-514DF875648B}" type="slidenum">
              <a:rPr lang="zh-CN" altLang="en-US"/>
              <a:pPr/>
              <a:t>142</a:t>
            </a:fld>
            <a:endParaRPr lang="en-US" altLang="zh-CN"/>
          </a:p>
        </p:txBody>
      </p:sp>
      <p:pic>
        <p:nvPicPr>
          <p:cNvPr id="1041412" name="Picture 4"/>
          <p:cNvPicPr>
            <a:picLocks noChangeAspect="1" noChangeArrowheads="1"/>
          </p:cNvPicPr>
          <p:nvPr/>
        </p:nvPicPr>
        <p:blipFill>
          <a:blip r:embed="rId2" cstate="print"/>
          <a:srcRect t="5392" b="17771"/>
          <a:stretch>
            <a:fillRect/>
          </a:stretch>
        </p:blipFill>
        <p:spPr bwMode="auto">
          <a:xfrm>
            <a:off x="755470" y="836640"/>
            <a:ext cx="7123112" cy="41045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755470" y="5037061"/>
            <a:ext cx="7417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l">
              <a:buSzPct val="75000"/>
              <a:buFont typeface="Wingdings" pitchFamily="2" charset="2"/>
              <a:buChar char="u"/>
            </a:pPr>
            <a:r>
              <a:rPr lang="en-US" altLang="zh-CN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Read Access Time = Write Access Time &lt; 100ns</a:t>
            </a:r>
          </a:p>
          <a:p>
            <a:pPr marL="355600" indent="-355600" algn="l">
              <a:buSzPct val="75000"/>
              <a:buFont typeface="Wingdings" pitchFamily="2" charset="2"/>
              <a:buChar char="u"/>
            </a:pPr>
            <a:r>
              <a:rPr lang="en-US" altLang="zh-CN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Read Energy = Write Energy</a:t>
            </a:r>
          </a:p>
          <a:p>
            <a:pPr marL="355600" indent="-355600" algn="l">
              <a:buSzPct val="75000"/>
              <a:buFont typeface="Wingdings" pitchFamily="2" charset="2"/>
              <a:buChar char="u"/>
            </a:pPr>
            <a:r>
              <a:rPr lang="en-US" altLang="zh-CN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 Write Endurance</a:t>
            </a:r>
            <a:endParaRPr lang="zh-CN" altLang="en-US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黑体" pitchFamily="2" charset="-122"/>
              </a:rPr>
              <a:t>5.2.3  </a:t>
            </a:r>
            <a:r>
              <a:rPr lang="zh-CN" altLang="en-US" dirty="0">
                <a:ea typeface="黑体" pitchFamily="2" charset="-122"/>
              </a:rPr>
              <a:t>其他存储器     </a:t>
            </a:r>
            <a:r>
              <a:rPr lang="en-US" altLang="zh-CN" dirty="0">
                <a:solidFill>
                  <a:srgbClr val="FF6600"/>
                </a:solidFill>
                <a:ea typeface="黑体" pitchFamily="2" charset="-122"/>
              </a:rPr>
              <a:t>3. </a:t>
            </a:r>
            <a:r>
              <a:rPr lang="zh-CN" altLang="en-US" dirty="0">
                <a:solidFill>
                  <a:srgbClr val="FF6600"/>
                </a:solidFill>
                <a:ea typeface="黑体" pitchFamily="2" charset="-122"/>
              </a:rPr>
              <a:t>铁电存储器</a:t>
            </a:r>
            <a:r>
              <a:rPr lang="en-US" altLang="zh-CN" dirty="0">
                <a:solidFill>
                  <a:srgbClr val="FF6600"/>
                </a:solidFill>
                <a:ea typeface="黑体" pitchFamily="2" charset="-122"/>
              </a:rPr>
              <a:t>FRAM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黑体" pitchFamily="2" charset="-122"/>
              </a:rPr>
              <a:t>5.2.3  </a:t>
            </a:r>
            <a:r>
              <a:rPr lang="zh-CN" altLang="en-US" dirty="0">
                <a:ea typeface="黑体" pitchFamily="2" charset="-122"/>
              </a:rPr>
              <a:t>其他存储器     </a:t>
            </a:r>
            <a:r>
              <a:rPr lang="en-US" altLang="zh-CN" dirty="0">
                <a:solidFill>
                  <a:srgbClr val="FF6600"/>
                </a:solidFill>
                <a:ea typeface="黑体" pitchFamily="2" charset="-122"/>
              </a:rPr>
              <a:t>3. </a:t>
            </a:r>
            <a:r>
              <a:rPr lang="zh-CN" altLang="en-US" dirty="0">
                <a:solidFill>
                  <a:srgbClr val="FF6600"/>
                </a:solidFill>
                <a:ea typeface="黑体" pitchFamily="2" charset="-122"/>
              </a:rPr>
              <a:t>铁电存储器</a:t>
            </a:r>
            <a:r>
              <a:rPr lang="en-US" altLang="zh-CN" dirty="0">
                <a:solidFill>
                  <a:srgbClr val="FF6600"/>
                </a:solidFill>
                <a:ea typeface="黑体" pitchFamily="2" charset="-122"/>
              </a:rPr>
              <a:t>FRAM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641"/>
            <a:ext cx="8362950" cy="151221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2012</a:t>
            </a:r>
            <a:r>
              <a:rPr lang="zh-CN" altLang="en-US" dirty="0"/>
              <a:t>年</a:t>
            </a:r>
            <a:r>
              <a:rPr lang="en-US" altLang="zh-CN" dirty="0"/>
              <a:t>9</a:t>
            </a:r>
            <a:r>
              <a:rPr lang="zh-CN" altLang="en-US" dirty="0"/>
              <a:t>月</a:t>
            </a:r>
            <a:r>
              <a:rPr lang="en-US" altLang="zh-CN" dirty="0"/>
              <a:t>19</a:t>
            </a:r>
            <a:r>
              <a:rPr lang="zh-CN" altLang="en-US" dirty="0"/>
              <a:t>日，经过多次拒绝， </a:t>
            </a:r>
            <a:r>
              <a:rPr lang="en-US" altLang="zh-CN" dirty="0" err="1"/>
              <a:t>Ramtron</a:t>
            </a:r>
            <a:r>
              <a:rPr lang="zh-CN" altLang="en-US" dirty="0"/>
              <a:t>最终接受了</a:t>
            </a:r>
            <a:r>
              <a:rPr lang="zh-CN" altLang="en-US" dirty="0" smtClean="0"/>
              <a:t>赛普拉斯</a:t>
            </a:r>
            <a:r>
              <a:rPr lang="en-US" altLang="zh-CN" dirty="0" smtClean="0">
                <a:latin typeface="+mn-ea"/>
              </a:rPr>
              <a:t>(</a:t>
            </a:r>
            <a:r>
              <a:rPr lang="en-US" altLang="zh-CN" dirty="0" smtClean="0"/>
              <a:t>Cypress</a:t>
            </a:r>
            <a:r>
              <a:rPr lang="en-US" altLang="zh-CN" dirty="0" smtClean="0">
                <a:latin typeface="+mn-ea"/>
              </a:rPr>
              <a:t>)</a:t>
            </a:r>
            <a:r>
              <a:rPr lang="zh-CN" altLang="en-US" dirty="0" smtClean="0"/>
              <a:t>的</a:t>
            </a:r>
            <a:r>
              <a:rPr lang="zh-CN" altLang="en-US" dirty="0"/>
              <a:t>并购请求，将以每股</a:t>
            </a:r>
            <a:r>
              <a:rPr lang="en-US" altLang="zh-CN" dirty="0"/>
              <a:t>3.1</a:t>
            </a:r>
            <a:r>
              <a:rPr lang="zh-CN" altLang="en-US" dirty="0"/>
              <a:t>美元的现金交易进行。交易总额达到</a:t>
            </a:r>
            <a:r>
              <a:rPr lang="en-US" altLang="zh-CN" dirty="0"/>
              <a:t>1.098</a:t>
            </a:r>
            <a:r>
              <a:rPr lang="zh-CN" altLang="en-US" dirty="0"/>
              <a:t>亿</a:t>
            </a:r>
            <a:r>
              <a:rPr lang="zh-CN" altLang="en-US" dirty="0" smtClean="0"/>
              <a:t>美元。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D031C4-4632-4437-8B62-3FAD678140B8}" type="slidenum">
              <a:rPr lang="zh-CN" altLang="en-US" smtClean="0"/>
              <a:pPr/>
              <a:t>143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520" y="2617167"/>
            <a:ext cx="6019048" cy="3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750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764630"/>
            <a:ext cx="8362950" cy="5616779"/>
          </a:xfrm>
        </p:spPr>
        <p:txBody>
          <a:bodyPr/>
          <a:lstStyle/>
          <a:p>
            <a:r>
              <a:rPr lang="zh-CN" altLang="en-US" dirty="0">
                <a:latin typeface="Times New Roman" pitchFamily="18" charset="0"/>
              </a:rPr>
              <a:t>常用存储器</a:t>
            </a:r>
            <a:r>
              <a:rPr lang="zh-CN" altLang="en-US" dirty="0">
                <a:solidFill>
                  <a:srgbClr val="FF0066"/>
                </a:solidFill>
                <a:latin typeface="Times New Roman" pitchFamily="18" charset="0"/>
                <a:ea typeface="黑体" pitchFamily="2" charset="-122"/>
              </a:rPr>
              <a:t>芯片</a:t>
            </a:r>
            <a:r>
              <a:rPr lang="zh-CN" altLang="en-US" dirty="0">
                <a:latin typeface="Times New Roman" pitchFamily="18" charset="0"/>
              </a:rPr>
              <a:t>及</a:t>
            </a:r>
            <a:r>
              <a:rPr lang="zh-CN" altLang="en-US" dirty="0">
                <a:solidFill>
                  <a:srgbClr val="FF0066"/>
                </a:solidFill>
                <a:latin typeface="Times New Roman" pitchFamily="18" charset="0"/>
                <a:ea typeface="黑体" pitchFamily="2" charset="-122"/>
              </a:rPr>
              <a:t>连接使用</a:t>
            </a:r>
          </a:p>
          <a:p>
            <a:pPr marL="877888" lvl="1" indent="-420688">
              <a:buClr>
                <a:srgbClr val="008000"/>
              </a:buClr>
            </a:pPr>
            <a:r>
              <a:rPr lang="en-US" altLang="zh-CN" dirty="0">
                <a:solidFill>
                  <a:srgbClr val="CC0000"/>
                </a:solidFill>
                <a:latin typeface="Times New Roman" pitchFamily="18" charset="0"/>
              </a:rPr>
              <a:t>SRAM</a:t>
            </a:r>
          </a:p>
          <a:p>
            <a:pPr marL="877888" lvl="1" indent="-420688">
              <a:buClr>
                <a:srgbClr val="008000"/>
              </a:buClr>
            </a:pPr>
            <a:r>
              <a:rPr lang="en-US" altLang="zh-CN" dirty="0">
                <a:solidFill>
                  <a:srgbClr val="CC0000"/>
                </a:solidFill>
                <a:latin typeface="Times New Roman" pitchFamily="18" charset="0"/>
              </a:rPr>
              <a:t>EPROM</a:t>
            </a:r>
          </a:p>
          <a:p>
            <a:pPr marL="877888" lvl="1" indent="-420688">
              <a:buClr>
                <a:srgbClr val="008000"/>
              </a:buClr>
            </a:pPr>
            <a:r>
              <a:rPr lang="en-US" altLang="zh-CN" dirty="0">
                <a:solidFill>
                  <a:srgbClr val="CC0000"/>
                </a:solidFill>
                <a:latin typeface="Times New Roman" pitchFamily="18" charset="0"/>
              </a:rPr>
              <a:t>E</a:t>
            </a:r>
            <a:r>
              <a:rPr lang="en-US" altLang="zh-CN" baseline="30000" dirty="0">
                <a:solidFill>
                  <a:srgbClr val="CC0000"/>
                </a:solidFill>
                <a:latin typeface="Times New Roman" pitchFamily="18" charset="0"/>
              </a:rPr>
              <a:t>2</a:t>
            </a:r>
            <a:r>
              <a:rPr lang="en-US" altLang="zh-CN" dirty="0">
                <a:solidFill>
                  <a:srgbClr val="CC0000"/>
                </a:solidFill>
                <a:latin typeface="Times New Roman" pitchFamily="18" charset="0"/>
              </a:rPr>
              <a:t>PROM</a:t>
            </a:r>
          </a:p>
          <a:p>
            <a:r>
              <a:rPr lang="zh-CN" altLang="en-US" dirty="0" smtClean="0">
                <a:latin typeface="Times New Roman" pitchFamily="18" charset="0"/>
              </a:rPr>
              <a:t>下一节：</a:t>
            </a:r>
            <a:r>
              <a:rPr lang="en-US" altLang="zh-CN" dirty="0" smtClean="0">
                <a:latin typeface="Times New Roman" pitchFamily="18" charset="0"/>
              </a:rPr>
              <a:t/>
            </a:r>
            <a:br>
              <a:rPr lang="en-US" altLang="zh-CN" dirty="0" smtClean="0">
                <a:latin typeface="Times New Roman" pitchFamily="18" charset="0"/>
              </a:rPr>
            </a:br>
            <a:r>
              <a:rPr lang="en-US" altLang="zh-CN" dirty="0" smtClean="0">
                <a:latin typeface="Times New Roman" pitchFamily="18" charset="0"/>
              </a:rPr>
              <a:t>DRAM</a:t>
            </a:r>
            <a:r>
              <a:rPr lang="zh-CN" altLang="en-US" dirty="0">
                <a:latin typeface="Times New Roman" pitchFamily="18" charset="0"/>
              </a:rPr>
              <a:t>、</a:t>
            </a:r>
            <a:r>
              <a:rPr lang="en-US" altLang="zh-CN" dirty="0">
                <a:latin typeface="Times New Roman" pitchFamily="18" charset="0"/>
              </a:rPr>
              <a:t>SDRAM</a:t>
            </a:r>
            <a:r>
              <a:rPr lang="zh-CN" altLang="en-US" dirty="0">
                <a:latin typeface="Times New Roman" pitchFamily="18" charset="0"/>
              </a:rPr>
              <a:t>、</a:t>
            </a:r>
            <a:r>
              <a:rPr lang="en-US" altLang="zh-CN" dirty="0">
                <a:latin typeface="Times New Roman" pitchFamily="18" charset="0"/>
              </a:rPr>
              <a:t>DDR SDRAM</a:t>
            </a:r>
          </a:p>
          <a:p>
            <a:pPr marL="877888" lvl="1" indent="-420688">
              <a:buClr>
                <a:srgbClr val="008000"/>
              </a:buClr>
            </a:pPr>
            <a:r>
              <a:rPr lang="en-US" altLang="zh-CN" dirty="0">
                <a:latin typeface="Times New Roman" pitchFamily="18" charset="0"/>
              </a:rPr>
              <a:t>DRAM</a:t>
            </a:r>
            <a:r>
              <a:rPr lang="zh-CN" altLang="en-US" dirty="0">
                <a:latin typeface="Times New Roman" pitchFamily="18" charset="0"/>
              </a:rPr>
              <a:t>：基本概念、读写时序。</a:t>
            </a:r>
          </a:p>
          <a:p>
            <a:pPr marL="877888" lvl="1" indent="-420688">
              <a:buClr>
                <a:srgbClr val="008000"/>
              </a:buClr>
            </a:pPr>
            <a:r>
              <a:rPr lang="en-US" altLang="zh-CN" dirty="0">
                <a:latin typeface="Times New Roman" pitchFamily="18" charset="0"/>
              </a:rPr>
              <a:t>SDRAM</a:t>
            </a:r>
            <a:r>
              <a:rPr lang="zh-CN" altLang="en-US" dirty="0">
                <a:latin typeface="Times New Roman" pitchFamily="18" charset="0"/>
              </a:rPr>
              <a:t>、</a:t>
            </a:r>
            <a:r>
              <a:rPr lang="en-US" altLang="zh-CN" dirty="0">
                <a:latin typeface="Times New Roman" pitchFamily="18" charset="0"/>
              </a:rPr>
              <a:t>DDR SDRAM</a:t>
            </a:r>
            <a:r>
              <a:rPr lang="zh-CN" altLang="en-US" dirty="0" smtClean="0">
                <a:latin typeface="Times New Roman" pitchFamily="18" charset="0"/>
              </a:rPr>
              <a:t>：</a:t>
            </a:r>
            <a:r>
              <a:rPr lang="zh-CN" altLang="en-US" dirty="0">
                <a:latin typeface="Times New Roman" pitchFamily="18" charset="0"/>
              </a:rPr>
              <a:t>基本概念</a:t>
            </a:r>
            <a:r>
              <a:rPr lang="zh-CN" altLang="en-US" dirty="0" smtClean="0">
                <a:latin typeface="Times New Roman" pitchFamily="18" charset="0"/>
              </a:rPr>
              <a:t>。</a:t>
            </a:r>
            <a:endParaRPr lang="zh-CN" altLang="en-US" dirty="0">
              <a:latin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D031C4-4632-4437-8B62-3FAD678140B8}" type="slidenum">
              <a:rPr lang="zh-CN" altLang="en-US" smtClean="0"/>
              <a:pPr/>
              <a:t>144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69325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D031C4-4632-4437-8B62-3FAD678140B8}" type="slidenum">
              <a:rPr lang="zh-CN" altLang="en-US" smtClean="0"/>
              <a:pPr/>
              <a:t>145</a:t>
            </a:fld>
            <a:endParaRPr lang="en-US" altLang="zh-CN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877888" y="815975"/>
            <a:ext cx="7726362" cy="73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007D"/>
                </a:solidFill>
                <a:effectLst/>
                <a:uLnTx/>
                <a:uFillTx/>
                <a:latin typeface="Arial"/>
                <a:ea typeface="黑体" pitchFamily="2" charset="-122"/>
                <a:cs typeface="+mj-cs"/>
              </a:rPr>
              <a:t>作业：</a:t>
            </a:r>
            <a:endParaRPr kumimoji="0" lang="zh-CN" altLang="en-US" sz="3200" b="1" i="0" u="none" strike="noStrike" kern="0" cap="none" spc="0" normalizeH="0" baseline="0" noProof="0">
              <a:ln>
                <a:noFill/>
              </a:ln>
              <a:solidFill>
                <a:srgbClr val="00007D"/>
              </a:solidFill>
              <a:effectLst/>
              <a:uLnTx/>
              <a:uFillTx/>
              <a:latin typeface="Arial"/>
              <a:ea typeface="黑体" pitchFamily="2" charset="-122"/>
              <a:cs typeface="+mj-cs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969963" y="1700213"/>
            <a:ext cx="7634288" cy="417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622300" indent="-622300">
              <a:spcBef>
                <a:spcPct val="30000"/>
              </a:spcBef>
              <a:buFont typeface="Wingdings" pitchFamily="2" charset="2"/>
              <a:buNone/>
            </a:pPr>
            <a:r>
              <a:rPr lang="en-US" altLang="zh-CN" b="1" kern="0" dirty="0" smtClean="0">
                <a:latin typeface="Times New Roman" pitchFamily="18" charset="0"/>
              </a:rPr>
              <a:t>Page 201</a:t>
            </a:r>
            <a:r>
              <a:rPr lang="zh-CN" altLang="en-US" b="1" kern="0" dirty="0" smtClean="0">
                <a:latin typeface="Times New Roman" pitchFamily="18" charset="0"/>
              </a:rPr>
              <a:t>～</a:t>
            </a:r>
            <a:r>
              <a:rPr lang="en-US" altLang="zh-CN" b="1" kern="0" dirty="0" smtClean="0">
                <a:latin typeface="Times New Roman" pitchFamily="18" charset="0"/>
              </a:rPr>
              <a:t>202</a:t>
            </a:r>
            <a:r>
              <a:rPr lang="zh-CN" altLang="en-US" b="1" kern="0" dirty="0" smtClean="0">
                <a:latin typeface="Times New Roman" pitchFamily="18" charset="0"/>
              </a:rPr>
              <a:t>，习题</a:t>
            </a:r>
          </a:p>
          <a:p>
            <a:pPr marL="622300" indent="-622300">
              <a:spcBef>
                <a:spcPct val="30000"/>
              </a:spcBef>
              <a:buSzPct val="150000"/>
              <a:buFont typeface="Wingdings" pitchFamily="2" charset="2"/>
              <a:buChar char="?"/>
            </a:pPr>
            <a:r>
              <a:rPr lang="en-US" altLang="zh-CN" b="1" kern="0" dirty="0" smtClean="0">
                <a:solidFill>
                  <a:srgbClr val="FF0000"/>
                </a:solidFill>
                <a:latin typeface="Times New Roman" pitchFamily="18" charset="0"/>
              </a:rPr>
              <a:t>5.5</a:t>
            </a:r>
            <a:r>
              <a:rPr lang="en-US" altLang="zh-CN" sz="2800" b="1" kern="0" dirty="0" smtClean="0">
                <a:latin typeface="Times New Roman" pitchFamily="18" charset="0"/>
              </a:rPr>
              <a:t/>
            </a:r>
            <a:br>
              <a:rPr lang="en-US" altLang="zh-CN" sz="2800" b="1" kern="0" dirty="0" smtClean="0">
                <a:latin typeface="Times New Roman" pitchFamily="18" charset="0"/>
              </a:rPr>
            </a:br>
            <a:r>
              <a:rPr lang="en-US" altLang="zh-CN" sz="2800" b="1" kern="0" dirty="0" smtClean="0">
                <a:latin typeface="Times New Roman" pitchFamily="18" charset="0"/>
              </a:rPr>
              <a:t>RAM</a:t>
            </a:r>
            <a:r>
              <a:rPr lang="zh-CN" altLang="en-US" sz="2800" b="1" kern="0" dirty="0" smtClean="0">
                <a:latin typeface="Times New Roman" pitchFamily="18" charset="0"/>
              </a:rPr>
              <a:t>与</a:t>
            </a:r>
            <a:r>
              <a:rPr lang="en-US" altLang="zh-CN" sz="2800" b="1" kern="0" dirty="0" smtClean="0">
                <a:latin typeface="Times New Roman" pitchFamily="18" charset="0"/>
              </a:rPr>
              <a:t>8088</a:t>
            </a:r>
            <a:r>
              <a:rPr lang="zh-CN" altLang="en-US" sz="2800" b="1" kern="0" dirty="0" smtClean="0">
                <a:latin typeface="Times New Roman" pitchFamily="18" charset="0"/>
              </a:rPr>
              <a:t>系统总线的连接、编程</a:t>
            </a:r>
          </a:p>
          <a:p>
            <a:pPr marL="622300" indent="-622300">
              <a:spcBef>
                <a:spcPct val="30000"/>
              </a:spcBef>
              <a:buSzPct val="150000"/>
              <a:buFont typeface="Wingdings" pitchFamily="2" charset="2"/>
              <a:buChar char="?"/>
            </a:pPr>
            <a:r>
              <a:rPr lang="en-US" altLang="zh-CN" b="1" kern="0" dirty="0" smtClean="0">
                <a:solidFill>
                  <a:srgbClr val="FF0000"/>
                </a:solidFill>
                <a:latin typeface="Times New Roman" pitchFamily="18" charset="0"/>
              </a:rPr>
              <a:t>5.10</a:t>
            </a:r>
            <a:r>
              <a:rPr lang="en-US" altLang="zh-CN" sz="2800" b="1" kern="0" dirty="0" smtClean="0">
                <a:latin typeface="Times New Roman" pitchFamily="18" charset="0"/>
              </a:rPr>
              <a:t/>
            </a:r>
            <a:br>
              <a:rPr lang="en-US" altLang="zh-CN" sz="2800" b="1" kern="0" dirty="0" smtClean="0">
                <a:latin typeface="Times New Roman" pitchFamily="18" charset="0"/>
              </a:rPr>
            </a:br>
            <a:r>
              <a:rPr lang="en-US" altLang="zh-CN" sz="2800" b="1" kern="0" dirty="0" smtClean="0">
                <a:latin typeface="Times New Roman" pitchFamily="18" charset="0"/>
              </a:rPr>
              <a:t>RAM</a:t>
            </a:r>
            <a:r>
              <a:rPr lang="zh-CN" altLang="en-US" sz="2800" b="1" kern="0" dirty="0" smtClean="0">
                <a:latin typeface="Times New Roman" pitchFamily="18" charset="0"/>
              </a:rPr>
              <a:t>与</a:t>
            </a:r>
            <a:r>
              <a:rPr lang="en-US" altLang="zh-CN" sz="2800" b="1" kern="0" dirty="0" smtClean="0">
                <a:latin typeface="Times New Roman" pitchFamily="18" charset="0"/>
              </a:rPr>
              <a:t>8086</a:t>
            </a:r>
            <a:r>
              <a:rPr lang="zh-CN" altLang="en-US" sz="2800" b="1" kern="0" dirty="0" smtClean="0">
                <a:latin typeface="Times New Roman" pitchFamily="18" charset="0"/>
              </a:rPr>
              <a:t>系统总线的连接</a:t>
            </a:r>
            <a:endParaRPr lang="en-US" altLang="zh-CN" sz="2800" b="1" kern="0" dirty="0" smtClean="0">
              <a:latin typeface="Times New Roman" pitchFamily="18" charset="0"/>
            </a:endParaRPr>
          </a:p>
          <a:p>
            <a:pPr marL="622300" indent="-622300">
              <a:spcBef>
                <a:spcPct val="30000"/>
              </a:spcBef>
              <a:buSzPct val="150000"/>
              <a:buFont typeface="Wingdings" pitchFamily="2" charset="2"/>
              <a:buChar char="?"/>
            </a:pPr>
            <a:r>
              <a:rPr lang="en-US" altLang="zh-CN" b="1" kern="0" dirty="0" smtClean="0">
                <a:solidFill>
                  <a:srgbClr val="FF0000"/>
                </a:solidFill>
                <a:latin typeface="Times New Roman" pitchFamily="18" charset="0"/>
              </a:rPr>
              <a:t>5.13</a:t>
            </a:r>
            <a:r>
              <a:rPr lang="zh-CN" altLang="en-US" sz="2800" b="1" kern="0" dirty="0" smtClean="0">
                <a:latin typeface="Times New Roman" pitchFamily="18" charset="0"/>
              </a:rPr>
              <a:t>、</a:t>
            </a:r>
            <a:r>
              <a:rPr lang="en-US" altLang="zh-CN" b="1" kern="0" dirty="0" smtClean="0">
                <a:solidFill>
                  <a:srgbClr val="FF0000"/>
                </a:solidFill>
                <a:latin typeface="Times New Roman" pitchFamily="18" charset="0"/>
              </a:rPr>
              <a:t>5.14</a:t>
            </a:r>
            <a:r>
              <a:rPr lang="zh-CN" altLang="en-US" sz="2800" b="1" kern="0" dirty="0" smtClean="0">
                <a:latin typeface="Times New Roman" pitchFamily="18" charset="0"/>
              </a:rPr>
              <a:t>（</a:t>
            </a:r>
            <a:r>
              <a:rPr lang="zh-CN" altLang="en-US" sz="2800" b="1" kern="0" dirty="0" smtClean="0">
                <a:solidFill>
                  <a:srgbClr val="0000FF"/>
                </a:solidFill>
                <a:latin typeface="Times New Roman" pitchFamily="18" charset="0"/>
              </a:rPr>
              <a:t>选作</a:t>
            </a:r>
            <a:r>
              <a:rPr lang="zh-CN" altLang="en-US" sz="2800" b="1" kern="0" dirty="0" smtClean="0">
                <a:latin typeface="Times New Roman" pitchFamily="18" charset="0"/>
              </a:rPr>
              <a:t>，可参考 </a:t>
            </a:r>
            <a:r>
              <a:rPr lang="en-US" altLang="zh-CN" sz="2800" b="1" i="1" kern="0" dirty="0" smtClean="0">
                <a:latin typeface="Times New Roman" pitchFamily="18" charset="0"/>
              </a:rPr>
              <a:t>Page</a:t>
            </a:r>
            <a:r>
              <a:rPr lang="en-US" altLang="zh-CN" sz="2800" b="1" kern="0" dirty="0" smtClean="0">
                <a:latin typeface="Times New Roman" pitchFamily="18" charset="0"/>
              </a:rPr>
              <a:t>160-161</a:t>
            </a:r>
            <a:r>
              <a:rPr lang="zh-CN" altLang="en-US" sz="2800" b="1" kern="0" dirty="0" smtClean="0">
                <a:latin typeface="Times New Roman" pitchFamily="18" charset="0"/>
              </a:rPr>
              <a:t>）</a:t>
            </a:r>
            <a:br>
              <a:rPr lang="zh-CN" altLang="en-US" sz="2800" b="1" kern="0" dirty="0" smtClean="0">
                <a:latin typeface="Times New Roman" pitchFamily="18" charset="0"/>
              </a:rPr>
            </a:br>
            <a:r>
              <a:rPr lang="en-US" altLang="zh-CN" sz="2800" b="1" kern="0" dirty="0" smtClean="0">
                <a:latin typeface="Times New Roman" pitchFamily="18" charset="0"/>
              </a:rPr>
              <a:t>E</a:t>
            </a:r>
            <a:r>
              <a:rPr lang="en-US" altLang="zh-CN" sz="2800" b="1" kern="0" baseline="30000" dirty="0" smtClean="0">
                <a:latin typeface="Times New Roman" pitchFamily="18" charset="0"/>
              </a:rPr>
              <a:t>2</a:t>
            </a:r>
            <a:r>
              <a:rPr lang="en-US" altLang="zh-CN" sz="2800" b="1" kern="0" dirty="0" smtClean="0">
                <a:latin typeface="Times New Roman" pitchFamily="18" charset="0"/>
              </a:rPr>
              <a:t>PROM</a:t>
            </a:r>
            <a:r>
              <a:rPr lang="zh-CN" altLang="en-US" sz="2800" b="1" kern="0" dirty="0" smtClean="0">
                <a:latin typeface="Times New Roman" pitchFamily="18" charset="0"/>
              </a:rPr>
              <a:t>与</a:t>
            </a:r>
            <a:r>
              <a:rPr lang="en-US" altLang="zh-CN" sz="2800" b="1" kern="0" dirty="0" smtClean="0">
                <a:latin typeface="Times New Roman" pitchFamily="18" charset="0"/>
              </a:rPr>
              <a:t>8088</a:t>
            </a:r>
            <a:r>
              <a:rPr lang="zh-CN" altLang="en-US" sz="2800" b="1" kern="0" dirty="0" smtClean="0">
                <a:latin typeface="Times New Roman" pitchFamily="18" charset="0"/>
              </a:rPr>
              <a:t>系统总线的连接、编程</a:t>
            </a:r>
            <a:endParaRPr lang="en-US" altLang="zh-CN" sz="2800" b="1" kern="0" dirty="0">
              <a:latin typeface="Times New Roman" pitchFamily="18" charset="0"/>
            </a:endParaRPr>
          </a:p>
        </p:txBody>
      </p:sp>
      <p:sp>
        <p:nvSpPr>
          <p:cNvPr id="14" name="Line 4"/>
          <p:cNvSpPr>
            <a:spLocks noChangeShapeType="1"/>
          </p:cNvSpPr>
          <p:nvPr/>
        </p:nvSpPr>
        <p:spPr bwMode="auto">
          <a:xfrm flipV="1">
            <a:off x="539750" y="1555750"/>
            <a:ext cx="7775575" cy="1588"/>
          </a:xfrm>
          <a:prstGeom prst="line">
            <a:avLst/>
          </a:prstGeom>
          <a:noFill/>
          <a:ln w="76200" cmpd="tri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" name="Line 5"/>
          <p:cNvSpPr>
            <a:spLocks noChangeShapeType="1"/>
          </p:cNvSpPr>
          <p:nvPr/>
        </p:nvSpPr>
        <p:spPr bwMode="auto">
          <a:xfrm>
            <a:off x="825500" y="979488"/>
            <a:ext cx="1588" cy="4465637"/>
          </a:xfrm>
          <a:prstGeom prst="line">
            <a:avLst/>
          </a:prstGeom>
          <a:noFill/>
          <a:ln w="76200" cmpd="tri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216363" y="996623"/>
            <a:ext cx="3141851" cy="1432245"/>
            <a:chOff x="5216363" y="736258"/>
            <a:chExt cx="3141851" cy="1432245"/>
          </a:xfrm>
        </p:grpSpPr>
        <p:pic>
          <p:nvPicPr>
            <p:cNvPr id="17" name="Picture 4" descr="C:\Users\CheXQ\AppData\Local\Microsoft\Windows\Temporary Internet Files\Content.IE5\RWM40N23\MCj04461000000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rot="5400000">
              <a:off x="5995917" y="220556"/>
              <a:ext cx="796925" cy="23560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10" descr="C:\Users\CheXQ\AppData\Local\Microsoft\Windows\Temporary Internet Files\Content.IE5\RWM40N23\MCj04456420000[1].wm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7286644" y="736258"/>
              <a:ext cx="1071570" cy="14322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9429139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lt"/>
                <a:ea typeface="黑体" pitchFamily="2" charset="-122"/>
              </a:rPr>
              <a:t>Intel 8088 </a:t>
            </a:r>
            <a:r>
              <a:rPr lang="zh-CN" altLang="en-US" dirty="0" smtClean="0">
                <a:latin typeface="+mn-lt"/>
                <a:ea typeface="黑体" pitchFamily="2" charset="-122"/>
              </a:rPr>
              <a:t>主存</a:t>
            </a:r>
            <a:r>
              <a:rPr lang="zh-CN" altLang="en-US" dirty="0">
                <a:latin typeface="+mn-lt"/>
                <a:ea typeface="黑体" pitchFamily="2" charset="-122"/>
              </a:rPr>
              <a:t>读时序</a:t>
            </a:r>
            <a:endParaRPr lang="zh-CN" altLang="en-US" dirty="0">
              <a:latin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D031C4-4632-4437-8B62-3FAD678140B8}" type="slidenum">
              <a:rPr lang="zh-CN" altLang="en-US" smtClean="0"/>
              <a:pPr/>
              <a:t>15</a:t>
            </a:fld>
            <a:endParaRPr lang="en-US" altLang="zh-CN"/>
          </a:p>
        </p:txBody>
      </p:sp>
      <p:sp>
        <p:nvSpPr>
          <p:cNvPr id="136" name="Line 453"/>
          <p:cNvSpPr>
            <a:spLocks noChangeShapeType="1"/>
          </p:cNvSpPr>
          <p:nvPr/>
        </p:nvSpPr>
        <p:spPr bwMode="auto">
          <a:xfrm>
            <a:off x="4059138" y="1586847"/>
            <a:ext cx="0" cy="21939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>
              <a:buClrTx/>
              <a:buFontTx/>
              <a:buNone/>
            </a:pPr>
            <a:endParaRPr lang="zh-CN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7" name="Line 11"/>
          <p:cNvSpPr>
            <a:spLocks noChangeShapeType="1"/>
          </p:cNvSpPr>
          <p:nvPr/>
        </p:nvSpPr>
        <p:spPr bwMode="auto">
          <a:xfrm flipV="1">
            <a:off x="2768290" y="1159810"/>
            <a:ext cx="71438" cy="2889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38" name="Line 12"/>
          <p:cNvSpPr>
            <a:spLocks noChangeShapeType="1"/>
          </p:cNvSpPr>
          <p:nvPr/>
        </p:nvSpPr>
        <p:spPr bwMode="auto">
          <a:xfrm>
            <a:off x="2839728" y="1159810"/>
            <a:ext cx="433387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39" name="Line 13"/>
          <p:cNvSpPr>
            <a:spLocks noChangeShapeType="1"/>
          </p:cNvSpPr>
          <p:nvPr/>
        </p:nvSpPr>
        <p:spPr bwMode="auto">
          <a:xfrm>
            <a:off x="3273115" y="1159810"/>
            <a:ext cx="71438" cy="2889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40" name="Line 257"/>
          <p:cNvSpPr>
            <a:spLocks noChangeShapeType="1"/>
          </p:cNvSpPr>
          <p:nvPr/>
        </p:nvSpPr>
        <p:spPr bwMode="auto">
          <a:xfrm>
            <a:off x="2336490" y="1448735"/>
            <a:ext cx="433388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41" name="Line 258"/>
          <p:cNvSpPr>
            <a:spLocks noChangeShapeType="1"/>
          </p:cNvSpPr>
          <p:nvPr/>
        </p:nvSpPr>
        <p:spPr bwMode="auto">
          <a:xfrm>
            <a:off x="3344553" y="1448735"/>
            <a:ext cx="433387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42" name="Line 259"/>
          <p:cNvSpPr>
            <a:spLocks noChangeShapeType="1"/>
          </p:cNvSpPr>
          <p:nvPr/>
        </p:nvSpPr>
        <p:spPr bwMode="auto">
          <a:xfrm flipV="1">
            <a:off x="3777940" y="1159810"/>
            <a:ext cx="71438" cy="2889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43" name="Line 260"/>
          <p:cNvSpPr>
            <a:spLocks noChangeShapeType="1"/>
          </p:cNvSpPr>
          <p:nvPr/>
        </p:nvSpPr>
        <p:spPr bwMode="auto">
          <a:xfrm>
            <a:off x="3849378" y="1159810"/>
            <a:ext cx="433387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44" name="Line 261"/>
          <p:cNvSpPr>
            <a:spLocks noChangeShapeType="1"/>
          </p:cNvSpPr>
          <p:nvPr/>
        </p:nvSpPr>
        <p:spPr bwMode="auto">
          <a:xfrm>
            <a:off x="4282765" y="1159810"/>
            <a:ext cx="71438" cy="2889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45" name="Line 262"/>
          <p:cNvSpPr>
            <a:spLocks noChangeShapeType="1"/>
          </p:cNvSpPr>
          <p:nvPr/>
        </p:nvSpPr>
        <p:spPr bwMode="auto">
          <a:xfrm>
            <a:off x="4354203" y="1448735"/>
            <a:ext cx="433387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46" name="Line 263"/>
          <p:cNvSpPr>
            <a:spLocks noChangeShapeType="1"/>
          </p:cNvSpPr>
          <p:nvPr/>
        </p:nvSpPr>
        <p:spPr bwMode="auto">
          <a:xfrm flipV="1">
            <a:off x="4786003" y="1159810"/>
            <a:ext cx="71437" cy="2889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47" name="Line 264"/>
          <p:cNvSpPr>
            <a:spLocks noChangeShapeType="1"/>
          </p:cNvSpPr>
          <p:nvPr/>
        </p:nvSpPr>
        <p:spPr bwMode="auto">
          <a:xfrm>
            <a:off x="4857440" y="1159810"/>
            <a:ext cx="433388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48" name="Line 265"/>
          <p:cNvSpPr>
            <a:spLocks noChangeShapeType="1"/>
          </p:cNvSpPr>
          <p:nvPr/>
        </p:nvSpPr>
        <p:spPr bwMode="auto">
          <a:xfrm>
            <a:off x="5290828" y="1159810"/>
            <a:ext cx="71437" cy="2889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49" name="Line 266"/>
          <p:cNvSpPr>
            <a:spLocks noChangeShapeType="1"/>
          </p:cNvSpPr>
          <p:nvPr/>
        </p:nvSpPr>
        <p:spPr bwMode="auto">
          <a:xfrm>
            <a:off x="5362265" y="1448735"/>
            <a:ext cx="433388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50" name="Line 267"/>
          <p:cNvSpPr>
            <a:spLocks noChangeShapeType="1"/>
          </p:cNvSpPr>
          <p:nvPr/>
        </p:nvSpPr>
        <p:spPr bwMode="auto">
          <a:xfrm flipV="1">
            <a:off x="5794065" y="1159810"/>
            <a:ext cx="71438" cy="2889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51" name="Line 268"/>
          <p:cNvSpPr>
            <a:spLocks noChangeShapeType="1"/>
          </p:cNvSpPr>
          <p:nvPr/>
        </p:nvSpPr>
        <p:spPr bwMode="auto">
          <a:xfrm>
            <a:off x="5865503" y="1159810"/>
            <a:ext cx="433387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52" name="Line 269"/>
          <p:cNvSpPr>
            <a:spLocks noChangeShapeType="1"/>
          </p:cNvSpPr>
          <p:nvPr/>
        </p:nvSpPr>
        <p:spPr bwMode="auto">
          <a:xfrm>
            <a:off x="6298890" y="1159810"/>
            <a:ext cx="71438" cy="2889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53" name="Line 270"/>
          <p:cNvSpPr>
            <a:spLocks noChangeShapeType="1"/>
          </p:cNvSpPr>
          <p:nvPr/>
        </p:nvSpPr>
        <p:spPr bwMode="auto">
          <a:xfrm>
            <a:off x="6370328" y="1448735"/>
            <a:ext cx="433387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54" name="Line 271"/>
          <p:cNvSpPr>
            <a:spLocks noChangeShapeType="1"/>
          </p:cNvSpPr>
          <p:nvPr/>
        </p:nvSpPr>
        <p:spPr bwMode="auto">
          <a:xfrm flipV="1">
            <a:off x="6803715" y="1159810"/>
            <a:ext cx="71438" cy="2889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55" name="Line 272"/>
          <p:cNvSpPr>
            <a:spLocks noChangeShapeType="1"/>
          </p:cNvSpPr>
          <p:nvPr/>
        </p:nvSpPr>
        <p:spPr bwMode="auto">
          <a:xfrm>
            <a:off x="6875153" y="1159810"/>
            <a:ext cx="433387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56" name="Line 273"/>
          <p:cNvSpPr>
            <a:spLocks noChangeShapeType="1"/>
          </p:cNvSpPr>
          <p:nvPr/>
        </p:nvSpPr>
        <p:spPr bwMode="auto">
          <a:xfrm>
            <a:off x="7308540" y="1159810"/>
            <a:ext cx="71438" cy="2889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57" name="Line 274"/>
          <p:cNvSpPr>
            <a:spLocks noChangeShapeType="1"/>
          </p:cNvSpPr>
          <p:nvPr/>
        </p:nvSpPr>
        <p:spPr bwMode="auto">
          <a:xfrm>
            <a:off x="7379978" y="1448735"/>
            <a:ext cx="433387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58" name="Line 304"/>
          <p:cNvSpPr>
            <a:spLocks noChangeShapeType="1"/>
          </p:cNvSpPr>
          <p:nvPr/>
        </p:nvSpPr>
        <p:spPr bwMode="auto">
          <a:xfrm>
            <a:off x="2336490" y="1701147"/>
            <a:ext cx="576263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59" name="Line 305"/>
          <p:cNvSpPr>
            <a:spLocks noChangeShapeType="1"/>
          </p:cNvSpPr>
          <p:nvPr/>
        </p:nvSpPr>
        <p:spPr bwMode="auto">
          <a:xfrm>
            <a:off x="2336490" y="1988485"/>
            <a:ext cx="576263" cy="158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60" name="Line 306"/>
          <p:cNvSpPr>
            <a:spLocks noChangeShapeType="1"/>
          </p:cNvSpPr>
          <p:nvPr/>
        </p:nvSpPr>
        <p:spPr bwMode="auto">
          <a:xfrm>
            <a:off x="2912753" y="1701147"/>
            <a:ext cx="144462" cy="1444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61" name="Line 307"/>
          <p:cNvSpPr>
            <a:spLocks noChangeShapeType="1"/>
          </p:cNvSpPr>
          <p:nvPr/>
        </p:nvSpPr>
        <p:spPr bwMode="auto">
          <a:xfrm flipH="1">
            <a:off x="2912753" y="1845610"/>
            <a:ext cx="144462" cy="14446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62" name="Line 308"/>
          <p:cNvSpPr>
            <a:spLocks noChangeShapeType="1"/>
          </p:cNvSpPr>
          <p:nvPr/>
        </p:nvSpPr>
        <p:spPr bwMode="auto">
          <a:xfrm>
            <a:off x="3057215" y="1845610"/>
            <a:ext cx="360363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63" name="Line 309"/>
          <p:cNvSpPr>
            <a:spLocks noChangeShapeType="1"/>
          </p:cNvSpPr>
          <p:nvPr/>
        </p:nvSpPr>
        <p:spPr bwMode="auto">
          <a:xfrm flipH="1">
            <a:off x="3415990" y="1701147"/>
            <a:ext cx="144463" cy="1444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64" name="Line 310"/>
          <p:cNvSpPr>
            <a:spLocks noChangeShapeType="1"/>
          </p:cNvSpPr>
          <p:nvPr/>
        </p:nvSpPr>
        <p:spPr bwMode="auto">
          <a:xfrm>
            <a:off x="3415990" y="1845610"/>
            <a:ext cx="144463" cy="14446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65" name="Line 313"/>
          <p:cNvSpPr>
            <a:spLocks noChangeShapeType="1"/>
          </p:cNvSpPr>
          <p:nvPr/>
        </p:nvSpPr>
        <p:spPr bwMode="auto">
          <a:xfrm>
            <a:off x="4497078" y="1701147"/>
            <a:ext cx="215900" cy="2809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66" name="Line 314"/>
          <p:cNvSpPr>
            <a:spLocks noChangeShapeType="1"/>
          </p:cNvSpPr>
          <p:nvPr/>
        </p:nvSpPr>
        <p:spPr bwMode="auto">
          <a:xfrm flipV="1">
            <a:off x="4497078" y="1693210"/>
            <a:ext cx="215900" cy="2952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67" name="Text Box 315"/>
          <p:cNvSpPr txBox="1">
            <a:spLocks noChangeArrowheads="1"/>
          </p:cNvSpPr>
          <p:nvPr/>
        </p:nvSpPr>
        <p:spPr bwMode="auto">
          <a:xfrm>
            <a:off x="3489015" y="829610"/>
            <a:ext cx="576263" cy="36671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0" cap="none" spc="0" normalizeH="0" baseline="0" noProof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</a:rPr>
              <a:t>T1</a:t>
            </a:r>
          </a:p>
        </p:txBody>
      </p:sp>
      <p:sp>
        <p:nvSpPr>
          <p:cNvPr id="168" name="Text Box 316"/>
          <p:cNvSpPr txBox="1">
            <a:spLocks noChangeArrowheads="1"/>
          </p:cNvSpPr>
          <p:nvPr/>
        </p:nvSpPr>
        <p:spPr bwMode="auto">
          <a:xfrm>
            <a:off x="4497078" y="837547"/>
            <a:ext cx="576262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0" cap="none" spc="0" normalizeH="0" baseline="0" noProof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</a:rPr>
              <a:t>T2</a:t>
            </a:r>
          </a:p>
        </p:txBody>
      </p:sp>
      <p:sp>
        <p:nvSpPr>
          <p:cNvPr id="169" name="Text Box 317"/>
          <p:cNvSpPr txBox="1">
            <a:spLocks noChangeArrowheads="1"/>
          </p:cNvSpPr>
          <p:nvPr/>
        </p:nvSpPr>
        <p:spPr bwMode="auto">
          <a:xfrm>
            <a:off x="5505140" y="837547"/>
            <a:ext cx="576263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0" cap="none" spc="0" normalizeH="0" baseline="0" noProof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</a:rPr>
              <a:t>T3</a:t>
            </a:r>
          </a:p>
        </p:txBody>
      </p:sp>
      <p:sp>
        <p:nvSpPr>
          <p:cNvPr id="170" name="Text Box 318"/>
          <p:cNvSpPr txBox="1">
            <a:spLocks noChangeArrowheads="1"/>
          </p:cNvSpPr>
          <p:nvPr/>
        </p:nvSpPr>
        <p:spPr bwMode="auto">
          <a:xfrm>
            <a:off x="6441765" y="837547"/>
            <a:ext cx="576263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0" cap="none" spc="0" normalizeH="0" baseline="0" noProof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</a:rPr>
              <a:t>T4</a:t>
            </a:r>
          </a:p>
        </p:txBody>
      </p:sp>
      <p:sp>
        <p:nvSpPr>
          <p:cNvPr id="171" name="Line 321"/>
          <p:cNvSpPr>
            <a:spLocks noChangeShapeType="1"/>
          </p:cNvSpPr>
          <p:nvPr/>
        </p:nvSpPr>
        <p:spPr bwMode="auto">
          <a:xfrm>
            <a:off x="6873565" y="1693210"/>
            <a:ext cx="144463" cy="14446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72" name="Line 322"/>
          <p:cNvSpPr>
            <a:spLocks noChangeShapeType="1"/>
          </p:cNvSpPr>
          <p:nvPr/>
        </p:nvSpPr>
        <p:spPr bwMode="auto">
          <a:xfrm flipH="1">
            <a:off x="6873565" y="1837672"/>
            <a:ext cx="144463" cy="1444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73" name="Line 323"/>
          <p:cNvSpPr>
            <a:spLocks noChangeShapeType="1"/>
          </p:cNvSpPr>
          <p:nvPr/>
        </p:nvSpPr>
        <p:spPr bwMode="auto">
          <a:xfrm>
            <a:off x="3560453" y="1693210"/>
            <a:ext cx="9366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74" name="Line 324"/>
          <p:cNvSpPr>
            <a:spLocks noChangeShapeType="1"/>
          </p:cNvSpPr>
          <p:nvPr/>
        </p:nvSpPr>
        <p:spPr bwMode="auto">
          <a:xfrm>
            <a:off x="4712978" y="1693210"/>
            <a:ext cx="2160587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75" name="Line 325"/>
          <p:cNvSpPr>
            <a:spLocks noChangeShapeType="1"/>
          </p:cNvSpPr>
          <p:nvPr/>
        </p:nvSpPr>
        <p:spPr bwMode="auto">
          <a:xfrm>
            <a:off x="3560453" y="1982135"/>
            <a:ext cx="9366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76" name="Line 326"/>
          <p:cNvSpPr>
            <a:spLocks noChangeShapeType="1"/>
          </p:cNvSpPr>
          <p:nvPr/>
        </p:nvSpPr>
        <p:spPr bwMode="auto">
          <a:xfrm>
            <a:off x="4712978" y="1982135"/>
            <a:ext cx="2160587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77" name="Line 327"/>
          <p:cNvSpPr>
            <a:spLocks noChangeShapeType="1"/>
          </p:cNvSpPr>
          <p:nvPr/>
        </p:nvSpPr>
        <p:spPr bwMode="auto">
          <a:xfrm>
            <a:off x="7018028" y="1837672"/>
            <a:ext cx="6477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78" name="Line 328"/>
          <p:cNvSpPr>
            <a:spLocks noChangeShapeType="1"/>
          </p:cNvSpPr>
          <p:nvPr/>
        </p:nvSpPr>
        <p:spPr bwMode="auto">
          <a:xfrm>
            <a:off x="2336490" y="2269472"/>
            <a:ext cx="576263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79" name="Line 329"/>
          <p:cNvSpPr>
            <a:spLocks noChangeShapeType="1"/>
          </p:cNvSpPr>
          <p:nvPr/>
        </p:nvSpPr>
        <p:spPr bwMode="auto">
          <a:xfrm>
            <a:off x="2336490" y="2556810"/>
            <a:ext cx="576263" cy="158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80" name="Line 330"/>
          <p:cNvSpPr>
            <a:spLocks noChangeShapeType="1"/>
          </p:cNvSpPr>
          <p:nvPr/>
        </p:nvSpPr>
        <p:spPr bwMode="auto">
          <a:xfrm>
            <a:off x="2912753" y="2269472"/>
            <a:ext cx="144462" cy="1444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81" name="Line 331"/>
          <p:cNvSpPr>
            <a:spLocks noChangeShapeType="1"/>
          </p:cNvSpPr>
          <p:nvPr/>
        </p:nvSpPr>
        <p:spPr bwMode="auto">
          <a:xfrm flipH="1">
            <a:off x="2912753" y="2413935"/>
            <a:ext cx="144462" cy="14446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82" name="Line 332"/>
          <p:cNvSpPr>
            <a:spLocks noChangeShapeType="1"/>
          </p:cNvSpPr>
          <p:nvPr/>
        </p:nvSpPr>
        <p:spPr bwMode="auto">
          <a:xfrm>
            <a:off x="3057215" y="2413935"/>
            <a:ext cx="360363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83" name="Line 333"/>
          <p:cNvSpPr>
            <a:spLocks noChangeShapeType="1"/>
          </p:cNvSpPr>
          <p:nvPr/>
        </p:nvSpPr>
        <p:spPr bwMode="auto">
          <a:xfrm flipH="1">
            <a:off x="3415990" y="2269472"/>
            <a:ext cx="144463" cy="1444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84" name="Line 334"/>
          <p:cNvSpPr>
            <a:spLocks noChangeShapeType="1"/>
          </p:cNvSpPr>
          <p:nvPr/>
        </p:nvSpPr>
        <p:spPr bwMode="auto">
          <a:xfrm>
            <a:off x="3415990" y="2413935"/>
            <a:ext cx="144463" cy="14446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85" name="Line 335"/>
          <p:cNvSpPr>
            <a:spLocks noChangeShapeType="1"/>
          </p:cNvSpPr>
          <p:nvPr/>
        </p:nvSpPr>
        <p:spPr bwMode="auto">
          <a:xfrm>
            <a:off x="6873565" y="2269472"/>
            <a:ext cx="144463" cy="1444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86" name="Line 336"/>
          <p:cNvSpPr>
            <a:spLocks noChangeShapeType="1"/>
          </p:cNvSpPr>
          <p:nvPr/>
        </p:nvSpPr>
        <p:spPr bwMode="auto">
          <a:xfrm flipH="1">
            <a:off x="6873565" y="2413935"/>
            <a:ext cx="144463" cy="14446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87" name="Line 337"/>
          <p:cNvSpPr>
            <a:spLocks noChangeShapeType="1"/>
          </p:cNvSpPr>
          <p:nvPr/>
        </p:nvSpPr>
        <p:spPr bwMode="auto">
          <a:xfrm>
            <a:off x="3560453" y="2269472"/>
            <a:ext cx="331311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88" name="Line 338"/>
          <p:cNvSpPr>
            <a:spLocks noChangeShapeType="1"/>
          </p:cNvSpPr>
          <p:nvPr/>
        </p:nvSpPr>
        <p:spPr bwMode="auto">
          <a:xfrm>
            <a:off x="3560453" y="2558397"/>
            <a:ext cx="331311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89" name="Line 339"/>
          <p:cNvSpPr>
            <a:spLocks noChangeShapeType="1"/>
          </p:cNvSpPr>
          <p:nvPr/>
        </p:nvSpPr>
        <p:spPr bwMode="auto">
          <a:xfrm>
            <a:off x="7018028" y="2413935"/>
            <a:ext cx="6477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90" name="Line 341"/>
          <p:cNvSpPr>
            <a:spLocks noChangeShapeType="1"/>
          </p:cNvSpPr>
          <p:nvPr/>
        </p:nvSpPr>
        <p:spPr bwMode="auto">
          <a:xfrm>
            <a:off x="2336490" y="2845735"/>
            <a:ext cx="576263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91" name="Line 342"/>
          <p:cNvSpPr>
            <a:spLocks noChangeShapeType="1"/>
          </p:cNvSpPr>
          <p:nvPr/>
        </p:nvSpPr>
        <p:spPr bwMode="auto">
          <a:xfrm>
            <a:off x="2336490" y="3133072"/>
            <a:ext cx="576263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92" name="Line 343"/>
          <p:cNvSpPr>
            <a:spLocks noChangeShapeType="1"/>
          </p:cNvSpPr>
          <p:nvPr/>
        </p:nvSpPr>
        <p:spPr bwMode="auto">
          <a:xfrm>
            <a:off x="2912753" y="2845735"/>
            <a:ext cx="144462" cy="14446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93" name="Line 344"/>
          <p:cNvSpPr>
            <a:spLocks noChangeShapeType="1"/>
          </p:cNvSpPr>
          <p:nvPr/>
        </p:nvSpPr>
        <p:spPr bwMode="auto">
          <a:xfrm flipH="1">
            <a:off x="2912753" y="2990197"/>
            <a:ext cx="144462" cy="1444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94" name="Line 345"/>
          <p:cNvSpPr>
            <a:spLocks noChangeShapeType="1"/>
          </p:cNvSpPr>
          <p:nvPr/>
        </p:nvSpPr>
        <p:spPr bwMode="auto">
          <a:xfrm>
            <a:off x="3057215" y="2990197"/>
            <a:ext cx="360363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95" name="Line 346"/>
          <p:cNvSpPr>
            <a:spLocks noChangeShapeType="1"/>
          </p:cNvSpPr>
          <p:nvPr/>
        </p:nvSpPr>
        <p:spPr bwMode="auto">
          <a:xfrm flipH="1">
            <a:off x="3415990" y="2845735"/>
            <a:ext cx="144463" cy="14446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96" name="Line 347"/>
          <p:cNvSpPr>
            <a:spLocks noChangeShapeType="1"/>
          </p:cNvSpPr>
          <p:nvPr/>
        </p:nvSpPr>
        <p:spPr bwMode="auto">
          <a:xfrm>
            <a:off x="3415990" y="2990197"/>
            <a:ext cx="144463" cy="1444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97" name="Line 350"/>
          <p:cNvSpPr>
            <a:spLocks noChangeShapeType="1"/>
          </p:cNvSpPr>
          <p:nvPr/>
        </p:nvSpPr>
        <p:spPr bwMode="auto">
          <a:xfrm>
            <a:off x="3560453" y="2845735"/>
            <a:ext cx="9366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98" name="Line 351"/>
          <p:cNvSpPr>
            <a:spLocks noChangeShapeType="1"/>
          </p:cNvSpPr>
          <p:nvPr/>
        </p:nvSpPr>
        <p:spPr bwMode="auto">
          <a:xfrm>
            <a:off x="3560453" y="3134660"/>
            <a:ext cx="9366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99" name="Line 352"/>
          <p:cNvSpPr>
            <a:spLocks noChangeShapeType="1"/>
          </p:cNvSpPr>
          <p:nvPr/>
        </p:nvSpPr>
        <p:spPr bwMode="auto">
          <a:xfrm>
            <a:off x="4497078" y="2845735"/>
            <a:ext cx="144462" cy="14446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00" name="Line 353"/>
          <p:cNvSpPr>
            <a:spLocks noChangeShapeType="1"/>
          </p:cNvSpPr>
          <p:nvPr/>
        </p:nvSpPr>
        <p:spPr bwMode="auto">
          <a:xfrm flipH="1">
            <a:off x="4497078" y="2990197"/>
            <a:ext cx="144462" cy="1444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01" name="Line 354"/>
          <p:cNvSpPr>
            <a:spLocks noChangeShapeType="1"/>
          </p:cNvSpPr>
          <p:nvPr/>
        </p:nvSpPr>
        <p:spPr bwMode="auto">
          <a:xfrm flipH="1">
            <a:off x="5433703" y="2845735"/>
            <a:ext cx="144462" cy="14446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02" name="Line 355"/>
          <p:cNvSpPr>
            <a:spLocks noChangeShapeType="1"/>
          </p:cNvSpPr>
          <p:nvPr/>
        </p:nvSpPr>
        <p:spPr bwMode="auto">
          <a:xfrm>
            <a:off x="5433703" y="2990197"/>
            <a:ext cx="144462" cy="1444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03" name="Line 356"/>
          <p:cNvSpPr>
            <a:spLocks noChangeShapeType="1"/>
          </p:cNvSpPr>
          <p:nvPr/>
        </p:nvSpPr>
        <p:spPr bwMode="auto">
          <a:xfrm>
            <a:off x="4641540" y="2990197"/>
            <a:ext cx="792163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04" name="Line 357"/>
          <p:cNvSpPr>
            <a:spLocks noChangeShapeType="1"/>
          </p:cNvSpPr>
          <p:nvPr/>
        </p:nvSpPr>
        <p:spPr bwMode="auto">
          <a:xfrm>
            <a:off x="6873565" y="2845735"/>
            <a:ext cx="144463" cy="14446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05" name="Line 358"/>
          <p:cNvSpPr>
            <a:spLocks noChangeShapeType="1"/>
          </p:cNvSpPr>
          <p:nvPr/>
        </p:nvSpPr>
        <p:spPr bwMode="auto">
          <a:xfrm flipH="1">
            <a:off x="6873565" y="2990197"/>
            <a:ext cx="144463" cy="1444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06" name="Line 359"/>
          <p:cNvSpPr>
            <a:spLocks noChangeShapeType="1"/>
          </p:cNvSpPr>
          <p:nvPr/>
        </p:nvSpPr>
        <p:spPr bwMode="auto">
          <a:xfrm>
            <a:off x="5578165" y="2845735"/>
            <a:ext cx="12954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07" name="Line 360"/>
          <p:cNvSpPr>
            <a:spLocks noChangeShapeType="1"/>
          </p:cNvSpPr>
          <p:nvPr/>
        </p:nvSpPr>
        <p:spPr bwMode="auto">
          <a:xfrm>
            <a:off x="5578165" y="3134660"/>
            <a:ext cx="12954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08" name="Line 361"/>
          <p:cNvSpPr>
            <a:spLocks noChangeShapeType="1"/>
          </p:cNvSpPr>
          <p:nvPr/>
        </p:nvSpPr>
        <p:spPr bwMode="auto">
          <a:xfrm>
            <a:off x="7018028" y="2990197"/>
            <a:ext cx="6477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09" name="Line 362"/>
          <p:cNvSpPr>
            <a:spLocks noChangeShapeType="1"/>
          </p:cNvSpPr>
          <p:nvPr/>
        </p:nvSpPr>
        <p:spPr bwMode="auto">
          <a:xfrm>
            <a:off x="2336490" y="3709335"/>
            <a:ext cx="11525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10" name="Line 363"/>
          <p:cNvSpPr>
            <a:spLocks noChangeShapeType="1"/>
          </p:cNvSpPr>
          <p:nvPr/>
        </p:nvSpPr>
        <p:spPr bwMode="auto">
          <a:xfrm flipV="1">
            <a:off x="3489015" y="3421997"/>
            <a:ext cx="144463" cy="28733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11" name="Line 364"/>
          <p:cNvSpPr>
            <a:spLocks noChangeShapeType="1"/>
          </p:cNvSpPr>
          <p:nvPr/>
        </p:nvSpPr>
        <p:spPr bwMode="auto">
          <a:xfrm>
            <a:off x="3633478" y="3421997"/>
            <a:ext cx="3603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12" name="Line 365"/>
          <p:cNvSpPr>
            <a:spLocks noChangeShapeType="1"/>
          </p:cNvSpPr>
          <p:nvPr/>
        </p:nvSpPr>
        <p:spPr bwMode="auto">
          <a:xfrm>
            <a:off x="3993840" y="3421997"/>
            <a:ext cx="142875" cy="28733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13" name="Line 366"/>
          <p:cNvSpPr>
            <a:spLocks noChangeShapeType="1"/>
          </p:cNvSpPr>
          <p:nvPr/>
        </p:nvSpPr>
        <p:spPr bwMode="auto">
          <a:xfrm>
            <a:off x="4136715" y="3709335"/>
            <a:ext cx="3529013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14" name="Line 368"/>
          <p:cNvSpPr>
            <a:spLocks noChangeShapeType="1"/>
          </p:cNvSpPr>
          <p:nvPr/>
        </p:nvSpPr>
        <p:spPr bwMode="auto">
          <a:xfrm>
            <a:off x="2336490" y="3998260"/>
            <a:ext cx="1081088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15" name="Line 369"/>
          <p:cNvSpPr>
            <a:spLocks noChangeShapeType="1"/>
          </p:cNvSpPr>
          <p:nvPr/>
        </p:nvSpPr>
        <p:spPr bwMode="auto">
          <a:xfrm>
            <a:off x="3417578" y="3998260"/>
            <a:ext cx="144462" cy="28733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16" name="Line 370"/>
          <p:cNvSpPr>
            <a:spLocks noChangeShapeType="1"/>
          </p:cNvSpPr>
          <p:nvPr/>
        </p:nvSpPr>
        <p:spPr bwMode="auto">
          <a:xfrm>
            <a:off x="3560453" y="4285597"/>
            <a:ext cx="367347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17" name="Line 371"/>
          <p:cNvSpPr>
            <a:spLocks noChangeShapeType="1"/>
          </p:cNvSpPr>
          <p:nvPr/>
        </p:nvSpPr>
        <p:spPr bwMode="auto">
          <a:xfrm flipV="1">
            <a:off x="7233928" y="3998260"/>
            <a:ext cx="144462" cy="28733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18" name="Line 372"/>
          <p:cNvSpPr>
            <a:spLocks noChangeShapeType="1"/>
          </p:cNvSpPr>
          <p:nvPr/>
        </p:nvSpPr>
        <p:spPr bwMode="auto">
          <a:xfrm>
            <a:off x="7378390" y="3998260"/>
            <a:ext cx="35877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19" name="Line 373"/>
          <p:cNvSpPr>
            <a:spLocks noChangeShapeType="1"/>
          </p:cNvSpPr>
          <p:nvPr/>
        </p:nvSpPr>
        <p:spPr bwMode="auto">
          <a:xfrm>
            <a:off x="2336490" y="4574522"/>
            <a:ext cx="22320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20" name="Line 374"/>
          <p:cNvSpPr>
            <a:spLocks noChangeShapeType="1"/>
          </p:cNvSpPr>
          <p:nvPr/>
        </p:nvSpPr>
        <p:spPr bwMode="auto">
          <a:xfrm>
            <a:off x="4568515" y="4574522"/>
            <a:ext cx="144463" cy="28733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21" name="Line 375"/>
          <p:cNvSpPr>
            <a:spLocks noChangeShapeType="1"/>
          </p:cNvSpPr>
          <p:nvPr/>
        </p:nvSpPr>
        <p:spPr bwMode="auto">
          <a:xfrm>
            <a:off x="4712978" y="4861860"/>
            <a:ext cx="20161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22" name="Line 376"/>
          <p:cNvSpPr>
            <a:spLocks noChangeShapeType="1"/>
          </p:cNvSpPr>
          <p:nvPr/>
        </p:nvSpPr>
        <p:spPr bwMode="auto">
          <a:xfrm flipV="1">
            <a:off x="6729103" y="4574522"/>
            <a:ext cx="144462" cy="28733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23" name="Line 377"/>
          <p:cNvSpPr>
            <a:spLocks noChangeShapeType="1"/>
          </p:cNvSpPr>
          <p:nvPr/>
        </p:nvSpPr>
        <p:spPr bwMode="auto">
          <a:xfrm>
            <a:off x="6873565" y="4574522"/>
            <a:ext cx="863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24" name="Line 379"/>
          <p:cNvSpPr>
            <a:spLocks noChangeShapeType="1"/>
          </p:cNvSpPr>
          <p:nvPr/>
        </p:nvSpPr>
        <p:spPr bwMode="auto">
          <a:xfrm>
            <a:off x="3344553" y="5438122"/>
            <a:ext cx="396081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25" name="Line 380"/>
          <p:cNvSpPr>
            <a:spLocks noChangeShapeType="1"/>
          </p:cNvSpPr>
          <p:nvPr/>
        </p:nvSpPr>
        <p:spPr bwMode="auto">
          <a:xfrm>
            <a:off x="2336490" y="5150785"/>
            <a:ext cx="865188" cy="0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26" name="Line 381"/>
          <p:cNvSpPr>
            <a:spLocks noChangeShapeType="1"/>
          </p:cNvSpPr>
          <p:nvPr/>
        </p:nvSpPr>
        <p:spPr bwMode="auto">
          <a:xfrm>
            <a:off x="3201678" y="5150785"/>
            <a:ext cx="144462" cy="287337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27" name="Line 382"/>
          <p:cNvSpPr>
            <a:spLocks noChangeShapeType="1"/>
          </p:cNvSpPr>
          <p:nvPr/>
        </p:nvSpPr>
        <p:spPr bwMode="auto">
          <a:xfrm>
            <a:off x="2336490" y="5438122"/>
            <a:ext cx="1008063" cy="0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28" name="Line 383"/>
          <p:cNvSpPr>
            <a:spLocks noChangeShapeType="1"/>
          </p:cNvSpPr>
          <p:nvPr/>
        </p:nvSpPr>
        <p:spPr bwMode="auto">
          <a:xfrm flipH="1">
            <a:off x="7449828" y="5150785"/>
            <a:ext cx="360362" cy="0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29" name="Line 384"/>
          <p:cNvSpPr>
            <a:spLocks noChangeShapeType="1"/>
          </p:cNvSpPr>
          <p:nvPr/>
        </p:nvSpPr>
        <p:spPr bwMode="auto">
          <a:xfrm flipH="1">
            <a:off x="7305365" y="5150785"/>
            <a:ext cx="144463" cy="287337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30" name="Line 385"/>
          <p:cNvSpPr>
            <a:spLocks noChangeShapeType="1"/>
          </p:cNvSpPr>
          <p:nvPr/>
        </p:nvSpPr>
        <p:spPr bwMode="auto">
          <a:xfrm>
            <a:off x="3201678" y="5727047"/>
            <a:ext cx="1366837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31" name="Line 386"/>
          <p:cNvSpPr>
            <a:spLocks noChangeShapeType="1"/>
          </p:cNvSpPr>
          <p:nvPr/>
        </p:nvSpPr>
        <p:spPr bwMode="auto">
          <a:xfrm>
            <a:off x="4568515" y="5727047"/>
            <a:ext cx="144463" cy="28733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32" name="Line 387"/>
          <p:cNvSpPr>
            <a:spLocks noChangeShapeType="1"/>
          </p:cNvSpPr>
          <p:nvPr/>
        </p:nvSpPr>
        <p:spPr bwMode="auto">
          <a:xfrm>
            <a:off x="4712978" y="6014385"/>
            <a:ext cx="22320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33" name="Line 388"/>
          <p:cNvSpPr>
            <a:spLocks noChangeShapeType="1"/>
          </p:cNvSpPr>
          <p:nvPr/>
        </p:nvSpPr>
        <p:spPr bwMode="auto">
          <a:xfrm flipV="1">
            <a:off x="6945003" y="5727047"/>
            <a:ext cx="144462" cy="28733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34" name="Line 389"/>
          <p:cNvSpPr>
            <a:spLocks noChangeShapeType="1"/>
          </p:cNvSpPr>
          <p:nvPr/>
        </p:nvSpPr>
        <p:spPr bwMode="auto">
          <a:xfrm>
            <a:off x="7089465" y="5727047"/>
            <a:ext cx="6477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35" name="Line 390"/>
          <p:cNvSpPr>
            <a:spLocks noChangeShapeType="1"/>
          </p:cNvSpPr>
          <p:nvPr/>
        </p:nvSpPr>
        <p:spPr bwMode="auto">
          <a:xfrm flipV="1">
            <a:off x="3057215" y="5727047"/>
            <a:ext cx="144463" cy="287338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36" name="Line 391"/>
          <p:cNvSpPr>
            <a:spLocks noChangeShapeType="1"/>
          </p:cNvSpPr>
          <p:nvPr/>
        </p:nvSpPr>
        <p:spPr bwMode="auto">
          <a:xfrm>
            <a:off x="2336490" y="6014385"/>
            <a:ext cx="722313" cy="0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37" name="Line 392"/>
          <p:cNvSpPr>
            <a:spLocks noChangeShapeType="1"/>
          </p:cNvSpPr>
          <p:nvPr/>
        </p:nvSpPr>
        <p:spPr bwMode="auto">
          <a:xfrm>
            <a:off x="2336490" y="5727047"/>
            <a:ext cx="865188" cy="0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38" name="Line 393"/>
          <p:cNvSpPr>
            <a:spLocks noChangeShapeType="1"/>
          </p:cNvSpPr>
          <p:nvPr/>
        </p:nvSpPr>
        <p:spPr bwMode="auto">
          <a:xfrm>
            <a:off x="2336490" y="6301722"/>
            <a:ext cx="540067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39" name="Line 401"/>
          <p:cNvSpPr>
            <a:spLocks noChangeShapeType="1"/>
          </p:cNvSpPr>
          <p:nvPr/>
        </p:nvSpPr>
        <p:spPr bwMode="auto">
          <a:xfrm flipH="1">
            <a:off x="7305365" y="5438122"/>
            <a:ext cx="504825" cy="0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40" name="Text Box 441"/>
          <p:cNvSpPr txBox="1">
            <a:spLocks noChangeArrowheads="1"/>
          </p:cNvSpPr>
          <p:nvPr/>
        </p:nvSpPr>
        <p:spPr bwMode="auto">
          <a:xfrm>
            <a:off x="3188978" y="1659872"/>
            <a:ext cx="1655762" cy="33655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地址输出</a:t>
            </a:r>
          </a:p>
        </p:txBody>
      </p:sp>
      <p:sp>
        <p:nvSpPr>
          <p:cNvPr id="241" name="Text Box 442"/>
          <p:cNvSpPr txBox="1">
            <a:spLocks noChangeArrowheads="1"/>
          </p:cNvSpPr>
          <p:nvPr/>
        </p:nvSpPr>
        <p:spPr bwMode="auto">
          <a:xfrm>
            <a:off x="4957453" y="1659872"/>
            <a:ext cx="1655762" cy="33655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状态输出</a:t>
            </a:r>
          </a:p>
        </p:txBody>
      </p:sp>
      <p:sp>
        <p:nvSpPr>
          <p:cNvPr id="242" name="Text Box 443"/>
          <p:cNvSpPr txBox="1">
            <a:spLocks noChangeArrowheads="1"/>
          </p:cNvSpPr>
          <p:nvPr/>
        </p:nvSpPr>
        <p:spPr bwMode="auto">
          <a:xfrm>
            <a:off x="4071628" y="2247247"/>
            <a:ext cx="2360612" cy="33655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地    址    输    出</a:t>
            </a:r>
          </a:p>
        </p:txBody>
      </p:sp>
      <p:sp>
        <p:nvSpPr>
          <p:cNvPr id="243" name="Text Box 444"/>
          <p:cNvSpPr txBox="1">
            <a:spLocks noChangeArrowheads="1"/>
          </p:cNvSpPr>
          <p:nvPr/>
        </p:nvSpPr>
        <p:spPr bwMode="auto">
          <a:xfrm>
            <a:off x="3201678" y="2821922"/>
            <a:ext cx="1655762" cy="33655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地址输出</a:t>
            </a:r>
          </a:p>
        </p:txBody>
      </p:sp>
      <p:sp>
        <p:nvSpPr>
          <p:cNvPr id="244" name="Text Box 445"/>
          <p:cNvSpPr txBox="1">
            <a:spLocks noChangeArrowheads="1"/>
          </p:cNvSpPr>
          <p:nvPr/>
        </p:nvSpPr>
        <p:spPr bwMode="auto">
          <a:xfrm>
            <a:off x="5436878" y="2821922"/>
            <a:ext cx="1655762" cy="33655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数据输入</a:t>
            </a:r>
          </a:p>
        </p:txBody>
      </p:sp>
      <p:sp>
        <p:nvSpPr>
          <p:cNvPr id="245" name="Text Box 446"/>
          <p:cNvSpPr txBox="1">
            <a:spLocks noChangeArrowheads="1"/>
          </p:cNvSpPr>
          <p:nvPr/>
        </p:nvSpPr>
        <p:spPr bwMode="auto">
          <a:xfrm>
            <a:off x="6167128" y="4888847"/>
            <a:ext cx="1655762" cy="33655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获得数据</a:t>
            </a:r>
          </a:p>
        </p:txBody>
      </p:sp>
      <p:sp>
        <p:nvSpPr>
          <p:cNvPr id="246" name="Freeform 448"/>
          <p:cNvSpPr>
            <a:spLocks/>
          </p:cNvSpPr>
          <p:nvPr/>
        </p:nvSpPr>
        <p:spPr bwMode="auto">
          <a:xfrm>
            <a:off x="6857690" y="4704697"/>
            <a:ext cx="214313" cy="247650"/>
          </a:xfrm>
          <a:custGeom>
            <a:avLst/>
            <a:gdLst/>
            <a:ahLst/>
            <a:cxnLst>
              <a:cxn ang="0">
                <a:pos x="116" y="156"/>
              </a:cxn>
              <a:cxn ang="0">
                <a:pos x="116" y="48"/>
              </a:cxn>
              <a:cxn ang="0">
                <a:pos x="0" y="0"/>
              </a:cxn>
            </a:cxnLst>
            <a:rect l="0" t="0" r="r" b="b"/>
            <a:pathLst>
              <a:path w="135" h="156">
                <a:moveTo>
                  <a:pt x="116" y="156"/>
                </a:moveTo>
                <a:cubicBezTo>
                  <a:pt x="125" y="115"/>
                  <a:pt x="135" y="74"/>
                  <a:pt x="116" y="48"/>
                </a:cubicBezTo>
                <a:cubicBezTo>
                  <a:pt x="97" y="22"/>
                  <a:pt x="48" y="11"/>
                  <a:pt x="0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wrap="none" anchor="ctr"/>
          <a:lstStyle/>
          <a:p>
            <a:pPr>
              <a:buClrTx/>
              <a:buFontTx/>
              <a:buNone/>
            </a:pPr>
            <a:endParaRPr lang="zh-CN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7" name="Text Box 451"/>
          <p:cNvSpPr txBox="1">
            <a:spLocks noChangeArrowheads="1"/>
          </p:cNvSpPr>
          <p:nvPr/>
        </p:nvSpPr>
        <p:spPr bwMode="auto">
          <a:xfrm>
            <a:off x="5154303" y="6135035"/>
            <a:ext cx="347662" cy="33655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1600">
                <a:solidFill>
                  <a:srgbClr val="000000"/>
                </a:solidFill>
                <a:latin typeface="Arial" charset="0"/>
                <a:ea typeface="黑体" pitchFamily="2" charset="-122"/>
              </a:rPr>
              <a:t>X</a:t>
            </a:r>
          </a:p>
        </p:txBody>
      </p:sp>
      <p:sp>
        <p:nvSpPr>
          <p:cNvPr id="248" name="Line 454"/>
          <p:cNvSpPr>
            <a:spLocks noChangeShapeType="1"/>
          </p:cNvSpPr>
          <p:nvPr/>
        </p:nvSpPr>
        <p:spPr bwMode="auto">
          <a:xfrm flipH="1">
            <a:off x="3560453" y="3853797"/>
            <a:ext cx="144462" cy="2889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pPr>
              <a:buClrTx/>
              <a:buFontTx/>
              <a:buNone/>
            </a:pPr>
            <a:endParaRPr lang="zh-CN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9" name="Line 455"/>
          <p:cNvSpPr>
            <a:spLocks noChangeShapeType="1"/>
          </p:cNvSpPr>
          <p:nvPr/>
        </p:nvSpPr>
        <p:spPr bwMode="auto">
          <a:xfrm flipH="1">
            <a:off x="4712978" y="4430060"/>
            <a:ext cx="144462" cy="2889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pPr>
              <a:buClrTx/>
              <a:buFontTx/>
              <a:buNone/>
            </a:pPr>
            <a:endParaRPr lang="zh-CN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0" name="Line 456"/>
          <p:cNvSpPr>
            <a:spLocks noChangeShapeType="1"/>
          </p:cNvSpPr>
          <p:nvPr/>
        </p:nvSpPr>
        <p:spPr bwMode="auto">
          <a:xfrm flipH="1">
            <a:off x="3489015" y="5077760"/>
            <a:ext cx="144463" cy="2889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pPr>
              <a:buClrTx/>
              <a:buFontTx/>
              <a:buNone/>
            </a:pPr>
            <a:endParaRPr lang="zh-CN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1" name="Line 457"/>
          <p:cNvSpPr>
            <a:spLocks noChangeShapeType="1"/>
          </p:cNvSpPr>
          <p:nvPr/>
        </p:nvSpPr>
        <p:spPr bwMode="auto">
          <a:xfrm flipH="1">
            <a:off x="4712978" y="5654022"/>
            <a:ext cx="144462" cy="2889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pPr>
              <a:buClrTx/>
              <a:buFontTx/>
              <a:buNone/>
            </a:pPr>
            <a:endParaRPr lang="zh-CN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2" name="Line 458"/>
          <p:cNvSpPr>
            <a:spLocks noChangeShapeType="1"/>
          </p:cNvSpPr>
          <p:nvPr/>
        </p:nvSpPr>
        <p:spPr bwMode="auto">
          <a:xfrm>
            <a:off x="6802128" y="2740960"/>
            <a:ext cx="0" cy="21939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>
              <a:buClrTx/>
              <a:buFontTx/>
              <a:buNone/>
            </a:pPr>
            <a:endParaRPr lang="zh-CN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3" name="Text Box 161"/>
          <p:cNvSpPr txBox="1">
            <a:spLocks noChangeArrowheads="1"/>
          </p:cNvSpPr>
          <p:nvPr/>
        </p:nvSpPr>
        <p:spPr bwMode="auto">
          <a:xfrm>
            <a:off x="1182378" y="6230285"/>
            <a:ext cx="1370012" cy="36933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</a:rPr>
              <a:t>Ready</a:t>
            </a:r>
          </a:p>
        </p:txBody>
      </p:sp>
      <p:sp>
        <p:nvSpPr>
          <p:cNvPr id="254" name="Text Box 181"/>
          <p:cNvSpPr txBox="1">
            <a:spLocks noChangeArrowheads="1"/>
          </p:cNvSpPr>
          <p:nvPr/>
        </p:nvSpPr>
        <p:spPr bwMode="auto">
          <a:xfrm>
            <a:off x="1437965" y="1110597"/>
            <a:ext cx="1042988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CLK</a:t>
            </a:r>
          </a:p>
        </p:txBody>
      </p:sp>
      <p:sp>
        <p:nvSpPr>
          <p:cNvPr id="255" name="Text Box 182"/>
          <p:cNvSpPr txBox="1">
            <a:spLocks noChangeArrowheads="1"/>
          </p:cNvSpPr>
          <p:nvPr/>
        </p:nvSpPr>
        <p:spPr bwMode="auto">
          <a:xfrm>
            <a:off x="539440" y="1687095"/>
            <a:ext cx="1870075" cy="36671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A19/S6</a:t>
            </a:r>
            <a:r>
              <a:rPr kumimoji="0" lang="zh-CN" altLang="en-US" sz="18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～</a:t>
            </a:r>
            <a:r>
              <a:rPr kumimoji="0" lang="en-US" altLang="zh-CN" sz="18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A16/S3</a:t>
            </a:r>
          </a:p>
        </p:txBody>
      </p:sp>
      <p:sp>
        <p:nvSpPr>
          <p:cNvPr id="256" name="Text Box 183"/>
          <p:cNvSpPr txBox="1">
            <a:spLocks noChangeArrowheads="1"/>
          </p:cNvSpPr>
          <p:nvPr/>
        </p:nvSpPr>
        <p:spPr bwMode="auto">
          <a:xfrm>
            <a:off x="1112528" y="2225022"/>
            <a:ext cx="1296987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A15</a:t>
            </a:r>
            <a:r>
              <a:rPr kumimoji="0" lang="zh-CN" altLang="en-US" sz="1800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～</a:t>
            </a:r>
            <a:r>
              <a:rPr kumimoji="0" lang="en-US" altLang="zh-CN" sz="1800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A8</a:t>
            </a:r>
          </a:p>
        </p:txBody>
      </p:sp>
      <p:sp>
        <p:nvSpPr>
          <p:cNvPr id="257" name="Text Box 184"/>
          <p:cNvSpPr txBox="1">
            <a:spLocks noChangeArrowheads="1"/>
          </p:cNvSpPr>
          <p:nvPr/>
        </p:nvSpPr>
        <p:spPr bwMode="auto">
          <a:xfrm>
            <a:off x="968065" y="2839255"/>
            <a:ext cx="1441450" cy="36671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AD7</a:t>
            </a:r>
            <a:r>
              <a:rPr kumimoji="0" lang="zh-CN" altLang="en-US" sz="1800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～</a:t>
            </a:r>
            <a:r>
              <a:rPr kumimoji="0" lang="en-US" altLang="zh-CN" sz="1800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AD0</a:t>
            </a:r>
          </a:p>
        </p:txBody>
      </p:sp>
      <p:sp>
        <p:nvSpPr>
          <p:cNvPr id="258" name="Text Box 185"/>
          <p:cNvSpPr txBox="1">
            <a:spLocks noChangeArrowheads="1"/>
          </p:cNvSpPr>
          <p:nvPr/>
        </p:nvSpPr>
        <p:spPr bwMode="auto">
          <a:xfrm>
            <a:off x="1401453" y="3421997"/>
            <a:ext cx="1042987" cy="36671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ALE</a:t>
            </a:r>
          </a:p>
        </p:txBody>
      </p:sp>
      <p:sp>
        <p:nvSpPr>
          <p:cNvPr id="259" name="Text Box 186"/>
          <p:cNvSpPr txBox="1">
            <a:spLocks noChangeArrowheads="1"/>
          </p:cNvSpPr>
          <p:nvPr/>
        </p:nvSpPr>
        <p:spPr bwMode="auto">
          <a:xfrm>
            <a:off x="1401453" y="3991414"/>
            <a:ext cx="1042987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IO/M</a:t>
            </a:r>
          </a:p>
        </p:txBody>
      </p:sp>
      <p:sp>
        <p:nvSpPr>
          <p:cNvPr id="260" name="Text Box 187"/>
          <p:cNvSpPr txBox="1">
            <a:spLocks noChangeArrowheads="1"/>
          </p:cNvSpPr>
          <p:nvPr/>
        </p:nvSpPr>
        <p:spPr bwMode="auto">
          <a:xfrm>
            <a:off x="1437965" y="5142847"/>
            <a:ext cx="1042988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DT/R</a:t>
            </a:r>
          </a:p>
        </p:txBody>
      </p:sp>
      <p:sp>
        <p:nvSpPr>
          <p:cNvPr id="261" name="Text Box 188"/>
          <p:cNvSpPr txBox="1">
            <a:spLocks noChangeArrowheads="1"/>
          </p:cNvSpPr>
          <p:nvPr/>
        </p:nvSpPr>
        <p:spPr bwMode="auto">
          <a:xfrm>
            <a:off x="1437965" y="5719110"/>
            <a:ext cx="1042988" cy="36671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DEN</a:t>
            </a:r>
          </a:p>
        </p:txBody>
      </p:sp>
      <p:sp>
        <p:nvSpPr>
          <p:cNvPr id="262" name="Line 189"/>
          <p:cNvSpPr>
            <a:spLocks noChangeShapeType="1"/>
          </p:cNvSpPr>
          <p:nvPr/>
        </p:nvSpPr>
        <p:spPr bwMode="auto">
          <a:xfrm>
            <a:off x="1977715" y="4062852"/>
            <a:ext cx="21590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>
              <a:buClrTx/>
              <a:buFontTx/>
              <a:buNone/>
            </a:pPr>
            <a:endParaRPr lang="zh-CN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63" name="Line 190"/>
          <p:cNvSpPr>
            <a:spLocks noChangeShapeType="1"/>
          </p:cNvSpPr>
          <p:nvPr/>
        </p:nvSpPr>
        <p:spPr bwMode="auto">
          <a:xfrm>
            <a:off x="1845953" y="4574522"/>
            <a:ext cx="36036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64" name="Line 191"/>
          <p:cNvSpPr>
            <a:spLocks noChangeShapeType="1"/>
          </p:cNvSpPr>
          <p:nvPr/>
        </p:nvSpPr>
        <p:spPr bwMode="auto">
          <a:xfrm>
            <a:off x="2061853" y="5215872"/>
            <a:ext cx="14446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65" name="Line 192"/>
          <p:cNvSpPr>
            <a:spLocks noChangeShapeType="1"/>
          </p:cNvSpPr>
          <p:nvPr/>
        </p:nvSpPr>
        <p:spPr bwMode="auto">
          <a:xfrm>
            <a:off x="1707840" y="5779435"/>
            <a:ext cx="50482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66" name="Text Box 198"/>
          <p:cNvSpPr txBox="1">
            <a:spLocks noChangeArrowheads="1"/>
          </p:cNvSpPr>
          <p:nvPr/>
        </p:nvSpPr>
        <p:spPr bwMode="auto">
          <a:xfrm>
            <a:off x="1509403" y="4501497"/>
            <a:ext cx="1042987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RD</a:t>
            </a:r>
          </a:p>
        </p:txBody>
      </p:sp>
      <p:sp>
        <p:nvSpPr>
          <p:cNvPr id="268" name="Line 279"/>
          <p:cNvSpPr>
            <a:spLocks noChangeShapeType="1"/>
          </p:cNvSpPr>
          <p:nvPr/>
        </p:nvSpPr>
        <p:spPr bwMode="auto">
          <a:xfrm>
            <a:off x="3304865" y="980422"/>
            <a:ext cx="0" cy="5754327"/>
          </a:xfrm>
          <a:prstGeom prst="line">
            <a:avLst/>
          </a:prstGeom>
          <a:noFill/>
          <a:ln w="12700">
            <a:solidFill>
              <a:srgbClr val="FF6600"/>
            </a:solidFill>
            <a:prstDash val="dash"/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9" name="Line 280"/>
          <p:cNvSpPr>
            <a:spLocks noChangeShapeType="1"/>
          </p:cNvSpPr>
          <p:nvPr/>
        </p:nvSpPr>
        <p:spPr bwMode="auto">
          <a:xfrm>
            <a:off x="4314515" y="987133"/>
            <a:ext cx="0" cy="5754327"/>
          </a:xfrm>
          <a:prstGeom prst="line">
            <a:avLst/>
          </a:prstGeom>
          <a:noFill/>
          <a:ln w="12700">
            <a:solidFill>
              <a:srgbClr val="FF6600"/>
            </a:solidFill>
            <a:prstDash val="dash"/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0" name="Line 281"/>
          <p:cNvSpPr>
            <a:spLocks noChangeShapeType="1"/>
          </p:cNvSpPr>
          <p:nvPr/>
        </p:nvSpPr>
        <p:spPr bwMode="auto">
          <a:xfrm>
            <a:off x="5324165" y="987133"/>
            <a:ext cx="0" cy="5754327"/>
          </a:xfrm>
          <a:prstGeom prst="line">
            <a:avLst/>
          </a:prstGeom>
          <a:noFill/>
          <a:ln w="12700">
            <a:solidFill>
              <a:srgbClr val="FF6600"/>
            </a:solidFill>
            <a:prstDash val="dash"/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1" name="Line 282"/>
          <p:cNvSpPr>
            <a:spLocks noChangeShapeType="1"/>
          </p:cNvSpPr>
          <p:nvPr/>
        </p:nvSpPr>
        <p:spPr bwMode="auto">
          <a:xfrm>
            <a:off x="6333815" y="987133"/>
            <a:ext cx="0" cy="5754327"/>
          </a:xfrm>
          <a:prstGeom prst="line">
            <a:avLst/>
          </a:prstGeom>
          <a:noFill/>
          <a:ln w="12700">
            <a:solidFill>
              <a:srgbClr val="FF6600"/>
            </a:solidFill>
            <a:prstDash val="dash"/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2" name="Line 283"/>
          <p:cNvSpPr>
            <a:spLocks noChangeShapeType="1"/>
          </p:cNvSpPr>
          <p:nvPr/>
        </p:nvSpPr>
        <p:spPr bwMode="auto">
          <a:xfrm>
            <a:off x="7343465" y="987133"/>
            <a:ext cx="0" cy="5754327"/>
          </a:xfrm>
          <a:prstGeom prst="line">
            <a:avLst/>
          </a:prstGeom>
          <a:noFill/>
          <a:ln w="12700">
            <a:solidFill>
              <a:srgbClr val="FF6600"/>
            </a:solidFill>
            <a:prstDash val="dash"/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275" name="直接连接符 274"/>
          <p:cNvCxnSpPr/>
          <p:nvPr/>
        </p:nvCxnSpPr>
        <p:spPr bwMode="auto">
          <a:xfrm flipV="1">
            <a:off x="3563860" y="620610"/>
            <a:ext cx="0" cy="316016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76" name="直接连接符 275"/>
          <p:cNvCxnSpPr/>
          <p:nvPr/>
        </p:nvCxnSpPr>
        <p:spPr bwMode="auto">
          <a:xfrm flipV="1">
            <a:off x="6983498" y="620610"/>
            <a:ext cx="0" cy="212035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80" name="直接箭头连接符 279"/>
          <p:cNvCxnSpPr/>
          <p:nvPr/>
        </p:nvCxnSpPr>
        <p:spPr bwMode="auto">
          <a:xfrm flipH="1">
            <a:off x="3560453" y="805999"/>
            <a:ext cx="3423045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9900"/>
            </a:solidFill>
            <a:prstDash val="solid"/>
            <a:round/>
            <a:headEnd type="triangle" w="med" len="lg"/>
            <a:tailEnd type="triangle" w="med" len="lg"/>
          </a:ln>
          <a:effectLst/>
        </p:spPr>
      </p:cxnSp>
      <p:sp>
        <p:nvSpPr>
          <p:cNvPr id="282" name="矩形 281"/>
          <p:cNvSpPr/>
          <p:nvPr/>
        </p:nvSpPr>
        <p:spPr>
          <a:xfrm>
            <a:off x="4943408" y="341014"/>
            <a:ext cx="5822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9900"/>
                </a:solidFill>
              </a:rPr>
              <a:t>t</a:t>
            </a:r>
            <a:r>
              <a:rPr lang="zh-CN" altLang="en-US" baseline="-25000" dirty="0">
                <a:solidFill>
                  <a:srgbClr val="009900"/>
                </a:solidFill>
              </a:rPr>
              <a:t>RC</a:t>
            </a:r>
          </a:p>
        </p:txBody>
      </p:sp>
    </p:spTree>
    <p:extLst>
      <p:ext uri="{BB962C8B-B14F-4D97-AF65-F5344CB8AC3E}">
        <p14:creationId xmlns:p14="http://schemas.microsoft.com/office/powerpoint/2010/main" val="38936676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F6E3F5E-49AB-4D71-A0C7-99B6E44038AA}" type="slidenum">
              <a:rPr lang="zh-CN" altLang="en-US"/>
              <a:pPr/>
              <a:t>16</a:t>
            </a:fld>
            <a:endParaRPr lang="en-US" altLang="zh-CN"/>
          </a:p>
        </p:txBody>
      </p:sp>
      <p:sp>
        <p:nvSpPr>
          <p:cNvPr id="868372" name="Rectangle 20"/>
          <p:cNvSpPr>
            <a:spLocks noChangeArrowheads="1"/>
          </p:cNvSpPr>
          <p:nvPr/>
        </p:nvSpPr>
        <p:spPr bwMode="auto">
          <a:xfrm>
            <a:off x="323850" y="2133600"/>
            <a:ext cx="8640763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534988" indent="-534988" algn="l">
              <a:spcBef>
                <a:spcPct val="20000"/>
              </a:spcBef>
              <a:buClr>
                <a:schemeClr val="bg2"/>
              </a:buClr>
              <a:buFont typeface="Wingdings" pitchFamily="2" charset="2"/>
              <a:buAutoNum type="circleNumDbPlain"/>
            </a:pPr>
            <a:r>
              <a:rPr lang="zh-CN" altLang="en-US" sz="2800" dirty="0"/>
              <a:t>全地址译码：</a:t>
            </a:r>
            <a:br>
              <a:rPr lang="zh-CN" altLang="en-US" sz="2800" dirty="0"/>
            </a:br>
            <a:r>
              <a:rPr lang="zh-CN" altLang="en-US" sz="2800" dirty="0"/>
              <a:t>高位地址译码</a:t>
            </a:r>
            <a:r>
              <a:rPr lang="zh-CN" altLang="en-US" sz="2800" dirty="0">
                <a:latin typeface="+mn-ea"/>
                <a:ea typeface="+mn-ea"/>
              </a:rPr>
              <a:t>→</a:t>
            </a:r>
            <a:r>
              <a:rPr lang="zh-CN" altLang="en-US" sz="2800" dirty="0"/>
              <a:t>片选；</a:t>
            </a:r>
            <a:r>
              <a:rPr lang="en-US" altLang="zh-CN" sz="2800" dirty="0"/>
              <a:t>MEMR</a:t>
            </a:r>
            <a:r>
              <a:rPr lang="en-US" altLang="zh-CN" sz="2800" dirty="0">
                <a:latin typeface="+mn-ea"/>
                <a:ea typeface="+mn-ea"/>
              </a:rPr>
              <a:t>→</a:t>
            </a:r>
            <a:r>
              <a:rPr lang="zh-CN" altLang="en-US" sz="2800" dirty="0"/>
              <a:t>读；</a:t>
            </a:r>
            <a:r>
              <a:rPr lang="en-US" altLang="zh-CN" sz="2800" dirty="0"/>
              <a:t>MEMW</a:t>
            </a:r>
            <a:r>
              <a:rPr lang="en-US" altLang="zh-CN" sz="2800" dirty="0">
                <a:latin typeface="+mn-ea"/>
                <a:ea typeface="+mn-ea"/>
              </a:rPr>
              <a:t>→</a:t>
            </a:r>
            <a:r>
              <a:rPr lang="zh-CN" altLang="en-US" sz="2800" dirty="0"/>
              <a:t>写</a:t>
            </a:r>
          </a:p>
          <a:p>
            <a:pPr marL="534988" indent="-534988" algn="l">
              <a:spcBef>
                <a:spcPct val="20000"/>
              </a:spcBef>
              <a:buClr>
                <a:schemeClr val="bg2"/>
              </a:buClr>
              <a:buFont typeface="Wingdings" pitchFamily="2" charset="2"/>
              <a:buAutoNum type="circleNumDbPlain"/>
            </a:pPr>
            <a:endParaRPr lang="zh-CN" altLang="en-US" sz="2800" dirty="0"/>
          </a:p>
          <a:p>
            <a:pPr marL="534988" indent="-534988" algn="l">
              <a:spcBef>
                <a:spcPct val="20000"/>
              </a:spcBef>
              <a:buClr>
                <a:schemeClr val="bg2"/>
              </a:buClr>
              <a:buFont typeface="Wingdings" pitchFamily="2" charset="2"/>
              <a:buAutoNum type="circleNumDbPlain"/>
            </a:pPr>
            <a:r>
              <a:rPr lang="zh-CN" altLang="en-US" sz="2800" dirty="0"/>
              <a:t>部分地址译码：</a:t>
            </a:r>
            <a:br>
              <a:rPr lang="zh-CN" altLang="en-US" sz="2800" dirty="0"/>
            </a:br>
            <a:r>
              <a:rPr lang="zh-CN" altLang="en-US" sz="2800" dirty="0"/>
              <a:t>以</a:t>
            </a:r>
            <a:r>
              <a:rPr lang="zh-CN" altLang="en-US" sz="2800" dirty="0">
                <a:solidFill>
                  <a:srgbClr val="C00000"/>
                </a:solidFill>
              </a:rPr>
              <a:t>浪费内存空间</a:t>
            </a:r>
            <a:r>
              <a:rPr lang="zh-CN" altLang="en-US" sz="2800" dirty="0"/>
              <a:t>换得</a:t>
            </a:r>
            <a:r>
              <a:rPr lang="zh-CN" altLang="en-US" sz="2800" dirty="0">
                <a:solidFill>
                  <a:srgbClr val="C00000"/>
                </a:solidFill>
              </a:rPr>
              <a:t>简单译码</a:t>
            </a:r>
            <a:r>
              <a:rPr lang="zh-CN" altLang="en-US" sz="2800" dirty="0"/>
              <a:t>。</a:t>
            </a:r>
          </a:p>
        </p:txBody>
      </p:sp>
      <p:sp>
        <p:nvSpPr>
          <p:cNvPr id="868373" name="Line 21"/>
          <p:cNvSpPr>
            <a:spLocks noChangeShapeType="1"/>
          </p:cNvSpPr>
          <p:nvPr/>
        </p:nvSpPr>
        <p:spPr bwMode="auto">
          <a:xfrm>
            <a:off x="4500563" y="2636838"/>
            <a:ext cx="11366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868374" name="Line 22"/>
          <p:cNvSpPr>
            <a:spLocks noChangeShapeType="1"/>
          </p:cNvSpPr>
          <p:nvPr/>
        </p:nvSpPr>
        <p:spPr bwMode="auto">
          <a:xfrm>
            <a:off x="6748463" y="2636838"/>
            <a:ext cx="12144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868376" name="Rectangle 24"/>
          <p:cNvSpPr>
            <a:spLocks noChangeArrowheads="1"/>
          </p:cNvSpPr>
          <p:nvPr/>
        </p:nvSpPr>
        <p:spPr bwMode="auto">
          <a:xfrm>
            <a:off x="323850" y="1196975"/>
            <a:ext cx="8640763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534988" indent="-534988" algn="l">
              <a:spcBef>
                <a:spcPct val="20000"/>
              </a:spcBef>
              <a:buClr>
                <a:schemeClr val="bg2"/>
              </a:buClr>
            </a:pPr>
            <a:r>
              <a:rPr lang="en-US" altLang="zh-CN" sz="2800" dirty="0" smtClean="0">
                <a:solidFill>
                  <a:srgbClr val="FF6600"/>
                </a:solidFill>
                <a:latin typeface="Arial" charset="0"/>
                <a:ea typeface="黑体" pitchFamily="2" charset="-122"/>
              </a:rPr>
              <a:t>1</a:t>
            </a:r>
            <a:r>
              <a:rPr lang="zh-CN" altLang="en-US" sz="2800" dirty="0" smtClean="0">
                <a:solidFill>
                  <a:srgbClr val="FF6600"/>
                </a:solidFill>
                <a:latin typeface="Arial" charset="0"/>
                <a:ea typeface="黑体" pitchFamily="2" charset="-122"/>
              </a:rPr>
              <a:t>）</a:t>
            </a:r>
            <a:r>
              <a:rPr lang="zh-CN" altLang="en-US" sz="2800" dirty="0" smtClean="0">
                <a:solidFill>
                  <a:srgbClr val="FF0066"/>
                </a:solidFill>
                <a:latin typeface="Arial" charset="0"/>
                <a:ea typeface="黑体" pitchFamily="2" charset="-122"/>
              </a:rPr>
              <a:t>全</a:t>
            </a:r>
            <a:r>
              <a:rPr lang="zh-CN" altLang="en-US" sz="2800" dirty="0">
                <a:solidFill>
                  <a:srgbClr val="FF0066"/>
                </a:solidFill>
                <a:latin typeface="Arial" charset="0"/>
                <a:ea typeface="黑体" pitchFamily="2" charset="-122"/>
              </a:rPr>
              <a:t>地址译码</a:t>
            </a:r>
            <a:r>
              <a:rPr lang="zh-CN" altLang="en-US" sz="2800" dirty="0">
                <a:solidFill>
                  <a:srgbClr val="0000FF"/>
                </a:solidFill>
                <a:latin typeface="Arial" charset="0"/>
                <a:ea typeface="黑体" pitchFamily="2" charset="-122"/>
              </a:rPr>
              <a:t>与</a:t>
            </a:r>
            <a:r>
              <a:rPr lang="zh-CN" altLang="en-US" sz="2800" dirty="0">
                <a:solidFill>
                  <a:srgbClr val="FF0066"/>
                </a:solidFill>
                <a:latin typeface="Arial" charset="0"/>
                <a:ea typeface="黑体" pitchFamily="2" charset="-122"/>
              </a:rPr>
              <a:t>部分地址译码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黑体" pitchFamily="2" charset="-122"/>
              </a:rPr>
              <a:t>5.2.1 </a:t>
            </a:r>
            <a:r>
              <a:rPr lang="en-US" altLang="zh-CN" dirty="0" smtClean="0">
                <a:ea typeface="黑体" pitchFamily="2" charset="-122"/>
              </a:rPr>
              <a:t> SRAM</a:t>
            </a:r>
            <a:r>
              <a:rPr lang="zh-CN" altLang="en-US" dirty="0" smtClean="0">
                <a:ea typeface="黑体" pitchFamily="2" charset="-122"/>
              </a:rPr>
              <a:t>       </a:t>
            </a:r>
            <a:r>
              <a:rPr lang="zh-CN" altLang="en-US" dirty="0">
                <a:solidFill>
                  <a:srgbClr val="CC3399"/>
                </a:solidFill>
                <a:ea typeface="黑体" pitchFamily="2" charset="-122"/>
              </a:rPr>
              <a:t>一、异步</a:t>
            </a:r>
            <a:r>
              <a:rPr lang="en-US" altLang="zh-CN" dirty="0">
                <a:solidFill>
                  <a:srgbClr val="CC3399"/>
                </a:solidFill>
                <a:ea typeface="黑体" pitchFamily="2" charset="-122"/>
              </a:rPr>
              <a:t>SRAM</a:t>
            </a:r>
            <a:r>
              <a:rPr lang="zh-CN" altLang="en-US" dirty="0" smtClean="0">
                <a:solidFill>
                  <a:srgbClr val="CC3399"/>
                </a:solidFill>
                <a:ea typeface="黑体" pitchFamily="2" charset="-122"/>
              </a:rPr>
              <a:t>：</a:t>
            </a:r>
            <a:r>
              <a:rPr lang="en-US" altLang="zh-CN" dirty="0" smtClean="0">
                <a:solidFill>
                  <a:srgbClr val="008000"/>
                </a:solidFill>
                <a:ea typeface="黑体" pitchFamily="2" charset="-122"/>
              </a:rPr>
              <a:t>2. </a:t>
            </a:r>
            <a:r>
              <a:rPr lang="zh-CN" altLang="en-US" dirty="0" smtClean="0">
                <a:solidFill>
                  <a:srgbClr val="008000"/>
                </a:solidFill>
                <a:ea typeface="黑体" pitchFamily="2" charset="-122"/>
              </a:rPr>
              <a:t>连接使用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F7E47E2-8B3C-4888-B857-0986D62E23EF}" type="slidenum">
              <a:rPr lang="zh-CN" altLang="en-US"/>
              <a:pPr/>
              <a:t>17</a:t>
            </a:fld>
            <a:endParaRPr lang="en-US" altLang="zh-CN"/>
          </a:p>
        </p:txBody>
      </p:sp>
      <p:sp>
        <p:nvSpPr>
          <p:cNvPr id="906244" name="Rectangle 4"/>
          <p:cNvSpPr>
            <a:spLocks noChangeArrowheads="1"/>
          </p:cNvSpPr>
          <p:nvPr/>
        </p:nvSpPr>
        <p:spPr bwMode="auto">
          <a:xfrm>
            <a:off x="323850" y="3933825"/>
            <a:ext cx="338455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>
              <a:spcBef>
                <a:spcPct val="20000"/>
              </a:spcBef>
              <a:buClr>
                <a:schemeClr val="bg2"/>
              </a:buClr>
            </a:pPr>
            <a:r>
              <a:rPr lang="en-US" altLang="zh-CN" sz="2800">
                <a:solidFill>
                  <a:srgbClr val="0000FF"/>
                </a:solidFill>
              </a:rPr>
              <a:t>SRAM 6264</a:t>
            </a:r>
            <a:br>
              <a:rPr lang="en-US" altLang="zh-CN" sz="2800">
                <a:solidFill>
                  <a:srgbClr val="0000FF"/>
                </a:solidFill>
              </a:rPr>
            </a:br>
            <a:r>
              <a:rPr lang="zh-CN" altLang="en-US" sz="2800">
                <a:solidFill>
                  <a:srgbClr val="FF0066"/>
                </a:solidFill>
              </a:rPr>
              <a:t>全地址译码</a:t>
            </a:r>
            <a:r>
              <a:rPr lang="zh-CN" altLang="en-US" sz="2800">
                <a:solidFill>
                  <a:srgbClr val="0000FF"/>
                </a:solidFill>
              </a:rPr>
              <a:t>连接：</a:t>
            </a:r>
          </a:p>
        </p:txBody>
      </p:sp>
      <p:graphicFrame>
        <p:nvGraphicFramePr>
          <p:cNvPr id="906247" name="Object 7"/>
          <p:cNvGraphicFramePr>
            <a:graphicFrameLocks noChangeAspect="1"/>
          </p:cNvGraphicFramePr>
          <p:nvPr/>
        </p:nvGraphicFramePr>
        <p:xfrm>
          <a:off x="4067175" y="836613"/>
          <a:ext cx="3932238" cy="586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6293" name="Visio" r:id="rId3" imgW="2150849" imgH="3223012" progId="Visio.Drawing.11">
                  <p:embed/>
                </p:oleObj>
              </mc:Choice>
              <mc:Fallback>
                <p:oleObj name="Visio" r:id="rId3" imgW="2150849" imgH="3223012" progId="Visio.Drawing.11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836613"/>
                        <a:ext cx="3932238" cy="586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6248" name="Text Box 8"/>
          <p:cNvSpPr txBox="1">
            <a:spLocks noChangeArrowheads="1"/>
          </p:cNvSpPr>
          <p:nvPr/>
        </p:nvSpPr>
        <p:spPr bwMode="auto">
          <a:xfrm>
            <a:off x="3348038" y="909638"/>
            <a:ext cx="719137" cy="10064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/>
              <a:t>8088</a:t>
            </a:r>
            <a:br>
              <a:rPr lang="en-US" altLang="zh-CN" sz="2000"/>
            </a:br>
            <a:r>
              <a:rPr lang="zh-CN" altLang="en-US" sz="2000"/>
              <a:t>系统</a:t>
            </a:r>
            <a:br>
              <a:rPr lang="zh-CN" altLang="en-US" sz="2000"/>
            </a:br>
            <a:r>
              <a:rPr lang="zh-CN" altLang="en-US" sz="2000"/>
              <a:t>总线</a:t>
            </a:r>
          </a:p>
        </p:txBody>
      </p:sp>
      <p:sp>
        <p:nvSpPr>
          <p:cNvPr id="906249" name="Text Box 9"/>
          <p:cNvSpPr txBox="1">
            <a:spLocks noChangeArrowheads="1"/>
          </p:cNvSpPr>
          <p:nvPr/>
        </p:nvSpPr>
        <p:spPr bwMode="auto">
          <a:xfrm>
            <a:off x="4787900" y="3429000"/>
            <a:ext cx="431800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rgbClr val="FF0000"/>
                </a:solidFill>
                <a:latin typeface="Arial" charset="0"/>
              </a:rPr>
              <a:t>1</a:t>
            </a:r>
            <a:endParaRPr lang="zh-CN" altLang="en-US" sz="200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906250" name="Text Box 10"/>
          <p:cNvSpPr txBox="1">
            <a:spLocks noChangeArrowheads="1"/>
          </p:cNvSpPr>
          <p:nvPr/>
        </p:nvSpPr>
        <p:spPr bwMode="auto">
          <a:xfrm>
            <a:off x="4787900" y="3752850"/>
            <a:ext cx="431800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rgbClr val="FF0000"/>
                </a:solidFill>
                <a:latin typeface="Arial" charset="0"/>
              </a:rPr>
              <a:t>1</a:t>
            </a:r>
            <a:endParaRPr lang="zh-CN" altLang="en-US" sz="200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906251" name="Text Box 11"/>
          <p:cNvSpPr txBox="1">
            <a:spLocks noChangeArrowheads="1"/>
          </p:cNvSpPr>
          <p:nvPr/>
        </p:nvSpPr>
        <p:spPr bwMode="auto">
          <a:xfrm>
            <a:off x="4787900" y="4040188"/>
            <a:ext cx="431800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rgbClr val="FF0000"/>
                </a:solidFill>
                <a:latin typeface="Arial" charset="0"/>
              </a:rPr>
              <a:t>1</a:t>
            </a:r>
            <a:endParaRPr lang="zh-CN" altLang="en-US" sz="200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906252" name="Text Box 12"/>
          <p:cNvSpPr txBox="1">
            <a:spLocks noChangeArrowheads="1"/>
          </p:cNvSpPr>
          <p:nvPr/>
        </p:nvSpPr>
        <p:spPr bwMode="auto">
          <a:xfrm>
            <a:off x="4787900" y="4400550"/>
            <a:ext cx="431800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rgbClr val="FF0000"/>
                </a:solidFill>
                <a:latin typeface="Arial" charset="0"/>
              </a:rPr>
              <a:t>1</a:t>
            </a:r>
            <a:endParaRPr lang="zh-CN" altLang="en-US" sz="200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906253" name="Text Box 13"/>
          <p:cNvSpPr txBox="1">
            <a:spLocks noChangeArrowheads="1"/>
          </p:cNvSpPr>
          <p:nvPr/>
        </p:nvSpPr>
        <p:spPr bwMode="auto">
          <a:xfrm>
            <a:off x="4787900" y="4832350"/>
            <a:ext cx="431800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rgbClr val="FF0000"/>
                </a:solidFill>
                <a:latin typeface="Arial" charset="0"/>
              </a:rPr>
              <a:t>0</a:t>
            </a:r>
            <a:endParaRPr lang="zh-CN" altLang="en-US" sz="200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906254" name="Text Box 14"/>
          <p:cNvSpPr txBox="1">
            <a:spLocks noChangeArrowheads="1"/>
          </p:cNvSpPr>
          <p:nvPr/>
        </p:nvSpPr>
        <p:spPr bwMode="auto">
          <a:xfrm>
            <a:off x="4787900" y="5480050"/>
            <a:ext cx="431800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rgbClr val="FF0000"/>
                </a:solidFill>
                <a:latin typeface="Arial" charset="0"/>
              </a:rPr>
              <a:t>0</a:t>
            </a:r>
            <a:endParaRPr lang="zh-CN" altLang="en-US" sz="200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906255" name="Text Box 15"/>
          <p:cNvSpPr txBox="1">
            <a:spLocks noChangeArrowheads="1"/>
          </p:cNvSpPr>
          <p:nvPr/>
        </p:nvSpPr>
        <p:spPr bwMode="auto">
          <a:xfrm>
            <a:off x="4787900" y="6092825"/>
            <a:ext cx="431800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rgbClr val="FF0000"/>
                </a:solidFill>
                <a:latin typeface="Arial" charset="0"/>
              </a:rPr>
              <a:t>0</a:t>
            </a:r>
            <a:endParaRPr lang="zh-CN" altLang="en-US" sz="200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906256" name="Text Box 16"/>
          <p:cNvSpPr txBox="1">
            <a:spLocks noChangeArrowheads="1"/>
          </p:cNvSpPr>
          <p:nvPr/>
        </p:nvSpPr>
        <p:spPr bwMode="auto">
          <a:xfrm>
            <a:off x="7885113" y="2060575"/>
            <a:ext cx="1258887" cy="10064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rgbClr val="FF0000"/>
                </a:solidFill>
                <a:latin typeface="Arial" charset="0"/>
              </a:rPr>
              <a:t>F0000H</a:t>
            </a:r>
            <a:r>
              <a:rPr lang="zh-CN" altLang="en-US" sz="2000">
                <a:solidFill>
                  <a:srgbClr val="FF0000"/>
                </a:solidFill>
                <a:latin typeface="Arial" charset="0"/>
              </a:rPr>
              <a:t>～</a:t>
            </a:r>
            <a:r>
              <a:rPr lang="en-US" altLang="zh-CN" sz="2000">
                <a:solidFill>
                  <a:srgbClr val="FF0000"/>
                </a:solidFill>
                <a:latin typeface="Arial" charset="0"/>
              </a:rPr>
              <a:t>F1FFFH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黑体" pitchFamily="2" charset="-122"/>
              </a:rPr>
              <a:t>5.2.1 </a:t>
            </a:r>
            <a:r>
              <a:rPr lang="en-US" altLang="zh-CN" dirty="0" smtClean="0">
                <a:ea typeface="黑体" pitchFamily="2" charset="-122"/>
              </a:rPr>
              <a:t> SRAM</a:t>
            </a:r>
            <a:r>
              <a:rPr lang="zh-CN" altLang="en-US" dirty="0" smtClean="0">
                <a:ea typeface="黑体" pitchFamily="2" charset="-122"/>
              </a:rPr>
              <a:t>       </a:t>
            </a:r>
            <a:r>
              <a:rPr lang="zh-CN" altLang="en-US" dirty="0">
                <a:solidFill>
                  <a:srgbClr val="CC3399"/>
                </a:solidFill>
                <a:ea typeface="黑体" pitchFamily="2" charset="-122"/>
              </a:rPr>
              <a:t>一、异步</a:t>
            </a:r>
            <a:r>
              <a:rPr lang="en-US" altLang="zh-CN" dirty="0">
                <a:solidFill>
                  <a:srgbClr val="CC3399"/>
                </a:solidFill>
                <a:ea typeface="黑体" pitchFamily="2" charset="-122"/>
              </a:rPr>
              <a:t>SRAM</a:t>
            </a:r>
            <a:r>
              <a:rPr lang="zh-CN" altLang="en-US" dirty="0">
                <a:solidFill>
                  <a:srgbClr val="CC3399"/>
                </a:solidFill>
                <a:ea typeface="黑体" pitchFamily="2" charset="-122"/>
              </a:rPr>
              <a:t>：</a:t>
            </a:r>
            <a:r>
              <a:rPr lang="en-US" altLang="zh-CN" dirty="0">
                <a:solidFill>
                  <a:srgbClr val="008000"/>
                </a:solidFill>
                <a:ea typeface="黑体" pitchFamily="2" charset="-122"/>
              </a:rPr>
              <a:t>2. </a:t>
            </a:r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连接使用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3" dur="80"/>
                                        <p:tgtEl>
                                          <p:spTgt spid="9062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4" dur="80"/>
                                        <p:tgtEl>
                                          <p:spTgt spid="9062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80"/>
                                        <p:tgtEl>
                                          <p:spTgt spid="9062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6249" grpId="0"/>
      <p:bldP spid="906250" grpId="0"/>
      <p:bldP spid="906251" grpId="0"/>
      <p:bldP spid="906252" grpId="0"/>
      <p:bldP spid="906253" grpId="0"/>
      <p:bldP spid="906254" grpId="0"/>
      <p:bldP spid="906255" grpId="0"/>
      <p:bldP spid="90625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B0FC0-B208-4692-A790-FFF248E0DFFC}" type="slidenum">
              <a:rPr lang="zh-CN" altLang="en-US"/>
              <a:pPr/>
              <a:t>18</a:t>
            </a:fld>
            <a:endParaRPr lang="en-US" altLang="zh-CN"/>
          </a:p>
        </p:txBody>
      </p:sp>
      <p:sp>
        <p:nvSpPr>
          <p:cNvPr id="907268" name="Rectangle 4"/>
          <p:cNvSpPr>
            <a:spLocks noChangeArrowheads="1"/>
          </p:cNvSpPr>
          <p:nvPr/>
        </p:nvSpPr>
        <p:spPr bwMode="auto">
          <a:xfrm>
            <a:off x="323850" y="3933825"/>
            <a:ext cx="2232025" cy="143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>
              <a:spcBef>
                <a:spcPct val="20000"/>
              </a:spcBef>
              <a:buClr>
                <a:schemeClr val="bg2"/>
              </a:buClr>
            </a:pPr>
            <a:r>
              <a:rPr lang="en-US" altLang="zh-CN" sz="2800">
                <a:solidFill>
                  <a:srgbClr val="0000FF"/>
                </a:solidFill>
              </a:rPr>
              <a:t>SRAM 6264</a:t>
            </a:r>
            <a:br>
              <a:rPr lang="en-US" altLang="zh-CN" sz="2800">
                <a:solidFill>
                  <a:srgbClr val="0000FF"/>
                </a:solidFill>
              </a:rPr>
            </a:br>
            <a:r>
              <a:rPr lang="zh-CN" altLang="en-US" sz="2800">
                <a:solidFill>
                  <a:srgbClr val="FF0066"/>
                </a:solidFill>
              </a:rPr>
              <a:t>部分地址</a:t>
            </a:r>
            <a:br>
              <a:rPr lang="zh-CN" altLang="en-US" sz="2800">
                <a:solidFill>
                  <a:srgbClr val="FF0066"/>
                </a:solidFill>
              </a:rPr>
            </a:br>
            <a:r>
              <a:rPr lang="zh-CN" altLang="en-US" sz="2800">
                <a:solidFill>
                  <a:srgbClr val="FF0066"/>
                </a:solidFill>
              </a:rPr>
              <a:t>译码</a:t>
            </a:r>
            <a:r>
              <a:rPr lang="zh-CN" altLang="en-US" sz="2800">
                <a:solidFill>
                  <a:srgbClr val="0000FF"/>
                </a:solidFill>
              </a:rPr>
              <a:t>连接：</a:t>
            </a:r>
          </a:p>
        </p:txBody>
      </p:sp>
      <p:graphicFrame>
        <p:nvGraphicFramePr>
          <p:cNvPr id="907270" name="Object 6"/>
          <p:cNvGraphicFramePr>
            <a:graphicFrameLocks noChangeAspect="1"/>
          </p:cNvGraphicFramePr>
          <p:nvPr/>
        </p:nvGraphicFramePr>
        <p:xfrm>
          <a:off x="2843213" y="1268413"/>
          <a:ext cx="5791200" cy="489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7316" name="Visio" r:id="rId3" imgW="2305462" imgH="1953122" progId="Visio.Drawing.11">
                  <p:embed/>
                </p:oleObj>
              </mc:Choice>
              <mc:Fallback>
                <p:oleObj name="Visio" r:id="rId3" imgW="2305462" imgH="1953122" progId="Visio.Drawing.11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1268413"/>
                        <a:ext cx="5791200" cy="4899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7271" name="Rectangle 7"/>
          <p:cNvSpPr>
            <a:spLocks noChangeArrowheads="1"/>
          </p:cNvSpPr>
          <p:nvPr/>
        </p:nvSpPr>
        <p:spPr bwMode="auto">
          <a:xfrm>
            <a:off x="1979613" y="1700213"/>
            <a:ext cx="865187" cy="216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spcBef>
                <a:spcPct val="20000"/>
              </a:spcBef>
              <a:buClr>
                <a:schemeClr val="bg2"/>
              </a:buClr>
            </a:pPr>
            <a:r>
              <a:rPr lang="en-US" altLang="zh-CN" b="0"/>
              <a:t>8088</a:t>
            </a:r>
            <a:r>
              <a:rPr lang="zh-CN" altLang="en-US"/>
              <a:t>系</a:t>
            </a:r>
            <a:br>
              <a:rPr lang="zh-CN" altLang="en-US"/>
            </a:br>
            <a:r>
              <a:rPr lang="zh-CN" altLang="en-US"/>
              <a:t>统</a:t>
            </a:r>
            <a:br>
              <a:rPr lang="zh-CN" altLang="en-US"/>
            </a:br>
            <a:r>
              <a:rPr lang="zh-CN" altLang="en-US"/>
              <a:t>总</a:t>
            </a:r>
            <a:br>
              <a:rPr lang="zh-CN" altLang="en-US"/>
            </a:br>
            <a:r>
              <a:rPr lang="zh-CN" altLang="en-US"/>
              <a:t>线</a:t>
            </a:r>
          </a:p>
        </p:txBody>
      </p:sp>
      <p:sp>
        <p:nvSpPr>
          <p:cNvPr id="907272" name="Text Box 8"/>
          <p:cNvSpPr txBox="1">
            <a:spLocks noChangeArrowheads="1"/>
          </p:cNvSpPr>
          <p:nvPr/>
        </p:nvSpPr>
        <p:spPr bwMode="auto">
          <a:xfrm>
            <a:off x="2989263" y="5013325"/>
            <a:ext cx="719137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rgbClr val="008000"/>
                </a:solidFill>
              </a:rPr>
              <a:t>A</a:t>
            </a:r>
            <a:r>
              <a:rPr lang="en-US" altLang="zh-CN" sz="2000" baseline="-25000">
                <a:solidFill>
                  <a:srgbClr val="008000"/>
                </a:solidFill>
              </a:rPr>
              <a:t>17</a:t>
            </a:r>
            <a:endParaRPr lang="zh-CN" altLang="en-US" sz="2000" baseline="-25000">
              <a:solidFill>
                <a:srgbClr val="008000"/>
              </a:solidFill>
            </a:endParaRPr>
          </a:p>
        </p:txBody>
      </p:sp>
      <p:sp>
        <p:nvSpPr>
          <p:cNvPr id="907273" name="Text Box 9"/>
          <p:cNvSpPr txBox="1">
            <a:spLocks noChangeArrowheads="1"/>
          </p:cNvSpPr>
          <p:nvPr/>
        </p:nvSpPr>
        <p:spPr bwMode="auto">
          <a:xfrm>
            <a:off x="2989263" y="5624513"/>
            <a:ext cx="719137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rgbClr val="008000"/>
                </a:solidFill>
              </a:rPr>
              <a:t>A</a:t>
            </a:r>
            <a:r>
              <a:rPr lang="en-US" altLang="zh-CN" sz="2000" baseline="-25000">
                <a:solidFill>
                  <a:srgbClr val="008000"/>
                </a:solidFill>
              </a:rPr>
              <a:t>14</a:t>
            </a:r>
            <a:endParaRPr lang="zh-CN" altLang="en-US" sz="2000" baseline="-25000">
              <a:solidFill>
                <a:srgbClr val="008000"/>
              </a:solidFill>
            </a:endParaRPr>
          </a:p>
        </p:txBody>
      </p:sp>
      <p:sp>
        <p:nvSpPr>
          <p:cNvPr id="907274" name="Text Box 10"/>
          <p:cNvSpPr txBox="1">
            <a:spLocks noChangeArrowheads="1"/>
          </p:cNvSpPr>
          <p:nvPr/>
        </p:nvSpPr>
        <p:spPr bwMode="auto">
          <a:xfrm>
            <a:off x="4140200" y="4545013"/>
            <a:ext cx="431800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rgbClr val="FF0000"/>
                </a:solidFill>
                <a:latin typeface="Arial" charset="0"/>
              </a:rPr>
              <a:t>1</a:t>
            </a:r>
            <a:endParaRPr lang="zh-CN" altLang="en-US" sz="200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907275" name="Text Box 11"/>
          <p:cNvSpPr txBox="1">
            <a:spLocks noChangeArrowheads="1"/>
          </p:cNvSpPr>
          <p:nvPr/>
        </p:nvSpPr>
        <p:spPr bwMode="auto">
          <a:xfrm>
            <a:off x="4140200" y="4832350"/>
            <a:ext cx="431800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rgbClr val="FF0000"/>
                </a:solidFill>
                <a:latin typeface="Arial" charset="0"/>
              </a:rPr>
              <a:t>1</a:t>
            </a:r>
            <a:endParaRPr lang="zh-CN" altLang="en-US" sz="200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907276" name="Text Box 12"/>
          <p:cNvSpPr txBox="1">
            <a:spLocks noChangeArrowheads="1"/>
          </p:cNvSpPr>
          <p:nvPr/>
        </p:nvSpPr>
        <p:spPr bwMode="auto">
          <a:xfrm>
            <a:off x="4140200" y="5156200"/>
            <a:ext cx="431800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rgbClr val="FF0000"/>
                </a:solidFill>
                <a:latin typeface="Arial" charset="0"/>
              </a:rPr>
              <a:t>1</a:t>
            </a:r>
            <a:endParaRPr lang="zh-CN" altLang="en-US" sz="200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907277" name="Text Box 13"/>
          <p:cNvSpPr txBox="1">
            <a:spLocks noChangeArrowheads="1"/>
          </p:cNvSpPr>
          <p:nvPr/>
        </p:nvSpPr>
        <p:spPr bwMode="auto">
          <a:xfrm>
            <a:off x="4140200" y="5768975"/>
            <a:ext cx="431800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rgbClr val="FF0000"/>
                </a:solidFill>
                <a:latin typeface="Arial" charset="0"/>
              </a:rPr>
              <a:t>1</a:t>
            </a:r>
            <a:endParaRPr lang="zh-CN" altLang="en-US" sz="200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907278" name="Text Box 14"/>
          <p:cNvSpPr txBox="1">
            <a:spLocks noChangeArrowheads="1"/>
          </p:cNvSpPr>
          <p:nvPr/>
        </p:nvSpPr>
        <p:spPr bwMode="auto">
          <a:xfrm>
            <a:off x="4140200" y="5445125"/>
            <a:ext cx="431800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rgbClr val="FF0000"/>
                </a:solidFill>
                <a:latin typeface="Arial" charset="0"/>
              </a:rPr>
              <a:t>1</a:t>
            </a:r>
            <a:endParaRPr lang="zh-CN" altLang="en-US" sz="200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907279" name="Text Box 15"/>
          <p:cNvSpPr txBox="1">
            <a:spLocks noChangeArrowheads="1"/>
          </p:cNvSpPr>
          <p:nvPr/>
        </p:nvSpPr>
        <p:spPr bwMode="auto">
          <a:xfrm>
            <a:off x="3419475" y="5013325"/>
            <a:ext cx="431800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rgbClr val="FF0000"/>
                </a:solidFill>
                <a:latin typeface="Arial" charset="0"/>
              </a:rPr>
              <a:t>x</a:t>
            </a:r>
            <a:endParaRPr lang="zh-CN" altLang="en-US" sz="200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907280" name="Text Box 16"/>
          <p:cNvSpPr txBox="1">
            <a:spLocks noChangeArrowheads="1"/>
          </p:cNvSpPr>
          <p:nvPr/>
        </p:nvSpPr>
        <p:spPr bwMode="auto">
          <a:xfrm>
            <a:off x="3419475" y="5624513"/>
            <a:ext cx="431800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rgbClr val="FF0000"/>
                </a:solidFill>
                <a:latin typeface="Arial" charset="0"/>
              </a:rPr>
              <a:t>x</a:t>
            </a:r>
            <a:endParaRPr lang="zh-CN" altLang="en-US" sz="200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黑体" pitchFamily="2" charset="-122"/>
              </a:rPr>
              <a:t>5.2.1 </a:t>
            </a:r>
            <a:r>
              <a:rPr lang="en-US" altLang="zh-CN" dirty="0" smtClean="0">
                <a:ea typeface="黑体" pitchFamily="2" charset="-122"/>
              </a:rPr>
              <a:t> SRAM</a:t>
            </a:r>
            <a:r>
              <a:rPr lang="zh-CN" altLang="en-US" dirty="0" smtClean="0">
                <a:ea typeface="黑体" pitchFamily="2" charset="-122"/>
              </a:rPr>
              <a:t>       </a:t>
            </a:r>
            <a:r>
              <a:rPr lang="zh-CN" altLang="en-US" dirty="0">
                <a:solidFill>
                  <a:srgbClr val="CC3399"/>
                </a:solidFill>
                <a:ea typeface="黑体" pitchFamily="2" charset="-122"/>
              </a:rPr>
              <a:t>一、异步</a:t>
            </a:r>
            <a:r>
              <a:rPr lang="en-US" altLang="zh-CN" dirty="0">
                <a:solidFill>
                  <a:srgbClr val="CC3399"/>
                </a:solidFill>
                <a:ea typeface="黑体" pitchFamily="2" charset="-122"/>
              </a:rPr>
              <a:t>SRAM</a:t>
            </a:r>
            <a:r>
              <a:rPr lang="zh-CN" altLang="en-US" dirty="0">
                <a:solidFill>
                  <a:srgbClr val="CC3399"/>
                </a:solidFill>
                <a:ea typeface="黑体" pitchFamily="2" charset="-122"/>
              </a:rPr>
              <a:t>：</a:t>
            </a:r>
            <a:r>
              <a:rPr lang="en-US" altLang="zh-CN" dirty="0">
                <a:solidFill>
                  <a:srgbClr val="008000"/>
                </a:solidFill>
                <a:ea typeface="黑体" pitchFamily="2" charset="-122"/>
              </a:rPr>
              <a:t>2. </a:t>
            </a:r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连接使用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7272" grpId="0"/>
      <p:bldP spid="907273" grpId="0"/>
      <p:bldP spid="907274" grpId="0"/>
      <p:bldP spid="907275" grpId="0"/>
      <p:bldP spid="907276" grpId="0"/>
      <p:bldP spid="907277" grpId="0"/>
      <p:bldP spid="907278" grpId="0"/>
      <p:bldP spid="907279" grpId="0"/>
      <p:bldP spid="90728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D2CA810-9E0C-4537-B619-D3FF86C986CB}" type="slidenum">
              <a:rPr lang="zh-CN" altLang="en-US"/>
              <a:pPr/>
              <a:t>19</a:t>
            </a:fld>
            <a:endParaRPr lang="en-US" altLang="zh-CN"/>
          </a:p>
        </p:txBody>
      </p:sp>
      <p:sp>
        <p:nvSpPr>
          <p:cNvPr id="869380" name="Rectangle 4"/>
          <p:cNvSpPr>
            <a:spLocks noChangeArrowheads="1"/>
          </p:cNvSpPr>
          <p:nvPr/>
        </p:nvSpPr>
        <p:spPr bwMode="auto">
          <a:xfrm>
            <a:off x="1189038" y="1773238"/>
            <a:ext cx="5256212" cy="4824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55600" indent="-355600" algn="l">
              <a:spcBef>
                <a:spcPct val="20000"/>
              </a:spcBef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zh-CN" altLang="en-US" sz="2800"/>
              <a:t>利用译码芯片、门电路</a:t>
            </a:r>
            <a:br>
              <a:rPr lang="zh-CN" altLang="en-US" sz="2800"/>
            </a:br>
            <a:r>
              <a:rPr lang="en-US" altLang="zh-CN" sz="2800"/>
              <a:t>74LS138</a:t>
            </a:r>
            <a:r>
              <a:rPr lang="zh-CN" altLang="en-US" sz="2800"/>
              <a:t>：</a:t>
            </a:r>
            <a:r>
              <a:rPr lang="en-US" altLang="zh-CN" sz="2800"/>
              <a:t>3-8</a:t>
            </a:r>
            <a:r>
              <a:rPr lang="zh-CN" altLang="en-US" sz="2800"/>
              <a:t>译码器</a:t>
            </a:r>
            <a:br>
              <a:rPr lang="zh-CN" altLang="en-US" sz="2800"/>
            </a:br>
            <a:r>
              <a:rPr lang="en-US" altLang="zh-CN" sz="2800"/>
              <a:t>74LS154</a:t>
            </a:r>
            <a:r>
              <a:rPr lang="zh-CN" altLang="en-US" sz="2800"/>
              <a:t>：</a:t>
            </a:r>
            <a:r>
              <a:rPr lang="en-US" altLang="zh-CN" sz="2800"/>
              <a:t>4-16</a:t>
            </a:r>
            <a:r>
              <a:rPr lang="zh-CN" altLang="en-US" sz="2800"/>
              <a:t>译码器</a:t>
            </a:r>
          </a:p>
          <a:p>
            <a:pPr marL="355600" indent="-355600" algn="l">
              <a:spcBef>
                <a:spcPct val="50000"/>
              </a:spcBef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zh-CN" altLang="en-US" sz="2800"/>
              <a:t>利用数字比较器芯片</a:t>
            </a:r>
            <a:br>
              <a:rPr lang="zh-CN" altLang="en-US" sz="2800"/>
            </a:br>
            <a:r>
              <a:rPr lang="en-US" altLang="zh-CN" sz="2800"/>
              <a:t>74LS688</a:t>
            </a:r>
          </a:p>
          <a:p>
            <a:pPr marL="355600" indent="-355600" algn="l">
              <a:spcBef>
                <a:spcPct val="50000"/>
              </a:spcBef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zh-CN" altLang="en-US" sz="2800"/>
              <a:t>利用</a:t>
            </a:r>
            <a:r>
              <a:rPr lang="en-US" altLang="zh-CN" sz="2800"/>
              <a:t>PROM</a:t>
            </a:r>
            <a:r>
              <a:rPr lang="zh-CN" altLang="en-US" sz="2800"/>
              <a:t>译码器</a:t>
            </a:r>
          </a:p>
          <a:p>
            <a:pPr marL="355600" indent="-355600" algn="l">
              <a:spcBef>
                <a:spcPct val="50000"/>
              </a:spcBef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zh-CN" altLang="en-US" sz="2800"/>
              <a:t>利用</a:t>
            </a:r>
            <a:r>
              <a:rPr lang="en-US" altLang="zh-CN" sz="2800"/>
              <a:t>PLD</a:t>
            </a:r>
          </a:p>
        </p:txBody>
      </p:sp>
      <p:sp>
        <p:nvSpPr>
          <p:cNvPr id="869386" name="Rectangle 10"/>
          <p:cNvSpPr>
            <a:spLocks noChangeArrowheads="1"/>
          </p:cNvSpPr>
          <p:nvPr/>
        </p:nvSpPr>
        <p:spPr bwMode="auto">
          <a:xfrm>
            <a:off x="973138" y="1196975"/>
            <a:ext cx="6335712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534988" indent="-534988" algn="l">
              <a:spcBef>
                <a:spcPct val="20000"/>
              </a:spcBef>
              <a:buClr>
                <a:schemeClr val="bg2"/>
              </a:buClr>
            </a:pPr>
            <a:r>
              <a:rPr lang="en-US" altLang="zh-CN" sz="2800" dirty="0" smtClean="0">
                <a:solidFill>
                  <a:srgbClr val="FF6600"/>
                </a:solidFill>
                <a:latin typeface="Arial" charset="0"/>
                <a:ea typeface="黑体" pitchFamily="2" charset="-122"/>
              </a:rPr>
              <a:t>2</a:t>
            </a:r>
            <a:r>
              <a:rPr lang="zh-CN" altLang="en-US" sz="2800" dirty="0" smtClean="0">
                <a:solidFill>
                  <a:srgbClr val="FF6600"/>
                </a:solidFill>
                <a:latin typeface="Arial" charset="0"/>
                <a:ea typeface="黑体" pitchFamily="2" charset="-122"/>
              </a:rPr>
              <a:t>）</a:t>
            </a:r>
            <a:r>
              <a:rPr lang="zh-CN" altLang="en-US" sz="2800" dirty="0" smtClean="0">
                <a:solidFill>
                  <a:srgbClr val="D60093"/>
                </a:solidFill>
                <a:latin typeface="Arial" charset="0"/>
                <a:ea typeface="黑体" pitchFamily="2" charset="-122"/>
              </a:rPr>
              <a:t>译码</a:t>
            </a:r>
            <a:r>
              <a:rPr lang="zh-CN" altLang="en-US" sz="2800" dirty="0">
                <a:solidFill>
                  <a:srgbClr val="D60093"/>
                </a:solidFill>
                <a:latin typeface="Arial" charset="0"/>
                <a:ea typeface="黑体" pitchFamily="2" charset="-122"/>
              </a:rPr>
              <a:t>电路</a:t>
            </a:r>
            <a:r>
              <a:rPr lang="zh-CN" altLang="en-US" sz="2800" dirty="0">
                <a:solidFill>
                  <a:srgbClr val="FF6600"/>
                </a:solidFill>
                <a:latin typeface="Arial" charset="0"/>
                <a:ea typeface="黑体" pitchFamily="2" charset="-122"/>
              </a:rPr>
              <a:t>的选择</a:t>
            </a:r>
            <a:endParaRPr lang="zh-CN" altLang="en-US" sz="2800" dirty="0">
              <a:solidFill>
                <a:srgbClr val="D60093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黑体" pitchFamily="2" charset="-122"/>
              </a:rPr>
              <a:t>5.2.1 </a:t>
            </a:r>
            <a:r>
              <a:rPr lang="en-US" altLang="zh-CN" dirty="0" smtClean="0">
                <a:ea typeface="黑体" pitchFamily="2" charset="-122"/>
              </a:rPr>
              <a:t> SRAM</a:t>
            </a:r>
            <a:r>
              <a:rPr lang="zh-CN" altLang="en-US" dirty="0" smtClean="0">
                <a:ea typeface="黑体" pitchFamily="2" charset="-122"/>
              </a:rPr>
              <a:t>       </a:t>
            </a:r>
            <a:r>
              <a:rPr lang="zh-CN" altLang="en-US" dirty="0">
                <a:solidFill>
                  <a:srgbClr val="CC3399"/>
                </a:solidFill>
                <a:ea typeface="黑体" pitchFamily="2" charset="-122"/>
              </a:rPr>
              <a:t>一、异步</a:t>
            </a:r>
            <a:r>
              <a:rPr lang="en-US" altLang="zh-CN" dirty="0">
                <a:solidFill>
                  <a:srgbClr val="CC3399"/>
                </a:solidFill>
                <a:ea typeface="黑体" pitchFamily="2" charset="-122"/>
              </a:rPr>
              <a:t>SRAM</a:t>
            </a:r>
            <a:r>
              <a:rPr lang="zh-CN" altLang="en-US" dirty="0">
                <a:solidFill>
                  <a:srgbClr val="CC3399"/>
                </a:solidFill>
                <a:ea typeface="黑体" pitchFamily="2" charset="-122"/>
              </a:rPr>
              <a:t>：</a:t>
            </a:r>
            <a:r>
              <a:rPr lang="en-US" altLang="zh-CN" dirty="0">
                <a:solidFill>
                  <a:srgbClr val="008000"/>
                </a:solidFill>
                <a:ea typeface="黑体" pitchFamily="2" charset="-122"/>
              </a:rPr>
              <a:t>2. </a:t>
            </a:r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连接使用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5</a:t>
            </a:r>
            <a:r>
              <a:rPr lang="zh-CN" altLang="en-US" dirty="0" smtClean="0"/>
              <a:t>章  存储技术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20610"/>
            <a:ext cx="8362950" cy="5832810"/>
          </a:xfrm>
        </p:spPr>
        <p:txBody>
          <a:bodyPr/>
          <a:lstStyle/>
          <a:p>
            <a:r>
              <a:rPr lang="zh-CN" altLang="en-US" sz="2400" dirty="0" smtClean="0"/>
              <a:t>概述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存储器</a:t>
            </a:r>
            <a:r>
              <a:rPr lang="zh-CN" altLang="en-US" sz="2400" dirty="0" smtClean="0">
                <a:solidFill>
                  <a:srgbClr val="0000FF"/>
                </a:solidFill>
              </a:rPr>
              <a:t>分类</a:t>
            </a:r>
            <a:endParaRPr lang="en-US" altLang="zh-CN" sz="2400" dirty="0" smtClean="0">
              <a:solidFill>
                <a:srgbClr val="0000FF"/>
              </a:solidFill>
            </a:endParaRPr>
          </a:p>
          <a:p>
            <a:pPr lvl="1"/>
            <a:r>
              <a:rPr lang="zh-CN" altLang="en-US" sz="2400" dirty="0" smtClean="0"/>
              <a:t>存储器主要</a:t>
            </a:r>
            <a:r>
              <a:rPr lang="zh-CN" altLang="en-US" sz="2400" dirty="0" smtClean="0">
                <a:solidFill>
                  <a:srgbClr val="0000FF"/>
                </a:solidFill>
              </a:rPr>
              <a:t>性能指标</a:t>
            </a:r>
            <a:endParaRPr lang="en-US" altLang="zh-CN" sz="2400" dirty="0" smtClean="0">
              <a:solidFill>
                <a:srgbClr val="0000FF"/>
              </a:solidFill>
            </a:endParaRPr>
          </a:p>
          <a:p>
            <a:r>
              <a:rPr lang="zh-CN" altLang="en-US" sz="2400" dirty="0" smtClean="0"/>
              <a:t>常用存储器芯片及接口设计</a:t>
            </a:r>
            <a:endParaRPr lang="en-US" altLang="zh-CN" sz="2400" dirty="0" smtClean="0"/>
          </a:p>
          <a:p>
            <a:pPr lvl="1"/>
            <a:r>
              <a:rPr lang="en-US" altLang="zh-CN" sz="2400" dirty="0" smtClean="0">
                <a:solidFill>
                  <a:srgbClr val="0000FF"/>
                </a:solidFill>
              </a:rPr>
              <a:t>SRAM</a:t>
            </a:r>
          </a:p>
          <a:p>
            <a:pPr lvl="1"/>
            <a:r>
              <a:rPr lang="en-US" altLang="zh-CN" sz="2400" dirty="0" smtClean="0">
                <a:solidFill>
                  <a:srgbClr val="0000FF"/>
                </a:solidFill>
              </a:rPr>
              <a:t>ROM</a:t>
            </a:r>
          </a:p>
          <a:p>
            <a:pPr lvl="1"/>
            <a:r>
              <a:rPr lang="zh-CN" altLang="en-US" sz="2400" dirty="0" smtClean="0"/>
              <a:t>其他存储器</a:t>
            </a:r>
            <a:endParaRPr lang="en-US" altLang="zh-CN" sz="2400" dirty="0" smtClean="0"/>
          </a:p>
          <a:p>
            <a:r>
              <a:rPr lang="en-US" altLang="zh-CN" sz="2400" dirty="0" smtClean="0"/>
              <a:t>DRAM</a:t>
            </a:r>
            <a:r>
              <a:rPr lang="zh-CN" altLang="en-US" sz="2400" dirty="0" smtClean="0"/>
              <a:t>存储器及接口设计</a:t>
            </a:r>
            <a:endParaRPr lang="en-US" altLang="zh-CN" sz="2400" dirty="0" smtClean="0"/>
          </a:p>
          <a:p>
            <a:pPr lvl="1"/>
            <a:r>
              <a:rPr lang="zh-CN" altLang="en-US" sz="2400" dirty="0" smtClean="0">
                <a:solidFill>
                  <a:srgbClr val="0000FF"/>
                </a:solidFill>
              </a:rPr>
              <a:t>简单异步</a:t>
            </a:r>
            <a:r>
              <a:rPr lang="en-US" altLang="zh-CN" sz="2400" dirty="0" smtClean="0">
                <a:solidFill>
                  <a:srgbClr val="0000FF"/>
                </a:solidFill>
              </a:rPr>
              <a:t>DRAM</a:t>
            </a:r>
          </a:p>
          <a:p>
            <a:pPr lvl="1"/>
            <a:r>
              <a:rPr lang="en-US" altLang="zh-CN" sz="2400" dirty="0" smtClean="0">
                <a:solidFill>
                  <a:srgbClr val="0000FF"/>
                </a:solidFill>
              </a:rPr>
              <a:t>SDRAM</a:t>
            </a:r>
          </a:p>
          <a:p>
            <a:pPr lvl="1"/>
            <a:r>
              <a:rPr lang="en-US" altLang="zh-CN" sz="2400" dirty="0" smtClean="0">
                <a:solidFill>
                  <a:srgbClr val="0000FF"/>
                </a:solidFill>
              </a:rPr>
              <a:t>DDR SDRAM</a:t>
            </a:r>
          </a:p>
          <a:p>
            <a:pPr lvl="1"/>
            <a:r>
              <a:rPr lang="zh-CN" altLang="en-US" sz="2400" dirty="0"/>
              <a:t>内存条</a:t>
            </a:r>
            <a:endParaRPr lang="en-US" altLang="zh-CN" sz="2400" dirty="0" smtClean="0"/>
          </a:p>
          <a:p>
            <a:r>
              <a:rPr lang="en-US" altLang="zh-CN" sz="2400" dirty="0" smtClean="0"/>
              <a:t>Intel 16/32/64 </a:t>
            </a:r>
            <a:r>
              <a:rPr lang="zh-CN" altLang="en-US" sz="2400" dirty="0" smtClean="0"/>
              <a:t>位微机系统的主存设计</a:t>
            </a:r>
            <a:endParaRPr lang="en-US" altLang="zh-CN" sz="2400" dirty="0" smtClean="0"/>
          </a:p>
          <a:p>
            <a:r>
              <a:rPr lang="en-US" altLang="zh-CN" sz="2400" dirty="0" smtClean="0"/>
              <a:t>Intel </a:t>
            </a:r>
            <a:r>
              <a:rPr lang="zh-CN" altLang="en-US" sz="2400" dirty="0" smtClean="0"/>
              <a:t>微机系统的存储体系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D031C4-4632-4437-8B62-3FAD678140B8}" type="slidenum">
              <a:rPr lang="zh-CN" altLang="en-US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26157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490" name="Rectangle 2"/>
          <p:cNvSpPr>
            <a:spLocks noGrp="1" noChangeArrowheads="1"/>
          </p:cNvSpPr>
          <p:nvPr>
            <p:ph idx="1"/>
          </p:nvPr>
        </p:nvSpPr>
        <p:spPr>
          <a:xfrm>
            <a:off x="323850" y="765175"/>
            <a:ext cx="8640763" cy="576263"/>
          </a:xfrm>
        </p:spPr>
        <p:txBody>
          <a:bodyPr/>
          <a:lstStyle/>
          <a:p>
            <a:pPr marL="444500" indent="-444500">
              <a:buSzTx/>
              <a:buFont typeface="Wingdings" pitchFamily="2" charset="2"/>
              <a:buNone/>
            </a:pPr>
            <a:r>
              <a:rPr lang="zh-CN" altLang="en-US" dirty="0" smtClean="0">
                <a:solidFill>
                  <a:srgbClr val="FF6600"/>
                </a:solidFill>
                <a:ea typeface="黑体" pitchFamily="2" charset="-122"/>
              </a:rPr>
              <a:t>①</a:t>
            </a:r>
            <a:r>
              <a:rPr lang="en-US" altLang="zh-CN" sz="2800" b="1" dirty="0" smtClean="0">
                <a:solidFill>
                  <a:srgbClr val="FF6600"/>
                </a:solidFill>
                <a:ea typeface="黑体" pitchFamily="2" charset="-122"/>
              </a:rPr>
              <a:t> </a:t>
            </a:r>
            <a:r>
              <a:rPr lang="zh-CN" altLang="en-US" sz="2800" b="1" dirty="0">
                <a:solidFill>
                  <a:srgbClr val="FF6600"/>
                </a:solidFill>
                <a:ea typeface="黑体" pitchFamily="2" charset="-122"/>
              </a:rPr>
              <a:t>利用现成的</a:t>
            </a:r>
            <a:r>
              <a:rPr lang="zh-CN" altLang="en-US" sz="2800" b="1" dirty="0">
                <a:solidFill>
                  <a:srgbClr val="D60093"/>
                </a:solidFill>
                <a:ea typeface="黑体" pitchFamily="2" charset="-122"/>
              </a:rPr>
              <a:t>译码器</a:t>
            </a:r>
            <a:r>
              <a:rPr lang="zh-CN" altLang="en-US" sz="2800" b="1" dirty="0">
                <a:solidFill>
                  <a:srgbClr val="FF6600"/>
                </a:solidFill>
                <a:ea typeface="黑体" pitchFamily="2" charset="-122"/>
              </a:rPr>
              <a:t>芯片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699EAB-2E1C-440D-B8C7-76BBFA44120F}" type="slidenum">
              <a:rPr lang="zh-CN" altLang="en-US"/>
              <a:pPr/>
              <a:t>20</a:t>
            </a:fld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黑体" pitchFamily="2" charset="-122"/>
              </a:rPr>
              <a:t>5.2.1 </a:t>
            </a:r>
            <a:r>
              <a:rPr lang="en-US" altLang="zh-CN" dirty="0" smtClean="0">
                <a:ea typeface="黑体" pitchFamily="2" charset="-122"/>
              </a:rPr>
              <a:t> SRAM</a:t>
            </a:r>
            <a:r>
              <a:rPr lang="zh-CN" altLang="en-US" dirty="0" smtClean="0">
                <a:ea typeface="黑体" pitchFamily="2" charset="-122"/>
              </a:rPr>
              <a:t>       </a:t>
            </a:r>
            <a:r>
              <a:rPr lang="zh-CN" altLang="en-US" dirty="0">
                <a:solidFill>
                  <a:srgbClr val="CC3399"/>
                </a:solidFill>
                <a:ea typeface="黑体" pitchFamily="2" charset="-122"/>
              </a:rPr>
              <a:t>一、异步</a:t>
            </a:r>
            <a:r>
              <a:rPr lang="en-US" altLang="zh-CN" dirty="0">
                <a:solidFill>
                  <a:srgbClr val="CC3399"/>
                </a:solidFill>
                <a:ea typeface="黑体" pitchFamily="2" charset="-122"/>
              </a:rPr>
              <a:t>SRAM</a:t>
            </a:r>
            <a:r>
              <a:rPr lang="zh-CN" altLang="en-US" dirty="0">
                <a:solidFill>
                  <a:srgbClr val="CC3399"/>
                </a:solidFill>
                <a:ea typeface="黑体" pitchFamily="2" charset="-122"/>
              </a:rPr>
              <a:t>：</a:t>
            </a:r>
            <a:r>
              <a:rPr lang="en-US" altLang="zh-CN" dirty="0">
                <a:solidFill>
                  <a:srgbClr val="008000"/>
                </a:solidFill>
                <a:ea typeface="黑体" pitchFamily="2" charset="-122"/>
              </a:rPr>
              <a:t>2. </a:t>
            </a:r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连接使用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3829" name="Object 5"/>
          <p:cNvGraphicFramePr>
            <a:graphicFrameLocks noChangeAspect="1"/>
          </p:cNvGraphicFramePr>
          <p:nvPr/>
        </p:nvGraphicFramePr>
        <p:xfrm>
          <a:off x="611188" y="44450"/>
          <a:ext cx="6697662" cy="666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875" name="Visio" r:id="rId3" imgW="3695090" imgH="3681374" progId="Visio.Drawing.11">
                  <p:embed/>
                </p:oleObj>
              </mc:Choice>
              <mc:Fallback>
                <p:oleObj name="Visio" r:id="rId3" imgW="3695090" imgH="3681374" progId="Visio.Drawing.11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44450"/>
                        <a:ext cx="6697662" cy="6669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3830" name="Text Box 6"/>
          <p:cNvSpPr txBox="1">
            <a:spLocks noChangeArrowheads="1"/>
          </p:cNvSpPr>
          <p:nvPr/>
        </p:nvSpPr>
        <p:spPr bwMode="auto">
          <a:xfrm>
            <a:off x="1691600" y="115888"/>
            <a:ext cx="698497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 dirty="0" smtClean="0">
                <a:solidFill>
                  <a:schemeClr val="bg2"/>
                </a:solidFill>
              </a:rPr>
              <a:t>6116</a:t>
            </a:r>
            <a:r>
              <a:rPr lang="zh-CN" altLang="en-US" dirty="0">
                <a:solidFill>
                  <a:schemeClr val="bg2"/>
                </a:solidFill>
              </a:rPr>
              <a:t>（</a:t>
            </a:r>
            <a:r>
              <a:rPr lang="en-US" altLang="zh-CN" dirty="0">
                <a:solidFill>
                  <a:schemeClr val="bg2"/>
                </a:solidFill>
              </a:rPr>
              <a:t>2K×8</a:t>
            </a:r>
            <a:r>
              <a:rPr lang="zh-CN" altLang="en-US" dirty="0" smtClean="0">
                <a:solidFill>
                  <a:schemeClr val="bg2"/>
                </a:solidFill>
              </a:rPr>
              <a:t>）与 </a:t>
            </a:r>
            <a:r>
              <a:rPr lang="en-US" altLang="zh-CN" dirty="0" smtClean="0">
                <a:solidFill>
                  <a:srgbClr val="FF0000"/>
                </a:solidFill>
              </a:rPr>
              <a:t>8088</a:t>
            </a:r>
            <a:r>
              <a:rPr lang="zh-CN" altLang="en-US" dirty="0" smtClean="0">
                <a:solidFill>
                  <a:schemeClr val="bg2"/>
                </a:solidFill>
              </a:rPr>
              <a:t>系统总线的</a:t>
            </a:r>
            <a:r>
              <a:rPr lang="zh-CN" altLang="en-US" dirty="0">
                <a:solidFill>
                  <a:schemeClr val="bg2"/>
                </a:solidFill>
              </a:rPr>
              <a:t>连接</a:t>
            </a:r>
          </a:p>
        </p:txBody>
      </p:sp>
      <p:sp>
        <p:nvSpPr>
          <p:cNvPr id="973831" name="Text Box 7"/>
          <p:cNvSpPr txBox="1">
            <a:spLocks noChangeArrowheads="1"/>
          </p:cNvSpPr>
          <p:nvPr/>
        </p:nvSpPr>
        <p:spPr bwMode="auto">
          <a:xfrm>
            <a:off x="7451725" y="1268413"/>
            <a:ext cx="649288" cy="52736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r"/>
            <a:r>
              <a:rPr lang="en-US" altLang="zh-CN" sz="1600">
                <a:solidFill>
                  <a:srgbClr val="0000FF"/>
                </a:solidFill>
              </a:rPr>
              <a:t>A19</a:t>
            </a:r>
          </a:p>
          <a:p>
            <a:pPr algn="r"/>
            <a:r>
              <a:rPr lang="en-US" altLang="zh-CN" sz="1600">
                <a:solidFill>
                  <a:srgbClr val="0000FF"/>
                </a:solidFill>
              </a:rPr>
              <a:t>A18</a:t>
            </a:r>
          </a:p>
          <a:p>
            <a:pPr algn="r"/>
            <a:r>
              <a:rPr lang="en-US" altLang="zh-CN" sz="1600">
                <a:solidFill>
                  <a:srgbClr val="0000FF"/>
                </a:solidFill>
              </a:rPr>
              <a:t>A17</a:t>
            </a:r>
          </a:p>
          <a:p>
            <a:pPr algn="r"/>
            <a:r>
              <a:rPr lang="en-US" altLang="zh-CN" sz="1600">
                <a:solidFill>
                  <a:srgbClr val="0000FF"/>
                </a:solidFill>
              </a:rPr>
              <a:t>A16</a:t>
            </a:r>
          </a:p>
          <a:p>
            <a:pPr algn="r">
              <a:spcBef>
                <a:spcPct val="30000"/>
              </a:spcBef>
            </a:pPr>
            <a:r>
              <a:rPr lang="en-US" altLang="zh-CN" sz="1600">
                <a:solidFill>
                  <a:srgbClr val="0000FF"/>
                </a:solidFill>
              </a:rPr>
              <a:t>A15</a:t>
            </a:r>
          </a:p>
          <a:p>
            <a:pPr algn="r"/>
            <a:r>
              <a:rPr lang="en-US" altLang="zh-CN" sz="1600">
                <a:solidFill>
                  <a:srgbClr val="0000FF"/>
                </a:solidFill>
              </a:rPr>
              <a:t>A14</a:t>
            </a:r>
          </a:p>
          <a:p>
            <a:pPr algn="r"/>
            <a:r>
              <a:rPr lang="en-US" altLang="zh-CN" sz="1600">
                <a:solidFill>
                  <a:srgbClr val="0000FF"/>
                </a:solidFill>
              </a:rPr>
              <a:t>A13</a:t>
            </a:r>
          </a:p>
          <a:p>
            <a:pPr algn="r"/>
            <a:r>
              <a:rPr lang="en-US" altLang="zh-CN" sz="1600">
                <a:solidFill>
                  <a:srgbClr val="0000FF"/>
                </a:solidFill>
              </a:rPr>
              <a:t>A12</a:t>
            </a:r>
          </a:p>
          <a:p>
            <a:pPr algn="r">
              <a:spcBef>
                <a:spcPct val="30000"/>
              </a:spcBef>
            </a:pPr>
            <a:r>
              <a:rPr lang="en-US" altLang="zh-CN" sz="1600">
                <a:solidFill>
                  <a:srgbClr val="0000FF"/>
                </a:solidFill>
              </a:rPr>
              <a:t>A11</a:t>
            </a:r>
          </a:p>
          <a:p>
            <a:pPr algn="r"/>
            <a:r>
              <a:rPr lang="en-US" altLang="zh-CN" sz="1600">
                <a:solidFill>
                  <a:srgbClr val="0000FF"/>
                </a:solidFill>
              </a:rPr>
              <a:t>A10</a:t>
            </a:r>
          </a:p>
          <a:p>
            <a:pPr algn="r"/>
            <a:r>
              <a:rPr lang="en-US" altLang="zh-CN" sz="1600">
                <a:solidFill>
                  <a:srgbClr val="0000FF"/>
                </a:solidFill>
              </a:rPr>
              <a:t>A9</a:t>
            </a:r>
          </a:p>
          <a:p>
            <a:pPr algn="r"/>
            <a:r>
              <a:rPr lang="en-US" altLang="zh-CN" sz="1600">
                <a:solidFill>
                  <a:srgbClr val="0000FF"/>
                </a:solidFill>
              </a:rPr>
              <a:t>A8</a:t>
            </a:r>
          </a:p>
          <a:p>
            <a:pPr algn="r">
              <a:spcBef>
                <a:spcPct val="30000"/>
              </a:spcBef>
            </a:pPr>
            <a:r>
              <a:rPr lang="en-US" altLang="zh-CN" sz="1600">
                <a:solidFill>
                  <a:srgbClr val="0000FF"/>
                </a:solidFill>
              </a:rPr>
              <a:t>A7</a:t>
            </a:r>
          </a:p>
          <a:p>
            <a:pPr algn="r"/>
            <a:r>
              <a:rPr lang="en-US" altLang="zh-CN" sz="1600">
                <a:solidFill>
                  <a:srgbClr val="0000FF"/>
                </a:solidFill>
              </a:rPr>
              <a:t>A6</a:t>
            </a:r>
          </a:p>
          <a:p>
            <a:pPr algn="r"/>
            <a:r>
              <a:rPr lang="en-US" altLang="zh-CN" sz="1600">
                <a:solidFill>
                  <a:srgbClr val="0000FF"/>
                </a:solidFill>
              </a:rPr>
              <a:t>A5</a:t>
            </a:r>
          </a:p>
          <a:p>
            <a:pPr algn="r"/>
            <a:r>
              <a:rPr lang="en-US" altLang="zh-CN" sz="1600">
                <a:solidFill>
                  <a:srgbClr val="0000FF"/>
                </a:solidFill>
              </a:rPr>
              <a:t>A4</a:t>
            </a:r>
          </a:p>
          <a:p>
            <a:pPr algn="r">
              <a:spcBef>
                <a:spcPct val="30000"/>
              </a:spcBef>
            </a:pPr>
            <a:r>
              <a:rPr lang="en-US" altLang="zh-CN" sz="1600">
                <a:solidFill>
                  <a:srgbClr val="0000FF"/>
                </a:solidFill>
              </a:rPr>
              <a:t>A3</a:t>
            </a:r>
          </a:p>
          <a:p>
            <a:pPr algn="r"/>
            <a:r>
              <a:rPr lang="en-US" altLang="zh-CN" sz="1600">
                <a:solidFill>
                  <a:srgbClr val="0000FF"/>
                </a:solidFill>
              </a:rPr>
              <a:t>A2</a:t>
            </a:r>
          </a:p>
          <a:p>
            <a:pPr algn="r"/>
            <a:r>
              <a:rPr lang="en-US" altLang="zh-CN" sz="1600">
                <a:solidFill>
                  <a:srgbClr val="0000FF"/>
                </a:solidFill>
              </a:rPr>
              <a:t>A1</a:t>
            </a:r>
          </a:p>
          <a:p>
            <a:pPr algn="r"/>
            <a:r>
              <a:rPr lang="en-US" altLang="zh-CN" sz="1600">
                <a:solidFill>
                  <a:srgbClr val="0000FF"/>
                </a:solidFill>
              </a:rPr>
              <a:t>A0</a:t>
            </a:r>
          </a:p>
        </p:txBody>
      </p:sp>
      <p:sp>
        <p:nvSpPr>
          <p:cNvPr id="973832" name="Text Box 8"/>
          <p:cNvSpPr txBox="1">
            <a:spLocks noChangeArrowheads="1"/>
          </p:cNvSpPr>
          <p:nvPr/>
        </p:nvSpPr>
        <p:spPr bwMode="auto">
          <a:xfrm>
            <a:off x="8170863" y="1268413"/>
            <a:ext cx="361950" cy="24384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CN" sz="1600">
                <a:solidFill>
                  <a:srgbClr val="FF0066"/>
                </a:solidFill>
                <a:latin typeface="Arial" charset="0"/>
              </a:rPr>
              <a:t>1</a:t>
            </a:r>
          </a:p>
          <a:p>
            <a:pPr algn="l"/>
            <a:r>
              <a:rPr lang="en-US" altLang="zh-CN" sz="1600">
                <a:solidFill>
                  <a:srgbClr val="FF0066"/>
                </a:solidFill>
                <a:latin typeface="Arial" charset="0"/>
              </a:rPr>
              <a:t>0</a:t>
            </a:r>
          </a:p>
          <a:p>
            <a:pPr algn="l"/>
            <a:r>
              <a:rPr lang="en-US" altLang="zh-CN" sz="1600">
                <a:solidFill>
                  <a:srgbClr val="FF0066"/>
                </a:solidFill>
                <a:latin typeface="Arial" charset="0"/>
              </a:rPr>
              <a:t>0</a:t>
            </a:r>
          </a:p>
          <a:p>
            <a:pPr algn="l"/>
            <a:r>
              <a:rPr lang="en-US" altLang="zh-CN" sz="1600">
                <a:solidFill>
                  <a:srgbClr val="FF0066"/>
                </a:solidFill>
                <a:latin typeface="Arial" charset="0"/>
              </a:rPr>
              <a:t>0</a:t>
            </a:r>
          </a:p>
          <a:p>
            <a:pPr algn="l">
              <a:spcBef>
                <a:spcPct val="30000"/>
              </a:spcBef>
            </a:pPr>
            <a:r>
              <a:rPr lang="en-US" altLang="zh-CN" sz="1600">
                <a:solidFill>
                  <a:srgbClr val="FF0066"/>
                </a:solidFill>
                <a:latin typeface="Arial" charset="0"/>
              </a:rPr>
              <a:t>0</a:t>
            </a:r>
          </a:p>
          <a:p>
            <a:pPr algn="l"/>
            <a:r>
              <a:rPr lang="en-US" altLang="zh-CN" sz="1600">
                <a:solidFill>
                  <a:srgbClr val="FF0066"/>
                </a:solidFill>
                <a:latin typeface="Arial" charset="0"/>
              </a:rPr>
              <a:t>0</a:t>
            </a:r>
          </a:p>
          <a:p>
            <a:pPr algn="l"/>
            <a:r>
              <a:rPr lang="en-US" altLang="zh-CN" sz="1600">
                <a:solidFill>
                  <a:srgbClr val="FF0066"/>
                </a:solidFill>
                <a:latin typeface="Arial" charset="0"/>
              </a:rPr>
              <a:t>0</a:t>
            </a:r>
          </a:p>
          <a:p>
            <a:pPr algn="l"/>
            <a:r>
              <a:rPr lang="en-US" altLang="zh-CN" sz="1600">
                <a:solidFill>
                  <a:srgbClr val="FF0066"/>
                </a:solidFill>
                <a:latin typeface="Arial" charset="0"/>
              </a:rPr>
              <a:t>0</a:t>
            </a:r>
          </a:p>
          <a:p>
            <a:pPr algn="l">
              <a:spcBef>
                <a:spcPct val="30000"/>
              </a:spcBef>
            </a:pPr>
            <a:r>
              <a:rPr lang="en-US" altLang="zh-CN" sz="1600">
                <a:solidFill>
                  <a:srgbClr val="FF0066"/>
                </a:solidFill>
                <a:latin typeface="Arial" charset="0"/>
              </a:rPr>
              <a:t>x</a:t>
            </a:r>
          </a:p>
        </p:txBody>
      </p:sp>
      <p:sp>
        <p:nvSpPr>
          <p:cNvPr id="973833" name="Line 9"/>
          <p:cNvSpPr>
            <a:spLocks noChangeShapeType="1"/>
          </p:cNvSpPr>
          <p:nvPr/>
        </p:nvSpPr>
        <p:spPr bwMode="auto">
          <a:xfrm>
            <a:off x="7596188" y="2324100"/>
            <a:ext cx="9366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3834" name="Line 10"/>
          <p:cNvSpPr>
            <a:spLocks noChangeShapeType="1"/>
          </p:cNvSpPr>
          <p:nvPr/>
        </p:nvSpPr>
        <p:spPr bwMode="auto">
          <a:xfrm>
            <a:off x="7596188" y="3378200"/>
            <a:ext cx="9366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3835" name="AutoShape 11"/>
          <p:cNvSpPr>
            <a:spLocks/>
          </p:cNvSpPr>
          <p:nvPr/>
        </p:nvSpPr>
        <p:spPr bwMode="auto">
          <a:xfrm>
            <a:off x="8101013" y="3716338"/>
            <a:ext cx="215900" cy="2736850"/>
          </a:xfrm>
          <a:prstGeom prst="rightBrace">
            <a:avLst>
              <a:gd name="adj1" fmla="val 41199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973836" name="Text Box 12"/>
          <p:cNvSpPr txBox="1">
            <a:spLocks noChangeArrowheads="1"/>
          </p:cNvSpPr>
          <p:nvPr/>
        </p:nvSpPr>
        <p:spPr bwMode="auto">
          <a:xfrm>
            <a:off x="8243888" y="4581525"/>
            <a:ext cx="792162" cy="10064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/>
              <a:t>6116</a:t>
            </a:r>
            <a:r>
              <a:rPr lang="zh-CN" altLang="en-US" sz="2000"/>
              <a:t>片内地址</a:t>
            </a:r>
          </a:p>
        </p:txBody>
      </p:sp>
      <p:sp>
        <p:nvSpPr>
          <p:cNvPr id="973837" name="Line 13"/>
          <p:cNvSpPr>
            <a:spLocks noChangeShapeType="1"/>
          </p:cNvSpPr>
          <p:nvPr/>
        </p:nvSpPr>
        <p:spPr bwMode="auto">
          <a:xfrm>
            <a:off x="7596188" y="4437063"/>
            <a:ext cx="504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3838" name="Line 14"/>
          <p:cNvSpPr>
            <a:spLocks noChangeShapeType="1"/>
          </p:cNvSpPr>
          <p:nvPr/>
        </p:nvSpPr>
        <p:spPr bwMode="auto">
          <a:xfrm>
            <a:off x="7596188" y="5516563"/>
            <a:ext cx="504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38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0945616"/>
              </p:ext>
            </p:extLst>
          </p:nvPr>
        </p:nvGraphicFramePr>
        <p:xfrm>
          <a:off x="826748" y="44450"/>
          <a:ext cx="6697662" cy="666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284" name="Visio" r:id="rId3" imgW="3676779" imgH="3667140" progId="Visio.Drawing.11">
                  <p:embed/>
                </p:oleObj>
              </mc:Choice>
              <mc:Fallback>
                <p:oleObj name="Visio" r:id="rId3" imgW="3676779" imgH="366714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6748" y="44450"/>
                        <a:ext cx="6697662" cy="6669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3830" name="Text Box 6"/>
          <p:cNvSpPr txBox="1">
            <a:spLocks noChangeArrowheads="1"/>
          </p:cNvSpPr>
          <p:nvPr/>
        </p:nvSpPr>
        <p:spPr bwMode="auto">
          <a:xfrm>
            <a:off x="1691600" y="115888"/>
            <a:ext cx="698497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 dirty="0" smtClean="0">
                <a:solidFill>
                  <a:schemeClr val="bg2"/>
                </a:solidFill>
              </a:rPr>
              <a:t>6116</a:t>
            </a:r>
            <a:r>
              <a:rPr lang="zh-CN" altLang="en-US" dirty="0">
                <a:solidFill>
                  <a:schemeClr val="bg2"/>
                </a:solidFill>
              </a:rPr>
              <a:t>（</a:t>
            </a:r>
            <a:r>
              <a:rPr lang="en-US" altLang="zh-CN" dirty="0">
                <a:solidFill>
                  <a:schemeClr val="bg2"/>
                </a:solidFill>
              </a:rPr>
              <a:t>2K×8</a:t>
            </a:r>
            <a:r>
              <a:rPr lang="zh-CN" altLang="en-US" dirty="0" smtClean="0">
                <a:solidFill>
                  <a:schemeClr val="bg2"/>
                </a:solidFill>
              </a:rPr>
              <a:t>）与 </a:t>
            </a:r>
            <a:r>
              <a:rPr lang="en-US" altLang="zh-CN" dirty="0" smtClean="0">
                <a:solidFill>
                  <a:srgbClr val="FF0000"/>
                </a:solidFill>
              </a:rPr>
              <a:t>8086</a:t>
            </a:r>
            <a:r>
              <a:rPr lang="zh-CN" altLang="en-US" dirty="0" smtClean="0">
                <a:solidFill>
                  <a:schemeClr val="bg2"/>
                </a:solidFill>
              </a:rPr>
              <a:t>系统总线的</a:t>
            </a:r>
            <a:r>
              <a:rPr lang="zh-CN" altLang="en-US" dirty="0">
                <a:solidFill>
                  <a:schemeClr val="bg2"/>
                </a:solidFill>
              </a:rPr>
              <a:t>连接</a:t>
            </a:r>
          </a:p>
        </p:txBody>
      </p:sp>
      <p:sp>
        <p:nvSpPr>
          <p:cNvPr id="973831" name="Text Box 7"/>
          <p:cNvSpPr txBox="1">
            <a:spLocks noChangeArrowheads="1"/>
          </p:cNvSpPr>
          <p:nvPr/>
        </p:nvSpPr>
        <p:spPr bwMode="auto">
          <a:xfrm>
            <a:off x="7092350" y="1268413"/>
            <a:ext cx="649288" cy="52736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r"/>
            <a:r>
              <a:rPr lang="en-US" altLang="zh-CN" sz="1600" dirty="0">
                <a:solidFill>
                  <a:srgbClr val="0000FF"/>
                </a:solidFill>
              </a:rPr>
              <a:t>A19</a:t>
            </a:r>
          </a:p>
          <a:p>
            <a:pPr algn="r"/>
            <a:r>
              <a:rPr lang="en-US" altLang="zh-CN" sz="1600" dirty="0">
                <a:solidFill>
                  <a:srgbClr val="0000FF"/>
                </a:solidFill>
              </a:rPr>
              <a:t>A18</a:t>
            </a:r>
          </a:p>
          <a:p>
            <a:pPr algn="r"/>
            <a:r>
              <a:rPr lang="en-US" altLang="zh-CN" sz="1600" dirty="0">
                <a:solidFill>
                  <a:srgbClr val="0000FF"/>
                </a:solidFill>
              </a:rPr>
              <a:t>A17</a:t>
            </a:r>
          </a:p>
          <a:p>
            <a:pPr algn="r"/>
            <a:r>
              <a:rPr lang="en-US" altLang="zh-CN" sz="1600" dirty="0">
                <a:solidFill>
                  <a:srgbClr val="0000FF"/>
                </a:solidFill>
              </a:rPr>
              <a:t>A16</a:t>
            </a:r>
          </a:p>
          <a:p>
            <a:pPr algn="r">
              <a:spcBef>
                <a:spcPct val="30000"/>
              </a:spcBef>
            </a:pPr>
            <a:r>
              <a:rPr lang="en-US" altLang="zh-CN" sz="1600" dirty="0">
                <a:solidFill>
                  <a:srgbClr val="0000FF"/>
                </a:solidFill>
              </a:rPr>
              <a:t>A15</a:t>
            </a:r>
          </a:p>
          <a:p>
            <a:pPr algn="r"/>
            <a:r>
              <a:rPr lang="en-US" altLang="zh-CN" sz="1600" dirty="0">
                <a:solidFill>
                  <a:srgbClr val="0000FF"/>
                </a:solidFill>
              </a:rPr>
              <a:t>A14</a:t>
            </a:r>
          </a:p>
          <a:p>
            <a:pPr algn="r"/>
            <a:r>
              <a:rPr lang="en-US" altLang="zh-CN" sz="1600" dirty="0">
                <a:solidFill>
                  <a:srgbClr val="0000FF"/>
                </a:solidFill>
              </a:rPr>
              <a:t>A13</a:t>
            </a:r>
          </a:p>
          <a:p>
            <a:pPr algn="r"/>
            <a:r>
              <a:rPr lang="en-US" altLang="zh-CN" sz="1600" dirty="0">
                <a:solidFill>
                  <a:srgbClr val="0000FF"/>
                </a:solidFill>
              </a:rPr>
              <a:t>A12</a:t>
            </a:r>
          </a:p>
          <a:p>
            <a:pPr algn="r">
              <a:spcBef>
                <a:spcPct val="30000"/>
              </a:spcBef>
            </a:pPr>
            <a:r>
              <a:rPr lang="en-US" altLang="zh-CN" sz="1600" dirty="0">
                <a:solidFill>
                  <a:srgbClr val="0000FF"/>
                </a:solidFill>
              </a:rPr>
              <a:t>A11</a:t>
            </a:r>
          </a:p>
          <a:p>
            <a:pPr algn="r"/>
            <a:r>
              <a:rPr lang="en-US" altLang="zh-CN" sz="1600" dirty="0">
                <a:solidFill>
                  <a:srgbClr val="0000FF"/>
                </a:solidFill>
              </a:rPr>
              <a:t>A10</a:t>
            </a:r>
          </a:p>
          <a:p>
            <a:pPr algn="r"/>
            <a:r>
              <a:rPr lang="en-US" altLang="zh-CN" sz="1600" dirty="0">
                <a:solidFill>
                  <a:srgbClr val="0000FF"/>
                </a:solidFill>
              </a:rPr>
              <a:t>A9</a:t>
            </a:r>
          </a:p>
          <a:p>
            <a:pPr algn="r"/>
            <a:r>
              <a:rPr lang="en-US" altLang="zh-CN" sz="1600" dirty="0">
                <a:solidFill>
                  <a:srgbClr val="0000FF"/>
                </a:solidFill>
              </a:rPr>
              <a:t>A8</a:t>
            </a:r>
          </a:p>
          <a:p>
            <a:pPr algn="r">
              <a:spcBef>
                <a:spcPct val="30000"/>
              </a:spcBef>
            </a:pPr>
            <a:r>
              <a:rPr lang="en-US" altLang="zh-CN" sz="1600" dirty="0">
                <a:solidFill>
                  <a:srgbClr val="0000FF"/>
                </a:solidFill>
              </a:rPr>
              <a:t>A7</a:t>
            </a:r>
          </a:p>
          <a:p>
            <a:pPr algn="r"/>
            <a:r>
              <a:rPr lang="en-US" altLang="zh-CN" sz="1600" dirty="0">
                <a:solidFill>
                  <a:srgbClr val="0000FF"/>
                </a:solidFill>
              </a:rPr>
              <a:t>A6</a:t>
            </a:r>
          </a:p>
          <a:p>
            <a:pPr algn="r"/>
            <a:r>
              <a:rPr lang="en-US" altLang="zh-CN" sz="1600" dirty="0">
                <a:solidFill>
                  <a:srgbClr val="0000FF"/>
                </a:solidFill>
              </a:rPr>
              <a:t>A5</a:t>
            </a:r>
          </a:p>
          <a:p>
            <a:pPr algn="r"/>
            <a:r>
              <a:rPr lang="en-US" altLang="zh-CN" sz="1600" dirty="0">
                <a:solidFill>
                  <a:srgbClr val="0000FF"/>
                </a:solidFill>
              </a:rPr>
              <a:t>A4</a:t>
            </a:r>
          </a:p>
          <a:p>
            <a:pPr algn="r">
              <a:spcBef>
                <a:spcPct val="30000"/>
              </a:spcBef>
            </a:pPr>
            <a:r>
              <a:rPr lang="en-US" altLang="zh-CN" sz="1600" dirty="0">
                <a:solidFill>
                  <a:srgbClr val="0000FF"/>
                </a:solidFill>
              </a:rPr>
              <a:t>A3</a:t>
            </a:r>
          </a:p>
          <a:p>
            <a:pPr algn="r"/>
            <a:r>
              <a:rPr lang="en-US" altLang="zh-CN" sz="1600" dirty="0">
                <a:solidFill>
                  <a:srgbClr val="0000FF"/>
                </a:solidFill>
              </a:rPr>
              <a:t>A2</a:t>
            </a:r>
          </a:p>
          <a:p>
            <a:pPr algn="r"/>
            <a:r>
              <a:rPr lang="en-US" altLang="zh-CN" sz="1600" dirty="0">
                <a:solidFill>
                  <a:srgbClr val="0000FF"/>
                </a:solidFill>
              </a:rPr>
              <a:t>A1</a:t>
            </a:r>
          </a:p>
          <a:p>
            <a:pPr algn="r"/>
            <a:r>
              <a:rPr lang="en-US" altLang="zh-CN" sz="1600" dirty="0">
                <a:solidFill>
                  <a:srgbClr val="FF0000"/>
                </a:solidFill>
              </a:rPr>
              <a:t>A0</a:t>
            </a:r>
          </a:p>
        </p:txBody>
      </p:sp>
      <p:sp>
        <p:nvSpPr>
          <p:cNvPr id="973832" name="Text Box 8"/>
          <p:cNvSpPr txBox="1">
            <a:spLocks noChangeArrowheads="1"/>
          </p:cNvSpPr>
          <p:nvPr/>
        </p:nvSpPr>
        <p:spPr bwMode="auto">
          <a:xfrm>
            <a:off x="7811488" y="1268413"/>
            <a:ext cx="361950" cy="2135969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CN" sz="1600" dirty="0">
                <a:solidFill>
                  <a:srgbClr val="FF0066"/>
                </a:solidFill>
                <a:latin typeface="Arial" charset="0"/>
              </a:rPr>
              <a:t>1</a:t>
            </a:r>
          </a:p>
          <a:p>
            <a:pPr algn="l"/>
            <a:r>
              <a:rPr lang="en-US" altLang="zh-CN" sz="1600" dirty="0">
                <a:solidFill>
                  <a:srgbClr val="FF0066"/>
                </a:solidFill>
                <a:latin typeface="Arial" charset="0"/>
              </a:rPr>
              <a:t>0</a:t>
            </a:r>
          </a:p>
          <a:p>
            <a:pPr algn="l"/>
            <a:r>
              <a:rPr lang="en-US" altLang="zh-CN" sz="1600" dirty="0">
                <a:solidFill>
                  <a:srgbClr val="FF0066"/>
                </a:solidFill>
                <a:latin typeface="Arial" charset="0"/>
              </a:rPr>
              <a:t>0</a:t>
            </a:r>
          </a:p>
          <a:p>
            <a:pPr algn="l"/>
            <a:r>
              <a:rPr lang="en-US" altLang="zh-CN" sz="1600" dirty="0">
                <a:solidFill>
                  <a:srgbClr val="FF0066"/>
                </a:solidFill>
                <a:latin typeface="Arial" charset="0"/>
              </a:rPr>
              <a:t>0</a:t>
            </a:r>
          </a:p>
          <a:p>
            <a:pPr algn="l">
              <a:spcBef>
                <a:spcPct val="30000"/>
              </a:spcBef>
            </a:pPr>
            <a:r>
              <a:rPr lang="en-US" altLang="zh-CN" sz="1600" dirty="0">
                <a:solidFill>
                  <a:srgbClr val="FF0066"/>
                </a:solidFill>
                <a:latin typeface="Arial" charset="0"/>
              </a:rPr>
              <a:t>0</a:t>
            </a:r>
          </a:p>
          <a:p>
            <a:pPr algn="l"/>
            <a:r>
              <a:rPr lang="en-US" altLang="zh-CN" sz="1600" dirty="0">
                <a:solidFill>
                  <a:srgbClr val="FF0066"/>
                </a:solidFill>
                <a:latin typeface="Arial" charset="0"/>
              </a:rPr>
              <a:t>0</a:t>
            </a:r>
          </a:p>
          <a:p>
            <a:pPr algn="l"/>
            <a:r>
              <a:rPr lang="en-US" altLang="zh-CN" sz="1600" dirty="0">
                <a:solidFill>
                  <a:srgbClr val="FF0066"/>
                </a:solidFill>
                <a:latin typeface="Arial" charset="0"/>
              </a:rPr>
              <a:t>0</a:t>
            </a:r>
          </a:p>
          <a:p>
            <a:pPr algn="l"/>
            <a:r>
              <a:rPr lang="en-US" altLang="zh-CN" sz="1600" dirty="0" smtClean="0">
                <a:solidFill>
                  <a:srgbClr val="FF0066"/>
                </a:solidFill>
                <a:latin typeface="Arial" charset="0"/>
              </a:rPr>
              <a:t>0</a:t>
            </a:r>
            <a:endParaRPr lang="en-US" altLang="zh-CN" sz="1600" dirty="0">
              <a:solidFill>
                <a:srgbClr val="FF0066"/>
              </a:solidFill>
              <a:latin typeface="Arial" charset="0"/>
            </a:endParaRPr>
          </a:p>
        </p:txBody>
      </p:sp>
      <p:sp>
        <p:nvSpPr>
          <p:cNvPr id="973833" name="Line 9"/>
          <p:cNvSpPr>
            <a:spLocks noChangeShapeType="1"/>
          </p:cNvSpPr>
          <p:nvPr/>
        </p:nvSpPr>
        <p:spPr bwMode="auto">
          <a:xfrm>
            <a:off x="7236813" y="2324100"/>
            <a:ext cx="9366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3834" name="Line 10"/>
          <p:cNvSpPr>
            <a:spLocks noChangeShapeType="1"/>
          </p:cNvSpPr>
          <p:nvPr/>
        </p:nvSpPr>
        <p:spPr bwMode="auto">
          <a:xfrm>
            <a:off x="7236813" y="3378200"/>
            <a:ext cx="9366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3835" name="AutoShape 11"/>
          <p:cNvSpPr>
            <a:spLocks/>
          </p:cNvSpPr>
          <p:nvPr/>
        </p:nvSpPr>
        <p:spPr bwMode="auto">
          <a:xfrm>
            <a:off x="7741638" y="3474634"/>
            <a:ext cx="215900" cy="2736850"/>
          </a:xfrm>
          <a:prstGeom prst="rightBrace">
            <a:avLst>
              <a:gd name="adj1" fmla="val 41199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973836" name="Text Box 12"/>
          <p:cNvSpPr txBox="1">
            <a:spLocks noChangeArrowheads="1"/>
          </p:cNvSpPr>
          <p:nvPr/>
        </p:nvSpPr>
        <p:spPr bwMode="auto">
          <a:xfrm>
            <a:off x="7884513" y="4339821"/>
            <a:ext cx="792162" cy="10064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/>
              <a:t>6116</a:t>
            </a:r>
            <a:r>
              <a:rPr lang="zh-CN" altLang="en-US" sz="2000"/>
              <a:t>片内地址</a:t>
            </a:r>
          </a:p>
        </p:txBody>
      </p:sp>
      <p:sp>
        <p:nvSpPr>
          <p:cNvPr id="973837" name="Line 13"/>
          <p:cNvSpPr>
            <a:spLocks noChangeShapeType="1"/>
          </p:cNvSpPr>
          <p:nvPr/>
        </p:nvSpPr>
        <p:spPr bwMode="auto">
          <a:xfrm>
            <a:off x="7236813" y="4437063"/>
            <a:ext cx="504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3838" name="Line 14"/>
          <p:cNvSpPr>
            <a:spLocks noChangeShapeType="1"/>
          </p:cNvSpPr>
          <p:nvPr/>
        </p:nvSpPr>
        <p:spPr bwMode="auto">
          <a:xfrm>
            <a:off x="7236813" y="5516563"/>
            <a:ext cx="504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5398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02" name="Rectangle 2"/>
          <p:cNvSpPr>
            <a:spLocks noGrp="1" noChangeArrowheads="1"/>
          </p:cNvSpPr>
          <p:nvPr>
            <p:ph idx="1"/>
          </p:nvPr>
        </p:nvSpPr>
        <p:spPr>
          <a:xfrm>
            <a:off x="323850" y="765175"/>
            <a:ext cx="8640763" cy="576263"/>
          </a:xfrm>
        </p:spPr>
        <p:txBody>
          <a:bodyPr/>
          <a:lstStyle/>
          <a:p>
            <a:pPr marL="444500" indent="-444500">
              <a:buSzTx/>
              <a:buFont typeface="Wingdings" pitchFamily="2" charset="2"/>
              <a:buNone/>
            </a:pPr>
            <a:r>
              <a:rPr lang="zh-CN" altLang="en-US" sz="2800" b="1" dirty="0" smtClean="0">
                <a:solidFill>
                  <a:srgbClr val="FF6600"/>
                </a:solidFill>
                <a:ea typeface="黑体" pitchFamily="2" charset="-122"/>
              </a:rPr>
              <a:t>②</a:t>
            </a:r>
            <a:r>
              <a:rPr lang="en-US" altLang="zh-CN" sz="2800" b="1" dirty="0" smtClean="0">
                <a:solidFill>
                  <a:srgbClr val="FF6600"/>
                </a:solidFill>
                <a:ea typeface="黑体" pitchFamily="2" charset="-122"/>
              </a:rPr>
              <a:t> </a:t>
            </a:r>
            <a:r>
              <a:rPr lang="zh-CN" altLang="en-US" sz="2800" b="1" dirty="0">
                <a:solidFill>
                  <a:srgbClr val="FF6600"/>
                </a:solidFill>
                <a:ea typeface="黑体" pitchFamily="2" charset="-122"/>
              </a:rPr>
              <a:t>利用</a:t>
            </a:r>
            <a:r>
              <a:rPr lang="en-US" altLang="zh-CN" sz="2800" b="1" dirty="0">
                <a:solidFill>
                  <a:srgbClr val="D60093"/>
                </a:solidFill>
                <a:ea typeface="黑体" pitchFamily="2" charset="-122"/>
              </a:rPr>
              <a:t>ROM</a:t>
            </a:r>
            <a:r>
              <a:rPr lang="zh-CN" altLang="en-US" sz="2800" b="1" dirty="0">
                <a:solidFill>
                  <a:srgbClr val="FF6600"/>
                </a:solidFill>
                <a:ea typeface="黑体" pitchFamily="2" charset="-122"/>
              </a:rPr>
              <a:t>作译码器</a:t>
            </a:r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1C6983-BA26-4D94-9048-CBDC70201F0D}" type="slidenum">
              <a:rPr lang="zh-CN" altLang="en-US"/>
              <a:pPr/>
              <a:t>23</a:t>
            </a:fld>
            <a:endParaRPr lang="en-US" altLang="zh-CN"/>
          </a:p>
        </p:txBody>
      </p:sp>
      <p:sp>
        <p:nvSpPr>
          <p:cNvPr id="972804" name="Rectangle 4"/>
          <p:cNvSpPr>
            <a:spLocks noChangeArrowheads="1"/>
          </p:cNvSpPr>
          <p:nvPr/>
        </p:nvSpPr>
        <p:spPr bwMode="auto">
          <a:xfrm>
            <a:off x="323850" y="1268413"/>
            <a:ext cx="8640763" cy="532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55600" indent="-355600" algn="l">
              <a:spcBef>
                <a:spcPct val="20000"/>
              </a:spcBef>
              <a:buClr>
                <a:srgbClr val="FF6600"/>
              </a:buClr>
              <a:buSzPct val="75000"/>
              <a:buFont typeface="Wingdings" pitchFamily="2" charset="2"/>
              <a:buChar char="n"/>
            </a:pPr>
            <a:r>
              <a:rPr lang="zh-CN" altLang="en-US" sz="2800"/>
              <a:t>现在要用</a:t>
            </a:r>
            <a:r>
              <a:rPr lang="en-US" altLang="zh-CN" sz="2800"/>
              <a:t>4</a:t>
            </a:r>
            <a:r>
              <a:rPr lang="zh-CN" altLang="en-US" sz="2800"/>
              <a:t>片</a:t>
            </a:r>
            <a:r>
              <a:rPr lang="en-US" altLang="zh-CN" sz="2800"/>
              <a:t>6264</a:t>
            </a:r>
            <a:r>
              <a:rPr lang="zh-CN" altLang="en-US" sz="2800"/>
              <a:t>构成一个存储容量为</a:t>
            </a:r>
            <a:r>
              <a:rPr lang="en-US" altLang="zh-CN" sz="2800"/>
              <a:t>32 KB</a:t>
            </a:r>
            <a:r>
              <a:rPr lang="zh-CN" altLang="en-US" sz="2800"/>
              <a:t>的存储器，其地址空间为</a:t>
            </a:r>
            <a:r>
              <a:rPr lang="en-US" altLang="zh-CN" sz="2800"/>
              <a:t>E0000H</a:t>
            </a:r>
            <a:r>
              <a:rPr lang="zh-CN" altLang="en-US" sz="2800"/>
              <a:t>～</a:t>
            </a:r>
            <a:r>
              <a:rPr lang="en-US" altLang="zh-CN" sz="2800"/>
              <a:t>E7FFFH</a:t>
            </a:r>
          </a:p>
          <a:p>
            <a:pPr marL="355600" indent="-355600" algn="l">
              <a:spcBef>
                <a:spcPct val="20000"/>
              </a:spcBef>
              <a:buClr>
                <a:srgbClr val="FF6600"/>
              </a:buClr>
              <a:buSzPct val="75000"/>
              <a:buFont typeface="Wingdings" pitchFamily="2" charset="2"/>
              <a:buChar char="n"/>
            </a:pPr>
            <a:r>
              <a:rPr lang="zh-CN" altLang="en-US" sz="2800"/>
              <a:t>用一块</a:t>
            </a:r>
            <a:r>
              <a:rPr lang="en-US" altLang="zh-CN" sz="2800"/>
              <a:t>512×4</a:t>
            </a:r>
            <a:r>
              <a:rPr lang="zh-CN" altLang="en-US" sz="2800"/>
              <a:t>的</a:t>
            </a:r>
            <a:r>
              <a:rPr lang="en-US" altLang="zh-CN" sz="2800"/>
              <a:t>PROM</a:t>
            </a:r>
            <a:r>
              <a:rPr lang="zh-CN" altLang="en-US" sz="2800"/>
              <a:t>芯片</a:t>
            </a:r>
            <a:r>
              <a:rPr lang="en-US" altLang="zh-CN" sz="2800"/>
              <a:t>63S241</a:t>
            </a:r>
            <a:r>
              <a:rPr lang="zh-CN" altLang="en-US" sz="2800"/>
              <a:t>作为</a:t>
            </a:r>
            <a:r>
              <a:rPr lang="en-US" altLang="zh-CN" sz="2800"/>
              <a:t>ROM</a:t>
            </a:r>
            <a:r>
              <a:rPr lang="zh-CN" altLang="en-US" sz="2800"/>
              <a:t>译码器</a:t>
            </a:r>
            <a:endParaRPr lang="en-US" altLang="zh-CN" sz="2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黑体" pitchFamily="2" charset="-122"/>
              </a:rPr>
              <a:t>5.2.1 </a:t>
            </a:r>
            <a:r>
              <a:rPr lang="en-US" altLang="zh-CN" dirty="0" smtClean="0">
                <a:ea typeface="黑体" pitchFamily="2" charset="-122"/>
              </a:rPr>
              <a:t> SRAM</a:t>
            </a:r>
            <a:r>
              <a:rPr lang="zh-CN" altLang="en-US" dirty="0" smtClean="0">
                <a:ea typeface="黑体" pitchFamily="2" charset="-122"/>
              </a:rPr>
              <a:t>       </a:t>
            </a:r>
            <a:r>
              <a:rPr lang="zh-CN" altLang="en-US" dirty="0">
                <a:solidFill>
                  <a:srgbClr val="CC3399"/>
                </a:solidFill>
                <a:ea typeface="黑体" pitchFamily="2" charset="-122"/>
              </a:rPr>
              <a:t>一、异步</a:t>
            </a:r>
            <a:r>
              <a:rPr lang="en-US" altLang="zh-CN" dirty="0">
                <a:solidFill>
                  <a:srgbClr val="CC3399"/>
                </a:solidFill>
                <a:ea typeface="黑体" pitchFamily="2" charset="-122"/>
              </a:rPr>
              <a:t>SRAM</a:t>
            </a:r>
            <a:r>
              <a:rPr lang="zh-CN" altLang="en-US" dirty="0">
                <a:solidFill>
                  <a:srgbClr val="CC3399"/>
                </a:solidFill>
                <a:ea typeface="黑体" pitchFamily="2" charset="-122"/>
              </a:rPr>
              <a:t>：</a:t>
            </a:r>
            <a:r>
              <a:rPr lang="en-US" altLang="zh-CN" dirty="0">
                <a:solidFill>
                  <a:srgbClr val="008000"/>
                </a:solidFill>
                <a:ea typeface="黑体" pitchFamily="2" charset="-122"/>
              </a:rPr>
              <a:t>2. </a:t>
            </a:r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连接使用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514" name="Rectangle 2"/>
          <p:cNvSpPr>
            <a:spLocks noGrp="1" noChangeArrowheads="1"/>
          </p:cNvSpPr>
          <p:nvPr>
            <p:ph idx="1"/>
          </p:nvPr>
        </p:nvSpPr>
        <p:spPr>
          <a:xfrm>
            <a:off x="323850" y="765175"/>
            <a:ext cx="8640763" cy="576263"/>
          </a:xfrm>
        </p:spPr>
        <p:txBody>
          <a:bodyPr/>
          <a:lstStyle/>
          <a:p>
            <a:pPr marL="444500" indent="-444500">
              <a:buSzTx/>
              <a:buFont typeface="Wingdings" pitchFamily="2" charset="2"/>
              <a:buNone/>
            </a:pPr>
            <a:r>
              <a:rPr lang="zh-CN" altLang="en-US" sz="2800" b="1" dirty="0" smtClean="0">
                <a:solidFill>
                  <a:srgbClr val="FF6600"/>
                </a:solidFill>
                <a:ea typeface="黑体" pitchFamily="2" charset="-122"/>
              </a:rPr>
              <a:t>②</a:t>
            </a:r>
            <a:r>
              <a:rPr lang="en-US" altLang="zh-CN" sz="2800" b="1" dirty="0" smtClean="0">
                <a:solidFill>
                  <a:srgbClr val="FF6600"/>
                </a:solidFill>
                <a:ea typeface="黑体" pitchFamily="2" charset="-122"/>
              </a:rPr>
              <a:t> </a:t>
            </a:r>
            <a:r>
              <a:rPr lang="zh-CN" altLang="en-US" sz="2800" b="1" dirty="0">
                <a:solidFill>
                  <a:srgbClr val="FF6600"/>
                </a:solidFill>
                <a:ea typeface="黑体" pitchFamily="2" charset="-122"/>
              </a:rPr>
              <a:t>利用</a:t>
            </a:r>
            <a:r>
              <a:rPr lang="en-US" altLang="zh-CN" sz="2800" b="1" dirty="0">
                <a:solidFill>
                  <a:srgbClr val="D60093"/>
                </a:solidFill>
                <a:ea typeface="黑体" pitchFamily="2" charset="-122"/>
              </a:rPr>
              <a:t>ROM</a:t>
            </a:r>
            <a:r>
              <a:rPr lang="zh-CN" altLang="en-US" sz="2800" b="1" dirty="0">
                <a:solidFill>
                  <a:srgbClr val="FF6600"/>
                </a:solidFill>
                <a:ea typeface="黑体" pitchFamily="2" charset="-122"/>
              </a:rPr>
              <a:t>作译码器</a:t>
            </a:r>
          </a:p>
        </p:txBody>
      </p:sp>
      <p:sp>
        <p:nvSpPr>
          <p:cNvPr id="22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3850BD-CBB1-4341-B973-054BB86C6DE3}" type="slidenum">
              <a:rPr lang="zh-CN" altLang="en-US"/>
              <a:pPr/>
              <a:t>24</a:t>
            </a:fld>
            <a:endParaRPr lang="en-US" altLang="zh-CN"/>
          </a:p>
        </p:txBody>
      </p:sp>
      <p:sp>
        <p:nvSpPr>
          <p:cNvPr id="960516" name="Rectangle 4"/>
          <p:cNvSpPr>
            <a:spLocks noChangeArrowheads="1"/>
          </p:cNvSpPr>
          <p:nvPr/>
        </p:nvSpPr>
        <p:spPr bwMode="auto">
          <a:xfrm>
            <a:off x="323850" y="1196975"/>
            <a:ext cx="8640763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 algn="l">
              <a:spcBef>
                <a:spcPct val="20000"/>
              </a:spcBef>
              <a:buClr>
                <a:schemeClr val="bg2"/>
              </a:buClr>
            </a:pPr>
            <a:endParaRPr lang="en-US" altLang="zh-CN" sz="2800"/>
          </a:p>
        </p:txBody>
      </p:sp>
      <p:sp>
        <p:nvSpPr>
          <p:cNvPr id="960517" name="Text Box 5"/>
          <p:cNvSpPr txBox="1">
            <a:spLocks noChangeArrowheads="1"/>
          </p:cNvSpPr>
          <p:nvPr/>
        </p:nvSpPr>
        <p:spPr bwMode="auto">
          <a:xfrm>
            <a:off x="395288" y="1779588"/>
            <a:ext cx="4105275" cy="3378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rgbClr val="0000FF"/>
                </a:solidFill>
              </a:rPr>
              <a:t>在</a:t>
            </a:r>
            <a:r>
              <a:rPr lang="en-US" altLang="zh-CN">
                <a:solidFill>
                  <a:srgbClr val="0000FF"/>
                </a:solidFill>
              </a:rPr>
              <a:t>63S241</a:t>
            </a:r>
            <a:r>
              <a:rPr lang="zh-CN" altLang="en-US">
                <a:solidFill>
                  <a:srgbClr val="0000FF"/>
                </a:solidFill>
              </a:rPr>
              <a:t>的</a:t>
            </a:r>
            <a:r>
              <a:rPr lang="en-US" altLang="zh-CN">
                <a:solidFill>
                  <a:srgbClr val="0000FF"/>
                </a:solidFill>
              </a:rPr>
              <a:t>070H</a:t>
            </a:r>
            <a:r>
              <a:rPr lang="zh-CN" altLang="en-US">
                <a:solidFill>
                  <a:srgbClr val="0000FF"/>
                </a:solidFill>
              </a:rPr>
              <a:t>～</a:t>
            </a:r>
            <a:r>
              <a:rPr lang="en-US" altLang="zh-CN">
                <a:solidFill>
                  <a:srgbClr val="0000FF"/>
                </a:solidFill>
              </a:rPr>
              <a:t>073H</a:t>
            </a:r>
            <a:r>
              <a:rPr lang="zh-CN" altLang="en-US">
                <a:solidFill>
                  <a:srgbClr val="0000FF"/>
                </a:solidFill>
              </a:rPr>
              <a:t>单元分别写入如下内容：</a:t>
            </a:r>
          </a:p>
          <a:p>
            <a:pPr algn="l">
              <a:spcBef>
                <a:spcPct val="50000"/>
              </a:spcBef>
            </a:pPr>
            <a:endParaRPr lang="zh-CN" altLang="en-US">
              <a:solidFill>
                <a:srgbClr val="0000FF"/>
              </a:solidFill>
            </a:endParaRPr>
          </a:p>
          <a:p>
            <a:pPr algn="l">
              <a:spcBef>
                <a:spcPct val="50000"/>
              </a:spcBef>
            </a:pPr>
            <a:endParaRPr lang="zh-CN" altLang="en-US">
              <a:solidFill>
                <a:srgbClr val="0000FF"/>
              </a:solidFill>
            </a:endParaRPr>
          </a:p>
          <a:p>
            <a:pPr algn="l">
              <a:spcBef>
                <a:spcPct val="50000"/>
              </a:spcBef>
            </a:pPr>
            <a:endParaRPr lang="zh-CN" altLang="en-US">
              <a:solidFill>
                <a:srgbClr val="0000FF"/>
              </a:solidFill>
            </a:endParaRPr>
          </a:p>
          <a:p>
            <a:pPr algn="l">
              <a:spcBef>
                <a:spcPct val="50000"/>
              </a:spcBef>
            </a:pPr>
            <a:r>
              <a:rPr kumimoji="1" lang="zh-CN" altLang="en-US">
                <a:solidFill>
                  <a:srgbClr val="0000FF"/>
                </a:solidFill>
              </a:rPr>
              <a:t>在除上述</a:t>
            </a:r>
            <a:r>
              <a:rPr kumimoji="1" lang="en-US" altLang="zh-CN">
                <a:solidFill>
                  <a:srgbClr val="0000FF"/>
                </a:solidFill>
              </a:rPr>
              <a:t>4</a:t>
            </a:r>
            <a:r>
              <a:rPr kumimoji="1" lang="zh-CN" altLang="en-US">
                <a:solidFill>
                  <a:srgbClr val="0000FF"/>
                </a:solidFill>
              </a:rPr>
              <a:t>个单元外的其余单元都写入全“</a:t>
            </a:r>
            <a:r>
              <a:rPr kumimoji="1" lang="en-US" altLang="zh-CN">
                <a:solidFill>
                  <a:srgbClr val="0000FF"/>
                </a:solidFill>
              </a:rPr>
              <a:t>1”</a:t>
            </a:r>
            <a:r>
              <a:rPr kumimoji="1" lang="zh-CN" altLang="en-US">
                <a:solidFill>
                  <a:srgbClr val="0000FF"/>
                </a:solidFill>
              </a:rPr>
              <a:t>的数据。</a:t>
            </a:r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960518" name="Text Box 6"/>
          <p:cNvSpPr txBox="1">
            <a:spLocks noChangeArrowheads="1"/>
          </p:cNvSpPr>
          <p:nvPr/>
        </p:nvSpPr>
        <p:spPr bwMode="auto">
          <a:xfrm>
            <a:off x="684213" y="2636838"/>
            <a:ext cx="3529012" cy="166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10000"/>
              </a:spcBef>
              <a:buClrTx/>
              <a:buFontTx/>
              <a:buNone/>
            </a:pPr>
            <a:r>
              <a:rPr kumimoji="1" lang="en-US" altLang="zh-CN">
                <a:solidFill>
                  <a:srgbClr val="FF0066"/>
                </a:solidFill>
              </a:rPr>
              <a:t>(070H)</a:t>
            </a:r>
            <a:r>
              <a:rPr kumimoji="1" lang="zh-CN" altLang="en-US">
                <a:solidFill>
                  <a:srgbClr val="FF0066"/>
                </a:solidFill>
              </a:rPr>
              <a:t>＝</a:t>
            </a:r>
            <a:r>
              <a:rPr kumimoji="1" lang="en-US" altLang="zh-CN">
                <a:solidFill>
                  <a:srgbClr val="FF0066"/>
                </a:solidFill>
              </a:rPr>
              <a:t>1110B</a:t>
            </a:r>
          </a:p>
          <a:p>
            <a:pPr algn="l">
              <a:spcBef>
                <a:spcPct val="10000"/>
              </a:spcBef>
              <a:buClrTx/>
              <a:buFontTx/>
              <a:buNone/>
            </a:pPr>
            <a:r>
              <a:rPr kumimoji="1" lang="en-US" altLang="zh-CN">
                <a:solidFill>
                  <a:srgbClr val="FF0066"/>
                </a:solidFill>
              </a:rPr>
              <a:t>(071H)</a:t>
            </a:r>
            <a:r>
              <a:rPr kumimoji="1" lang="zh-CN" altLang="en-US">
                <a:solidFill>
                  <a:srgbClr val="FF0066"/>
                </a:solidFill>
              </a:rPr>
              <a:t>＝</a:t>
            </a:r>
            <a:r>
              <a:rPr kumimoji="1" lang="en-US" altLang="zh-CN">
                <a:solidFill>
                  <a:srgbClr val="FF0066"/>
                </a:solidFill>
              </a:rPr>
              <a:t>1101B</a:t>
            </a:r>
          </a:p>
          <a:p>
            <a:pPr algn="l">
              <a:spcBef>
                <a:spcPct val="10000"/>
              </a:spcBef>
              <a:buClrTx/>
              <a:buFontTx/>
              <a:buNone/>
            </a:pPr>
            <a:r>
              <a:rPr kumimoji="1" lang="en-US" altLang="zh-CN">
                <a:solidFill>
                  <a:srgbClr val="FF0066"/>
                </a:solidFill>
              </a:rPr>
              <a:t>(072H)</a:t>
            </a:r>
            <a:r>
              <a:rPr kumimoji="1" lang="zh-CN" altLang="en-US">
                <a:solidFill>
                  <a:srgbClr val="FF0066"/>
                </a:solidFill>
              </a:rPr>
              <a:t>＝</a:t>
            </a:r>
            <a:r>
              <a:rPr kumimoji="1" lang="en-US" altLang="zh-CN">
                <a:solidFill>
                  <a:srgbClr val="FF0066"/>
                </a:solidFill>
              </a:rPr>
              <a:t>1011B</a:t>
            </a:r>
          </a:p>
          <a:p>
            <a:pPr algn="l">
              <a:spcBef>
                <a:spcPct val="10000"/>
              </a:spcBef>
              <a:buClrTx/>
              <a:buFontTx/>
              <a:buNone/>
            </a:pPr>
            <a:r>
              <a:rPr kumimoji="1" lang="en-US" altLang="zh-CN">
                <a:solidFill>
                  <a:srgbClr val="FF0066"/>
                </a:solidFill>
              </a:rPr>
              <a:t>(073H)</a:t>
            </a:r>
            <a:r>
              <a:rPr kumimoji="1" lang="zh-CN" altLang="en-US">
                <a:solidFill>
                  <a:srgbClr val="FF0066"/>
                </a:solidFill>
              </a:rPr>
              <a:t>＝</a:t>
            </a:r>
            <a:r>
              <a:rPr kumimoji="1" lang="en-US" altLang="zh-CN">
                <a:solidFill>
                  <a:srgbClr val="FF0066"/>
                </a:solidFill>
              </a:rPr>
              <a:t>0111B</a:t>
            </a:r>
          </a:p>
        </p:txBody>
      </p:sp>
      <p:graphicFrame>
        <p:nvGraphicFramePr>
          <p:cNvPr id="960519" name="Object 7"/>
          <p:cNvGraphicFramePr>
            <a:graphicFrameLocks noChangeAspect="1"/>
          </p:cNvGraphicFramePr>
          <p:nvPr/>
        </p:nvGraphicFramePr>
        <p:xfrm>
          <a:off x="3276600" y="2133600"/>
          <a:ext cx="5487988" cy="3900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0565" name="Visio" r:id="rId3" imgW="3039872" imgH="2160687" progId="Visio.Drawing.11">
                  <p:embed/>
                </p:oleObj>
              </mc:Choice>
              <mc:Fallback>
                <p:oleObj name="Visio" r:id="rId3" imgW="3039872" imgH="2160687" progId="Visio.Drawing.11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2133600"/>
                        <a:ext cx="5487988" cy="3900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FF"/>
                            </a:solidFill>
                            <a:miter lim="800000"/>
                            <a:headEnd/>
                            <a:tailEnd type="none" w="med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0520" name="Line 8"/>
          <p:cNvSpPr>
            <a:spLocks noChangeShapeType="1"/>
          </p:cNvSpPr>
          <p:nvPr/>
        </p:nvSpPr>
        <p:spPr bwMode="auto">
          <a:xfrm>
            <a:off x="5276850" y="3581400"/>
            <a:ext cx="828675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60521" name="Line 9"/>
          <p:cNvSpPr>
            <a:spLocks noChangeShapeType="1"/>
          </p:cNvSpPr>
          <p:nvPr/>
        </p:nvSpPr>
        <p:spPr bwMode="auto">
          <a:xfrm>
            <a:off x="5270500" y="4686300"/>
            <a:ext cx="828675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60522" name="Text Box 10"/>
          <p:cNvSpPr txBox="1">
            <a:spLocks noChangeArrowheads="1"/>
          </p:cNvSpPr>
          <p:nvPr/>
        </p:nvSpPr>
        <p:spPr bwMode="auto">
          <a:xfrm>
            <a:off x="4991100" y="4508500"/>
            <a:ext cx="317500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rgbClr val="FF0000"/>
                </a:solidFill>
                <a:latin typeface="Arial" charset="0"/>
              </a:rPr>
              <a:t>0</a:t>
            </a:r>
          </a:p>
        </p:txBody>
      </p:sp>
      <p:sp>
        <p:nvSpPr>
          <p:cNvPr id="960523" name="Text Box 11"/>
          <p:cNvSpPr txBox="1">
            <a:spLocks noChangeArrowheads="1"/>
          </p:cNvSpPr>
          <p:nvPr/>
        </p:nvSpPr>
        <p:spPr bwMode="auto">
          <a:xfrm>
            <a:off x="4991100" y="4254500"/>
            <a:ext cx="317500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rgbClr val="FF0000"/>
                </a:solidFill>
                <a:latin typeface="Arial" charset="0"/>
              </a:rPr>
              <a:t>0</a:t>
            </a:r>
          </a:p>
        </p:txBody>
      </p:sp>
      <p:sp>
        <p:nvSpPr>
          <p:cNvPr id="960524" name="Text Box 12"/>
          <p:cNvSpPr txBox="1">
            <a:spLocks noChangeArrowheads="1"/>
          </p:cNvSpPr>
          <p:nvPr/>
        </p:nvSpPr>
        <p:spPr bwMode="auto">
          <a:xfrm>
            <a:off x="4521200" y="2362200"/>
            <a:ext cx="317500" cy="2014538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000">
                <a:solidFill>
                  <a:srgbClr val="FF0000"/>
                </a:solidFill>
                <a:latin typeface="Arial" charset="0"/>
              </a:rPr>
              <a:t>0</a:t>
            </a:r>
          </a:p>
          <a:p>
            <a:pPr>
              <a:lnSpc>
                <a:spcPct val="90000"/>
              </a:lnSpc>
            </a:pPr>
            <a:r>
              <a:rPr lang="en-US" altLang="zh-CN" sz="2000">
                <a:solidFill>
                  <a:srgbClr val="FF0000"/>
                </a:solidFill>
                <a:latin typeface="Arial" charset="0"/>
              </a:rPr>
              <a:t>0</a:t>
            </a:r>
          </a:p>
          <a:p>
            <a:pPr>
              <a:lnSpc>
                <a:spcPct val="90000"/>
              </a:lnSpc>
            </a:pPr>
            <a:r>
              <a:rPr lang="en-US" altLang="zh-CN" sz="2000">
                <a:solidFill>
                  <a:srgbClr val="FF0000"/>
                </a:solidFill>
                <a:latin typeface="Arial" charset="0"/>
              </a:rPr>
              <a:t>0</a:t>
            </a:r>
          </a:p>
          <a:p>
            <a:pPr>
              <a:lnSpc>
                <a:spcPct val="90000"/>
              </a:lnSpc>
            </a:pPr>
            <a:r>
              <a:rPr lang="en-US" altLang="zh-CN" sz="2000">
                <a:solidFill>
                  <a:srgbClr val="FF0000"/>
                </a:solidFill>
                <a:latin typeface="Arial" charset="0"/>
              </a:rPr>
              <a:t>0</a:t>
            </a:r>
          </a:p>
          <a:p>
            <a:pPr>
              <a:lnSpc>
                <a:spcPct val="90000"/>
              </a:lnSpc>
            </a:pPr>
            <a:r>
              <a:rPr lang="en-US" altLang="zh-CN" sz="2000">
                <a:solidFill>
                  <a:srgbClr val="FF0000"/>
                </a:solidFill>
                <a:latin typeface="Arial" charset="0"/>
              </a:rPr>
              <a:t>1</a:t>
            </a:r>
          </a:p>
          <a:p>
            <a:pPr>
              <a:lnSpc>
                <a:spcPct val="90000"/>
              </a:lnSpc>
            </a:pPr>
            <a:r>
              <a:rPr lang="en-US" altLang="zh-CN" sz="2000">
                <a:solidFill>
                  <a:srgbClr val="FF0000"/>
                </a:solidFill>
                <a:latin typeface="Arial" charset="0"/>
              </a:rPr>
              <a:t>1</a:t>
            </a:r>
          </a:p>
          <a:p>
            <a:pPr>
              <a:lnSpc>
                <a:spcPct val="90000"/>
              </a:lnSpc>
            </a:pPr>
            <a:r>
              <a:rPr lang="en-US" altLang="zh-CN" sz="2000">
                <a:solidFill>
                  <a:srgbClr val="FF0000"/>
                </a:solidFill>
                <a:latin typeface="Arial" charset="0"/>
              </a:rPr>
              <a:t>1</a:t>
            </a:r>
          </a:p>
        </p:txBody>
      </p:sp>
      <p:sp>
        <p:nvSpPr>
          <p:cNvPr id="960526" name="Line 14"/>
          <p:cNvSpPr>
            <a:spLocks noChangeShapeType="1"/>
          </p:cNvSpPr>
          <p:nvPr/>
        </p:nvSpPr>
        <p:spPr bwMode="auto">
          <a:xfrm>
            <a:off x="3917950" y="3289300"/>
            <a:ext cx="650875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60528" name="Text Box 16"/>
          <p:cNvSpPr txBox="1">
            <a:spLocks noChangeArrowheads="1"/>
          </p:cNvSpPr>
          <p:nvPr/>
        </p:nvSpPr>
        <p:spPr bwMode="auto">
          <a:xfrm>
            <a:off x="4597400" y="2362200"/>
            <a:ext cx="317500" cy="2014538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000">
                <a:solidFill>
                  <a:srgbClr val="FF0000"/>
                </a:solidFill>
                <a:latin typeface="Arial" charset="0"/>
              </a:rPr>
              <a:t>1</a:t>
            </a:r>
          </a:p>
          <a:p>
            <a:pPr>
              <a:lnSpc>
                <a:spcPct val="90000"/>
              </a:lnSpc>
            </a:pPr>
            <a:r>
              <a:rPr lang="en-US" altLang="zh-CN" sz="2000">
                <a:solidFill>
                  <a:srgbClr val="FF0000"/>
                </a:solidFill>
                <a:latin typeface="Arial" charset="0"/>
              </a:rPr>
              <a:t>0</a:t>
            </a:r>
          </a:p>
          <a:p>
            <a:pPr>
              <a:lnSpc>
                <a:spcPct val="90000"/>
              </a:lnSpc>
            </a:pPr>
            <a:r>
              <a:rPr lang="en-US" altLang="zh-CN" sz="2000">
                <a:solidFill>
                  <a:srgbClr val="FF0000"/>
                </a:solidFill>
                <a:latin typeface="Arial" charset="0"/>
              </a:rPr>
              <a:t>0</a:t>
            </a:r>
          </a:p>
          <a:p>
            <a:pPr>
              <a:lnSpc>
                <a:spcPct val="90000"/>
              </a:lnSpc>
            </a:pPr>
            <a:r>
              <a:rPr lang="en-US" altLang="zh-CN" sz="2000">
                <a:solidFill>
                  <a:srgbClr val="FF0000"/>
                </a:solidFill>
                <a:latin typeface="Arial" charset="0"/>
              </a:rPr>
              <a:t>0</a:t>
            </a:r>
          </a:p>
          <a:p>
            <a:pPr>
              <a:lnSpc>
                <a:spcPct val="90000"/>
              </a:lnSpc>
            </a:pPr>
            <a:r>
              <a:rPr lang="en-US" altLang="zh-CN" sz="2000">
                <a:solidFill>
                  <a:srgbClr val="FF0000"/>
                </a:solidFill>
                <a:latin typeface="Arial" charset="0"/>
              </a:rPr>
              <a:t>1</a:t>
            </a:r>
          </a:p>
          <a:p>
            <a:pPr>
              <a:lnSpc>
                <a:spcPct val="90000"/>
              </a:lnSpc>
            </a:pPr>
            <a:r>
              <a:rPr lang="en-US" altLang="zh-CN" sz="2000">
                <a:solidFill>
                  <a:srgbClr val="FF0000"/>
                </a:solidFill>
                <a:latin typeface="Arial" charset="0"/>
              </a:rPr>
              <a:t>1</a:t>
            </a:r>
          </a:p>
          <a:p>
            <a:pPr>
              <a:lnSpc>
                <a:spcPct val="90000"/>
              </a:lnSpc>
            </a:pPr>
            <a:r>
              <a:rPr lang="en-US" altLang="zh-CN" sz="2000">
                <a:solidFill>
                  <a:srgbClr val="FF0000"/>
                </a:solidFill>
                <a:latin typeface="Arial" charset="0"/>
              </a:rPr>
              <a:t>1</a:t>
            </a:r>
          </a:p>
        </p:txBody>
      </p:sp>
      <p:sp>
        <p:nvSpPr>
          <p:cNvPr id="960529" name="Text Box 17"/>
          <p:cNvSpPr txBox="1">
            <a:spLocks noChangeArrowheads="1"/>
          </p:cNvSpPr>
          <p:nvPr/>
        </p:nvSpPr>
        <p:spPr bwMode="auto">
          <a:xfrm>
            <a:off x="4699000" y="2362200"/>
            <a:ext cx="317500" cy="2014538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000">
                <a:solidFill>
                  <a:srgbClr val="FF0000"/>
                </a:solidFill>
                <a:latin typeface="Arial" charset="0"/>
              </a:rPr>
              <a:t>0</a:t>
            </a:r>
          </a:p>
          <a:p>
            <a:pPr>
              <a:lnSpc>
                <a:spcPct val="90000"/>
              </a:lnSpc>
            </a:pPr>
            <a:r>
              <a:rPr lang="en-US" altLang="zh-CN" sz="2000">
                <a:solidFill>
                  <a:srgbClr val="FF0000"/>
                </a:solidFill>
                <a:latin typeface="Arial" charset="0"/>
              </a:rPr>
              <a:t>1</a:t>
            </a:r>
          </a:p>
          <a:p>
            <a:pPr>
              <a:lnSpc>
                <a:spcPct val="90000"/>
              </a:lnSpc>
            </a:pPr>
            <a:r>
              <a:rPr lang="en-US" altLang="zh-CN" sz="2000">
                <a:solidFill>
                  <a:srgbClr val="FF0000"/>
                </a:solidFill>
                <a:latin typeface="Arial" charset="0"/>
              </a:rPr>
              <a:t>0</a:t>
            </a:r>
          </a:p>
          <a:p>
            <a:pPr>
              <a:lnSpc>
                <a:spcPct val="90000"/>
              </a:lnSpc>
            </a:pPr>
            <a:r>
              <a:rPr lang="en-US" altLang="zh-CN" sz="2000">
                <a:solidFill>
                  <a:srgbClr val="FF0000"/>
                </a:solidFill>
                <a:latin typeface="Arial" charset="0"/>
              </a:rPr>
              <a:t>0</a:t>
            </a:r>
          </a:p>
          <a:p>
            <a:pPr>
              <a:lnSpc>
                <a:spcPct val="90000"/>
              </a:lnSpc>
            </a:pPr>
            <a:r>
              <a:rPr lang="en-US" altLang="zh-CN" sz="2000">
                <a:solidFill>
                  <a:srgbClr val="FF0000"/>
                </a:solidFill>
                <a:latin typeface="Arial" charset="0"/>
              </a:rPr>
              <a:t>1</a:t>
            </a:r>
          </a:p>
          <a:p>
            <a:pPr>
              <a:lnSpc>
                <a:spcPct val="90000"/>
              </a:lnSpc>
            </a:pPr>
            <a:r>
              <a:rPr lang="en-US" altLang="zh-CN" sz="2000">
                <a:solidFill>
                  <a:srgbClr val="FF0000"/>
                </a:solidFill>
                <a:latin typeface="Arial" charset="0"/>
              </a:rPr>
              <a:t>1</a:t>
            </a:r>
          </a:p>
          <a:p>
            <a:pPr>
              <a:lnSpc>
                <a:spcPct val="90000"/>
              </a:lnSpc>
            </a:pPr>
            <a:r>
              <a:rPr lang="en-US" altLang="zh-CN" sz="2000">
                <a:solidFill>
                  <a:srgbClr val="FF0000"/>
                </a:solidFill>
                <a:latin typeface="Arial" charset="0"/>
              </a:rPr>
              <a:t>1</a:t>
            </a:r>
          </a:p>
        </p:txBody>
      </p:sp>
      <p:sp>
        <p:nvSpPr>
          <p:cNvPr id="960530" name="Text Box 18"/>
          <p:cNvSpPr txBox="1">
            <a:spLocks noChangeArrowheads="1"/>
          </p:cNvSpPr>
          <p:nvPr/>
        </p:nvSpPr>
        <p:spPr bwMode="auto">
          <a:xfrm>
            <a:off x="4800600" y="2362200"/>
            <a:ext cx="317500" cy="2014538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000">
                <a:solidFill>
                  <a:srgbClr val="FF0000"/>
                </a:solidFill>
                <a:latin typeface="Arial" charset="0"/>
              </a:rPr>
              <a:t>1</a:t>
            </a:r>
          </a:p>
          <a:p>
            <a:pPr>
              <a:lnSpc>
                <a:spcPct val="90000"/>
              </a:lnSpc>
            </a:pPr>
            <a:r>
              <a:rPr lang="en-US" altLang="zh-CN" sz="2000">
                <a:solidFill>
                  <a:srgbClr val="FF0000"/>
                </a:solidFill>
                <a:latin typeface="Arial" charset="0"/>
              </a:rPr>
              <a:t>1</a:t>
            </a:r>
          </a:p>
          <a:p>
            <a:pPr>
              <a:lnSpc>
                <a:spcPct val="90000"/>
              </a:lnSpc>
            </a:pPr>
            <a:r>
              <a:rPr lang="en-US" altLang="zh-CN" sz="2000">
                <a:solidFill>
                  <a:srgbClr val="FF0000"/>
                </a:solidFill>
                <a:latin typeface="Arial" charset="0"/>
              </a:rPr>
              <a:t>0</a:t>
            </a:r>
          </a:p>
          <a:p>
            <a:pPr>
              <a:lnSpc>
                <a:spcPct val="90000"/>
              </a:lnSpc>
            </a:pPr>
            <a:r>
              <a:rPr lang="en-US" altLang="zh-CN" sz="2000">
                <a:solidFill>
                  <a:srgbClr val="FF0000"/>
                </a:solidFill>
                <a:latin typeface="Arial" charset="0"/>
              </a:rPr>
              <a:t>0</a:t>
            </a:r>
          </a:p>
          <a:p>
            <a:pPr>
              <a:lnSpc>
                <a:spcPct val="90000"/>
              </a:lnSpc>
            </a:pPr>
            <a:r>
              <a:rPr lang="en-US" altLang="zh-CN" sz="2000">
                <a:solidFill>
                  <a:srgbClr val="FF0000"/>
                </a:solidFill>
                <a:latin typeface="Arial" charset="0"/>
              </a:rPr>
              <a:t>1</a:t>
            </a:r>
          </a:p>
          <a:p>
            <a:pPr>
              <a:lnSpc>
                <a:spcPct val="90000"/>
              </a:lnSpc>
            </a:pPr>
            <a:r>
              <a:rPr lang="en-US" altLang="zh-CN" sz="2000">
                <a:solidFill>
                  <a:srgbClr val="FF0000"/>
                </a:solidFill>
                <a:latin typeface="Arial" charset="0"/>
              </a:rPr>
              <a:t>1</a:t>
            </a:r>
          </a:p>
          <a:p>
            <a:pPr>
              <a:lnSpc>
                <a:spcPct val="90000"/>
              </a:lnSpc>
            </a:pPr>
            <a:r>
              <a:rPr lang="en-US" altLang="zh-CN" sz="2000">
                <a:solidFill>
                  <a:srgbClr val="FF0000"/>
                </a:solidFill>
                <a:latin typeface="Arial" charset="0"/>
              </a:rPr>
              <a:t>1</a:t>
            </a:r>
          </a:p>
        </p:txBody>
      </p:sp>
      <p:sp>
        <p:nvSpPr>
          <p:cNvPr id="960531" name="AutoShape 19"/>
          <p:cNvSpPr>
            <a:spLocks noChangeArrowheads="1"/>
          </p:cNvSpPr>
          <p:nvPr/>
        </p:nvSpPr>
        <p:spPr bwMode="auto">
          <a:xfrm>
            <a:off x="7378700" y="2565400"/>
            <a:ext cx="1460500" cy="673100"/>
          </a:xfrm>
          <a:prstGeom prst="roundRect">
            <a:avLst>
              <a:gd name="adj" fmla="val 24417"/>
            </a:avLst>
          </a:prstGeom>
          <a:noFill/>
          <a:ln w="19050" algn="ctr">
            <a:solidFill>
              <a:srgbClr val="FF0000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60532" name="AutoShape 20"/>
          <p:cNvSpPr>
            <a:spLocks noChangeArrowheads="1"/>
          </p:cNvSpPr>
          <p:nvPr/>
        </p:nvSpPr>
        <p:spPr bwMode="auto">
          <a:xfrm>
            <a:off x="7378700" y="3352800"/>
            <a:ext cx="1460500" cy="673100"/>
          </a:xfrm>
          <a:prstGeom prst="roundRect">
            <a:avLst>
              <a:gd name="adj" fmla="val 24417"/>
            </a:avLst>
          </a:prstGeom>
          <a:noFill/>
          <a:ln w="19050" algn="ctr">
            <a:solidFill>
              <a:srgbClr val="FF0000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60533" name="AutoShape 21"/>
          <p:cNvSpPr>
            <a:spLocks noChangeArrowheads="1"/>
          </p:cNvSpPr>
          <p:nvPr/>
        </p:nvSpPr>
        <p:spPr bwMode="auto">
          <a:xfrm>
            <a:off x="7378700" y="4216400"/>
            <a:ext cx="1460500" cy="673100"/>
          </a:xfrm>
          <a:prstGeom prst="roundRect">
            <a:avLst>
              <a:gd name="adj" fmla="val 24417"/>
            </a:avLst>
          </a:prstGeom>
          <a:noFill/>
          <a:ln w="19050" algn="ctr">
            <a:solidFill>
              <a:srgbClr val="FF0000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60534" name="AutoShape 22"/>
          <p:cNvSpPr>
            <a:spLocks noChangeArrowheads="1"/>
          </p:cNvSpPr>
          <p:nvPr/>
        </p:nvSpPr>
        <p:spPr bwMode="auto">
          <a:xfrm>
            <a:off x="7391400" y="5080000"/>
            <a:ext cx="1460500" cy="673100"/>
          </a:xfrm>
          <a:prstGeom prst="roundRect">
            <a:avLst>
              <a:gd name="adj" fmla="val 24417"/>
            </a:avLst>
          </a:prstGeom>
          <a:noFill/>
          <a:ln w="19050" algn="ctr">
            <a:solidFill>
              <a:srgbClr val="FF0000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732300" y="2530065"/>
            <a:ext cx="288040" cy="3059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5000"/>
              </a:lnSpc>
            </a:pPr>
            <a:r>
              <a:rPr lang="en-US" altLang="zh-CN" sz="2000" smtClean="0">
                <a:solidFill>
                  <a:srgbClr val="FF0000"/>
                </a:solidFill>
                <a:latin typeface="+mn-lt"/>
              </a:rPr>
              <a:t>0</a:t>
            </a:r>
          </a:p>
          <a:p>
            <a:pPr algn="l">
              <a:lnSpc>
                <a:spcPct val="135000"/>
              </a:lnSpc>
            </a:pPr>
            <a:endParaRPr lang="en-US" altLang="zh-CN" sz="2000" smtClean="0">
              <a:solidFill>
                <a:srgbClr val="FF0000"/>
              </a:solidFill>
              <a:latin typeface="+mn-lt"/>
            </a:endParaRPr>
          </a:p>
          <a:p>
            <a:pPr algn="l">
              <a:lnSpc>
                <a:spcPct val="135000"/>
              </a:lnSpc>
            </a:pPr>
            <a:r>
              <a:rPr lang="en-US" altLang="zh-CN" sz="2000" smtClean="0">
                <a:solidFill>
                  <a:srgbClr val="FF0000"/>
                </a:solidFill>
                <a:latin typeface="+mn-lt"/>
              </a:rPr>
              <a:t>1</a:t>
            </a:r>
          </a:p>
          <a:p>
            <a:pPr algn="l">
              <a:lnSpc>
                <a:spcPct val="135000"/>
              </a:lnSpc>
            </a:pPr>
            <a:endParaRPr lang="en-US" altLang="zh-CN" sz="2000" smtClean="0">
              <a:solidFill>
                <a:srgbClr val="FF0000"/>
              </a:solidFill>
              <a:latin typeface="+mn-lt"/>
            </a:endParaRPr>
          </a:p>
          <a:p>
            <a:pPr algn="l">
              <a:lnSpc>
                <a:spcPct val="135000"/>
              </a:lnSpc>
            </a:pPr>
            <a:r>
              <a:rPr lang="en-US" altLang="zh-CN" sz="2000" smtClean="0">
                <a:solidFill>
                  <a:srgbClr val="FF0000"/>
                </a:solidFill>
                <a:latin typeface="+mn-lt"/>
              </a:rPr>
              <a:t>1</a:t>
            </a:r>
          </a:p>
          <a:p>
            <a:pPr algn="l">
              <a:lnSpc>
                <a:spcPct val="135000"/>
              </a:lnSpc>
            </a:pPr>
            <a:endParaRPr lang="en-US" altLang="zh-CN" sz="2000" smtClean="0">
              <a:solidFill>
                <a:srgbClr val="FF0000"/>
              </a:solidFill>
              <a:latin typeface="+mn-lt"/>
            </a:endParaRPr>
          </a:p>
          <a:p>
            <a:pPr algn="l">
              <a:lnSpc>
                <a:spcPct val="135000"/>
              </a:lnSpc>
            </a:pPr>
            <a:r>
              <a:rPr lang="en-US" altLang="zh-CN" sz="2000" smtClean="0">
                <a:solidFill>
                  <a:srgbClr val="FF0000"/>
                </a:solidFill>
                <a:latin typeface="+mn-lt"/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04310" y="2530065"/>
            <a:ext cx="288040" cy="3059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5000"/>
              </a:lnSpc>
            </a:pPr>
            <a:r>
              <a:rPr lang="en-US" altLang="zh-CN" sz="2000" smtClean="0">
                <a:solidFill>
                  <a:srgbClr val="FF0000"/>
                </a:solidFill>
                <a:latin typeface="+mn-lt"/>
              </a:rPr>
              <a:t>1</a:t>
            </a:r>
          </a:p>
          <a:p>
            <a:pPr algn="l">
              <a:lnSpc>
                <a:spcPct val="135000"/>
              </a:lnSpc>
            </a:pPr>
            <a:endParaRPr lang="en-US" altLang="zh-CN" sz="2000" smtClean="0">
              <a:solidFill>
                <a:srgbClr val="FF0000"/>
              </a:solidFill>
              <a:latin typeface="+mn-lt"/>
            </a:endParaRPr>
          </a:p>
          <a:p>
            <a:pPr algn="l">
              <a:lnSpc>
                <a:spcPct val="135000"/>
              </a:lnSpc>
            </a:pPr>
            <a:r>
              <a:rPr lang="en-US" altLang="zh-CN" sz="2000" smtClean="0">
                <a:solidFill>
                  <a:srgbClr val="FF0000"/>
                </a:solidFill>
                <a:latin typeface="+mn-lt"/>
              </a:rPr>
              <a:t>0</a:t>
            </a:r>
          </a:p>
          <a:p>
            <a:pPr algn="l">
              <a:lnSpc>
                <a:spcPct val="135000"/>
              </a:lnSpc>
            </a:pPr>
            <a:endParaRPr lang="en-US" altLang="zh-CN" sz="2000" smtClean="0">
              <a:solidFill>
                <a:srgbClr val="FF0000"/>
              </a:solidFill>
              <a:latin typeface="+mn-lt"/>
            </a:endParaRPr>
          </a:p>
          <a:p>
            <a:pPr algn="l">
              <a:lnSpc>
                <a:spcPct val="135000"/>
              </a:lnSpc>
            </a:pPr>
            <a:r>
              <a:rPr lang="en-US" altLang="zh-CN" sz="2000" smtClean="0">
                <a:solidFill>
                  <a:srgbClr val="FF0000"/>
                </a:solidFill>
                <a:latin typeface="+mn-lt"/>
              </a:rPr>
              <a:t>1</a:t>
            </a:r>
          </a:p>
          <a:p>
            <a:pPr algn="l">
              <a:lnSpc>
                <a:spcPct val="135000"/>
              </a:lnSpc>
            </a:pPr>
            <a:endParaRPr lang="en-US" altLang="zh-CN" sz="2000" smtClean="0">
              <a:solidFill>
                <a:srgbClr val="FF0000"/>
              </a:solidFill>
              <a:latin typeface="+mn-lt"/>
            </a:endParaRPr>
          </a:p>
          <a:p>
            <a:pPr algn="l">
              <a:lnSpc>
                <a:spcPct val="135000"/>
              </a:lnSpc>
            </a:pPr>
            <a:r>
              <a:rPr lang="en-US" altLang="zh-CN" sz="2000" smtClean="0">
                <a:solidFill>
                  <a:srgbClr val="FF0000"/>
                </a:solidFill>
                <a:latin typeface="+mn-lt"/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76320" y="2530065"/>
            <a:ext cx="288040" cy="3059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5000"/>
              </a:lnSpc>
            </a:pPr>
            <a:r>
              <a:rPr lang="en-US" altLang="zh-CN" sz="2000" smtClean="0">
                <a:solidFill>
                  <a:srgbClr val="FF0000"/>
                </a:solidFill>
                <a:latin typeface="+mn-lt"/>
              </a:rPr>
              <a:t>1</a:t>
            </a:r>
          </a:p>
          <a:p>
            <a:pPr algn="l">
              <a:lnSpc>
                <a:spcPct val="135000"/>
              </a:lnSpc>
            </a:pPr>
            <a:endParaRPr lang="en-US" altLang="zh-CN" sz="2000" smtClean="0">
              <a:solidFill>
                <a:srgbClr val="FF0000"/>
              </a:solidFill>
              <a:latin typeface="+mn-lt"/>
            </a:endParaRPr>
          </a:p>
          <a:p>
            <a:pPr algn="l">
              <a:lnSpc>
                <a:spcPct val="135000"/>
              </a:lnSpc>
            </a:pPr>
            <a:r>
              <a:rPr lang="en-US" altLang="zh-CN" sz="2000" smtClean="0">
                <a:solidFill>
                  <a:srgbClr val="FF0000"/>
                </a:solidFill>
                <a:latin typeface="+mn-lt"/>
              </a:rPr>
              <a:t>1</a:t>
            </a:r>
          </a:p>
          <a:p>
            <a:pPr algn="l">
              <a:lnSpc>
                <a:spcPct val="135000"/>
              </a:lnSpc>
            </a:pPr>
            <a:endParaRPr lang="en-US" altLang="zh-CN" sz="2000" smtClean="0">
              <a:solidFill>
                <a:srgbClr val="FF0000"/>
              </a:solidFill>
              <a:latin typeface="+mn-lt"/>
            </a:endParaRPr>
          </a:p>
          <a:p>
            <a:pPr algn="l">
              <a:lnSpc>
                <a:spcPct val="135000"/>
              </a:lnSpc>
            </a:pPr>
            <a:r>
              <a:rPr lang="en-US" altLang="zh-CN" sz="2000" smtClean="0">
                <a:solidFill>
                  <a:srgbClr val="FF0000"/>
                </a:solidFill>
                <a:latin typeface="+mn-lt"/>
              </a:rPr>
              <a:t>0</a:t>
            </a:r>
          </a:p>
          <a:p>
            <a:pPr algn="l">
              <a:lnSpc>
                <a:spcPct val="135000"/>
              </a:lnSpc>
            </a:pPr>
            <a:endParaRPr lang="en-US" altLang="zh-CN" sz="2000" smtClean="0">
              <a:solidFill>
                <a:srgbClr val="FF0000"/>
              </a:solidFill>
              <a:latin typeface="+mn-lt"/>
            </a:endParaRPr>
          </a:p>
          <a:p>
            <a:pPr algn="l">
              <a:lnSpc>
                <a:spcPct val="135000"/>
              </a:lnSpc>
            </a:pPr>
            <a:r>
              <a:rPr lang="en-US" altLang="zh-CN" sz="2000" smtClean="0">
                <a:solidFill>
                  <a:srgbClr val="FF0000"/>
                </a:solidFill>
                <a:latin typeface="+mn-lt"/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48330" y="2530065"/>
            <a:ext cx="288040" cy="3059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5000"/>
              </a:lnSpc>
            </a:pPr>
            <a:r>
              <a:rPr lang="en-US" altLang="zh-CN" sz="2000" smtClean="0">
                <a:solidFill>
                  <a:srgbClr val="FF0000"/>
                </a:solidFill>
                <a:latin typeface="+mn-lt"/>
              </a:rPr>
              <a:t>1</a:t>
            </a:r>
          </a:p>
          <a:p>
            <a:pPr algn="l">
              <a:lnSpc>
                <a:spcPct val="135000"/>
              </a:lnSpc>
            </a:pPr>
            <a:endParaRPr lang="en-US" altLang="zh-CN" sz="2000" smtClean="0">
              <a:solidFill>
                <a:srgbClr val="FF0000"/>
              </a:solidFill>
              <a:latin typeface="+mn-lt"/>
            </a:endParaRPr>
          </a:p>
          <a:p>
            <a:pPr algn="l">
              <a:lnSpc>
                <a:spcPct val="135000"/>
              </a:lnSpc>
            </a:pPr>
            <a:r>
              <a:rPr lang="en-US" altLang="zh-CN" sz="2000" smtClean="0">
                <a:solidFill>
                  <a:srgbClr val="FF0000"/>
                </a:solidFill>
                <a:latin typeface="+mn-lt"/>
              </a:rPr>
              <a:t>1</a:t>
            </a:r>
          </a:p>
          <a:p>
            <a:pPr algn="l">
              <a:lnSpc>
                <a:spcPct val="135000"/>
              </a:lnSpc>
            </a:pPr>
            <a:endParaRPr lang="en-US" altLang="zh-CN" sz="2000" smtClean="0">
              <a:solidFill>
                <a:srgbClr val="FF0000"/>
              </a:solidFill>
              <a:latin typeface="+mn-lt"/>
            </a:endParaRPr>
          </a:p>
          <a:p>
            <a:pPr algn="l">
              <a:lnSpc>
                <a:spcPct val="135000"/>
              </a:lnSpc>
            </a:pPr>
            <a:r>
              <a:rPr lang="en-US" altLang="zh-CN" sz="2000" smtClean="0">
                <a:solidFill>
                  <a:srgbClr val="FF0000"/>
                </a:solidFill>
                <a:latin typeface="+mn-lt"/>
              </a:rPr>
              <a:t>1</a:t>
            </a:r>
          </a:p>
          <a:p>
            <a:pPr algn="l">
              <a:lnSpc>
                <a:spcPct val="135000"/>
              </a:lnSpc>
            </a:pPr>
            <a:endParaRPr lang="en-US" altLang="zh-CN" sz="2000" smtClean="0">
              <a:solidFill>
                <a:srgbClr val="FF0000"/>
              </a:solidFill>
              <a:latin typeface="+mn-lt"/>
            </a:endParaRPr>
          </a:p>
          <a:p>
            <a:pPr algn="l">
              <a:lnSpc>
                <a:spcPct val="135000"/>
              </a:lnSpc>
            </a:pPr>
            <a:r>
              <a:rPr lang="en-US" altLang="zh-CN" sz="2000" smtClean="0">
                <a:solidFill>
                  <a:srgbClr val="FF0000"/>
                </a:solidFill>
                <a:latin typeface="+mn-lt"/>
              </a:rPr>
              <a:t>0</a:t>
            </a:r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323850" y="1268413"/>
            <a:ext cx="8640763" cy="576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55600" indent="-355600" algn="l">
              <a:spcBef>
                <a:spcPct val="20000"/>
              </a:spcBef>
              <a:buClr>
                <a:srgbClr val="FF6600"/>
              </a:buClr>
              <a:buSzPct val="75000"/>
              <a:buFont typeface="Wingdings" pitchFamily="2" charset="2"/>
              <a:buChar char="n"/>
            </a:pPr>
            <a:r>
              <a:rPr lang="en-US" altLang="zh-CN" sz="2800" smtClean="0"/>
              <a:t>4</a:t>
            </a:r>
            <a:r>
              <a:rPr lang="zh-CN" altLang="en-US" sz="2800"/>
              <a:t>片</a:t>
            </a:r>
            <a:r>
              <a:rPr lang="en-US" altLang="zh-CN" sz="2800" smtClean="0"/>
              <a:t>6264</a:t>
            </a:r>
            <a:r>
              <a:rPr lang="zh-CN" altLang="en-US" sz="2800" smtClean="0"/>
              <a:t>，地址空间为 </a:t>
            </a:r>
            <a:r>
              <a:rPr lang="en-US" altLang="zh-CN" sz="2800" smtClean="0"/>
              <a:t>E0000H</a:t>
            </a:r>
            <a:r>
              <a:rPr lang="zh-CN" altLang="en-US" sz="2800"/>
              <a:t>～</a:t>
            </a:r>
            <a:r>
              <a:rPr lang="en-US" altLang="zh-CN" sz="2800" smtClean="0"/>
              <a:t>E7FFFH</a:t>
            </a:r>
            <a:endParaRPr lang="en-US" altLang="zh-CN" sz="2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黑体" pitchFamily="2" charset="-122"/>
              </a:rPr>
              <a:t>5.2.1 </a:t>
            </a:r>
            <a:r>
              <a:rPr lang="en-US" altLang="zh-CN" dirty="0" smtClean="0">
                <a:ea typeface="黑体" pitchFamily="2" charset="-122"/>
              </a:rPr>
              <a:t> SRAM</a:t>
            </a:r>
            <a:r>
              <a:rPr lang="zh-CN" altLang="en-US" dirty="0" smtClean="0">
                <a:ea typeface="黑体" pitchFamily="2" charset="-122"/>
              </a:rPr>
              <a:t>       </a:t>
            </a:r>
            <a:r>
              <a:rPr lang="zh-CN" altLang="en-US" dirty="0">
                <a:solidFill>
                  <a:srgbClr val="CC3399"/>
                </a:solidFill>
                <a:ea typeface="黑体" pitchFamily="2" charset="-122"/>
              </a:rPr>
              <a:t>一、异步</a:t>
            </a:r>
            <a:r>
              <a:rPr lang="en-US" altLang="zh-CN" dirty="0">
                <a:solidFill>
                  <a:srgbClr val="CC3399"/>
                </a:solidFill>
                <a:ea typeface="黑体" pitchFamily="2" charset="-122"/>
              </a:rPr>
              <a:t>SRAM</a:t>
            </a:r>
            <a:r>
              <a:rPr lang="zh-CN" altLang="en-US" dirty="0">
                <a:solidFill>
                  <a:srgbClr val="CC3399"/>
                </a:solidFill>
                <a:ea typeface="黑体" pitchFamily="2" charset="-122"/>
              </a:rPr>
              <a:t>：</a:t>
            </a:r>
            <a:r>
              <a:rPr lang="en-US" altLang="zh-CN" dirty="0">
                <a:solidFill>
                  <a:srgbClr val="008000"/>
                </a:solidFill>
                <a:ea typeface="黑体" pitchFamily="2" charset="-122"/>
              </a:rPr>
              <a:t>2. </a:t>
            </a:r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连接使用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60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60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60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60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60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60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60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60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0524" grpId="0"/>
      <p:bldP spid="960528" grpId="0"/>
      <p:bldP spid="960529" grpId="0"/>
      <p:bldP spid="960530" grpId="0"/>
      <p:bldP spid="960531" grpId="0" animBg="1"/>
      <p:bldP spid="960532" grpId="0" animBg="1"/>
      <p:bldP spid="960533" grpId="0" animBg="1"/>
      <p:bldP spid="960534" grpId="0" animBg="1"/>
      <p:bldP spid="23" grpId="0"/>
      <p:bldP spid="24" grpId="0"/>
      <p:bldP spid="25" grpId="0"/>
      <p:bldP spid="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589AB5-CE77-4562-9286-802EB634AF34}" type="slidenum">
              <a:rPr lang="zh-CN" altLang="en-US"/>
              <a:pPr/>
              <a:t>25</a:t>
            </a:fld>
            <a:endParaRPr lang="en-US" altLang="zh-CN"/>
          </a:p>
        </p:txBody>
      </p:sp>
      <p:graphicFrame>
        <p:nvGraphicFramePr>
          <p:cNvPr id="961538" name="Object 2"/>
          <p:cNvGraphicFramePr>
            <a:graphicFrameLocks noChangeAspect="1"/>
          </p:cNvGraphicFramePr>
          <p:nvPr/>
        </p:nvGraphicFramePr>
        <p:xfrm>
          <a:off x="107950" y="344488"/>
          <a:ext cx="8964613" cy="613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1584" name="Visio" r:id="rId3" imgW="4941824" imgH="3380848" progId="Visio.Drawing.11">
                  <p:embed/>
                </p:oleObj>
              </mc:Choice>
              <mc:Fallback>
                <p:oleObj name="Visio" r:id="rId3" imgW="4941824" imgH="3380848" progId="Visio.Drawing.1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344488"/>
                        <a:ext cx="8964613" cy="6130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1539" name="Text Box 3"/>
          <p:cNvSpPr txBox="1">
            <a:spLocks noChangeArrowheads="1"/>
          </p:cNvSpPr>
          <p:nvPr/>
        </p:nvSpPr>
        <p:spPr bwMode="auto">
          <a:xfrm>
            <a:off x="142875" y="6284913"/>
            <a:ext cx="40687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dirty="0">
                <a:solidFill>
                  <a:schemeClr val="bg2"/>
                </a:solidFill>
              </a:rPr>
              <a:t>ROM</a:t>
            </a:r>
            <a:r>
              <a:rPr kumimoji="1" lang="zh-CN" altLang="en-US" dirty="0">
                <a:solidFill>
                  <a:schemeClr val="bg2"/>
                </a:solidFill>
                <a:latin typeface="宋体" pitchFamily="2" charset="-122"/>
              </a:rPr>
              <a:t>作译码器的连接电路图</a:t>
            </a:r>
            <a:r>
              <a:rPr kumimoji="1" lang="zh-CN" altLang="en-US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961540" name="Rectangle 4"/>
          <p:cNvSpPr>
            <a:spLocks noChangeArrowheads="1"/>
          </p:cNvSpPr>
          <p:nvPr/>
        </p:nvSpPr>
        <p:spPr bwMode="auto">
          <a:xfrm>
            <a:off x="3348038" y="5084763"/>
            <a:ext cx="71437" cy="288925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61541" name="Rectangle 5"/>
          <p:cNvSpPr>
            <a:spLocks noChangeArrowheads="1"/>
          </p:cNvSpPr>
          <p:nvPr/>
        </p:nvSpPr>
        <p:spPr bwMode="auto">
          <a:xfrm>
            <a:off x="3473450" y="5084763"/>
            <a:ext cx="71438" cy="288925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61542" name="Rectangle 6"/>
          <p:cNvSpPr>
            <a:spLocks noChangeArrowheads="1"/>
          </p:cNvSpPr>
          <p:nvPr/>
        </p:nvSpPr>
        <p:spPr bwMode="auto">
          <a:xfrm>
            <a:off x="3616325" y="5084763"/>
            <a:ext cx="71438" cy="288925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61543" name="Rectangle 7"/>
          <p:cNvSpPr>
            <a:spLocks noChangeArrowheads="1"/>
          </p:cNvSpPr>
          <p:nvPr/>
        </p:nvSpPr>
        <p:spPr bwMode="auto">
          <a:xfrm>
            <a:off x="3751263" y="5084763"/>
            <a:ext cx="71437" cy="288925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61544" name="Line 8"/>
          <p:cNvSpPr>
            <a:spLocks noChangeShapeType="1"/>
          </p:cNvSpPr>
          <p:nvPr/>
        </p:nvSpPr>
        <p:spPr bwMode="auto">
          <a:xfrm>
            <a:off x="3381375" y="3765550"/>
            <a:ext cx="0" cy="13192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61545" name="Line 9"/>
          <p:cNvSpPr>
            <a:spLocks noChangeShapeType="1"/>
          </p:cNvSpPr>
          <p:nvPr/>
        </p:nvSpPr>
        <p:spPr bwMode="auto">
          <a:xfrm>
            <a:off x="3506788" y="4048125"/>
            <a:ext cx="0" cy="10366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61546" name="Line 10"/>
          <p:cNvSpPr>
            <a:spLocks noChangeShapeType="1"/>
          </p:cNvSpPr>
          <p:nvPr/>
        </p:nvSpPr>
        <p:spPr bwMode="auto">
          <a:xfrm>
            <a:off x="3649663" y="4365625"/>
            <a:ext cx="0" cy="7191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61547" name="Line 11"/>
          <p:cNvSpPr>
            <a:spLocks noChangeShapeType="1"/>
          </p:cNvSpPr>
          <p:nvPr/>
        </p:nvSpPr>
        <p:spPr bwMode="auto">
          <a:xfrm>
            <a:off x="3779838" y="4633913"/>
            <a:ext cx="0" cy="4508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61548" name="Line 12"/>
          <p:cNvSpPr>
            <a:spLocks noChangeShapeType="1"/>
          </p:cNvSpPr>
          <p:nvPr/>
        </p:nvSpPr>
        <p:spPr bwMode="auto">
          <a:xfrm>
            <a:off x="3784600" y="5373688"/>
            <a:ext cx="0" cy="2873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61549" name="Line 13"/>
          <p:cNvSpPr>
            <a:spLocks noChangeShapeType="1"/>
          </p:cNvSpPr>
          <p:nvPr/>
        </p:nvSpPr>
        <p:spPr bwMode="auto">
          <a:xfrm>
            <a:off x="3649663" y="5373688"/>
            <a:ext cx="0" cy="2873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61550" name="Line 14"/>
          <p:cNvSpPr>
            <a:spLocks noChangeShapeType="1"/>
          </p:cNvSpPr>
          <p:nvPr/>
        </p:nvSpPr>
        <p:spPr bwMode="auto">
          <a:xfrm>
            <a:off x="3506788" y="5373688"/>
            <a:ext cx="0" cy="2873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61551" name="Line 15"/>
          <p:cNvSpPr>
            <a:spLocks noChangeShapeType="1"/>
          </p:cNvSpPr>
          <p:nvPr/>
        </p:nvSpPr>
        <p:spPr bwMode="auto">
          <a:xfrm>
            <a:off x="3376613" y="5373688"/>
            <a:ext cx="0" cy="2873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61552" name="Line 16"/>
          <p:cNvSpPr>
            <a:spLocks noChangeShapeType="1"/>
          </p:cNvSpPr>
          <p:nvPr/>
        </p:nvSpPr>
        <p:spPr bwMode="auto">
          <a:xfrm>
            <a:off x="3367088" y="5653088"/>
            <a:ext cx="6429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61553" name="Oval 17"/>
          <p:cNvSpPr>
            <a:spLocks noChangeArrowheads="1"/>
          </p:cNvSpPr>
          <p:nvPr/>
        </p:nvSpPr>
        <p:spPr bwMode="auto">
          <a:xfrm>
            <a:off x="3967163" y="5610225"/>
            <a:ext cx="88900" cy="88900"/>
          </a:xfrm>
          <a:prstGeom prst="ellipse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961554" name="Text Box 18"/>
          <p:cNvSpPr txBox="1">
            <a:spLocks noChangeArrowheads="1"/>
          </p:cNvSpPr>
          <p:nvPr/>
        </p:nvSpPr>
        <p:spPr bwMode="auto">
          <a:xfrm>
            <a:off x="3843338" y="5338763"/>
            <a:ext cx="533400" cy="33655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/>
              <a:t>+5v</a:t>
            </a:r>
          </a:p>
        </p:txBody>
      </p:sp>
      <p:sp>
        <p:nvSpPr>
          <p:cNvPr id="961556" name="Oval 20"/>
          <p:cNvSpPr>
            <a:spLocks noChangeArrowheads="1"/>
          </p:cNvSpPr>
          <p:nvPr/>
        </p:nvSpPr>
        <p:spPr bwMode="auto">
          <a:xfrm>
            <a:off x="3462338" y="5605463"/>
            <a:ext cx="88900" cy="88900"/>
          </a:xfrm>
          <a:prstGeom prst="ellipse">
            <a:avLst/>
          </a:prstGeom>
          <a:solidFill>
            <a:schemeClr val="tx1"/>
          </a:solidFill>
          <a:ln w="28575" algn="ctr">
            <a:noFill/>
            <a:round/>
            <a:headEnd/>
            <a:tailEnd type="none" w="med" len="lg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961557" name="Oval 21"/>
          <p:cNvSpPr>
            <a:spLocks noChangeArrowheads="1"/>
          </p:cNvSpPr>
          <p:nvPr/>
        </p:nvSpPr>
        <p:spPr bwMode="auto">
          <a:xfrm>
            <a:off x="3605213" y="5605463"/>
            <a:ext cx="88900" cy="88900"/>
          </a:xfrm>
          <a:prstGeom prst="ellipse">
            <a:avLst/>
          </a:prstGeom>
          <a:solidFill>
            <a:schemeClr val="tx1"/>
          </a:solidFill>
          <a:ln w="28575" algn="ctr">
            <a:noFill/>
            <a:round/>
            <a:headEnd/>
            <a:tailEnd type="none" w="med" len="lg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961558" name="Oval 22"/>
          <p:cNvSpPr>
            <a:spLocks noChangeArrowheads="1"/>
          </p:cNvSpPr>
          <p:nvPr/>
        </p:nvSpPr>
        <p:spPr bwMode="auto">
          <a:xfrm>
            <a:off x="3743325" y="5605463"/>
            <a:ext cx="88900" cy="88900"/>
          </a:xfrm>
          <a:prstGeom prst="ellipse">
            <a:avLst/>
          </a:prstGeom>
          <a:solidFill>
            <a:schemeClr val="tx1"/>
          </a:solidFill>
          <a:ln w="28575" algn="ctr">
            <a:noFill/>
            <a:round/>
            <a:headEnd/>
            <a:tailEnd type="none" w="med" len="lg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765073" y="5063340"/>
            <a:ext cx="6078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10</a:t>
            </a:r>
            <a:r>
              <a:rPr lang="zh-CN" altLang="en-US" sz="1400" dirty="0" smtClean="0"/>
              <a:t>k</a:t>
            </a:r>
            <a:r>
              <a:rPr lang="en-US" altLang="zh-CN" sz="1400" dirty="0" smtClean="0"/>
              <a:t>Ω</a:t>
            </a:r>
            <a:endParaRPr lang="zh-CN" altLang="en-US" sz="14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62" name="Rectangle 2"/>
          <p:cNvSpPr>
            <a:spLocks noGrp="1" noChangeArrowheads="1"/>
          </p:cNvSpPr>
          <p:nvPr>
            <p:ph idx="1"/>
          </p:nvPr>
        </p:nvSpPr>
        <p:spPr>
          <a:xfrm>
            <a:off x="323850" y="765175"/>
            <a:ext cx="8640763" cy="576263"/>
          </a:xfrm>
        </p:spPr>
        <p:txBody>
          <a:bodyPr/>
          <a:lstStyle/>
          <a:p>
            <a:pPr marL="444500" indent="-444500">
              <a:buSzTx/>
              <a:buFont typeface="Wingdings" pitchFamily="2" charset="2"/>
              <a:buNone/>
            </a:pPr>
            <a:r>
              <a:rPr lang="zh-CN" altLang="en-US" sz="2800" b="1" dirty="0" smtClean="0">
                <a:solidFill>
                  <a:srgbClr val="FF6600"/>
                </a:solidFill>
                <a:ea typeface="黑体" pitchFamily="2" charset="-122"/>
              </a:rPr>
              <a:t>③</a:t>
            </a:r>
            <a:r>
              <a:rPr lang="en-US" altLang="zh-CN" sz="2800" b="1" dirty="0" smtClean="0">
                <a:solidFill>
                  <a:srgbClr val="FF6600"/>
                </a:solidFill>
                <a:ea typeface="黑体" pitchFamily="2" charset="-122"/>
              </a:rPr>
              <a:t> </a:t>
            </a:r>
            <a:r>
              <a:rPr lang="zh-CN" altLang="en-US" sz="2800" b="1" dirty="0">
                <a:solidFill>
                  <a:srgbClr val="FF6600"/>
                </a:solidFill>
                <a:ea typeface="黑体" pitchFamily="2" charset="-122"/>
              </a:rPr>
              <a:t>利用</a:t>
            </a:r>
            <a:r>
              <a:rPr lang="zh-CN" altLang="en-US" sz="2800" b="1" dirty="0">
                <a:solidFill>
                  <a:srgbClr val="D60093"/>
                </a:solidFill>
                <a:ea typeface="黑体" pitchFamily="2" charset="-122"/>
              </a:rPr>
              <a:t>数字比较器</a:t>
            </a:r>
            <a:r>
              <a:rPr lang="zh-CN" altLang="en-US" sz="2800" b="1" dirty="0">
                <a:solidFill>
                  <a:srgbClr val="FF6600"/>
                </a:solidFill>
                <a:ea typeface="黑体" pitchFamily="2" charset="-122"/>
              </a:rPr>
              <a:t>作译码器</a:t>
            </a:r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4BAF16-594C-4843-82FD-EB292F3685A9}" type="slidenum">
              <a:rPr lang="zh-CN" altLang="en-US"/>
              <a:pPr/>
              <a:t>26</a:t>
            </a:fld>
            <a:endParaRPr lang="en-US" altLang="zh-CN"/>
          </a:p>
        </p:txBody>
      </p:sp>
      <p:sp>
        <p:nvSpPr>
          <p:cNvPr id="962564" name="Rectangle 4"/>
          <p:cNvSpPr>
            <a:spLocks noChangeArrowheads="1"/>
          </p:cNvSpPr>
          <p:nvPr/>
        </p:nvSpPr>
        <p:spPr bwMode="auto">
          <a:xfrm>
            <a:off x="323850" y="1196975"/>
            <a:ext cx="8640763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444500" indent="-444500" algn="l">
              <a:spcBef>
                <a:spcPct val="20000"/>
              </a:spcBef>
              <a:buClr>
                <a:srgbClr val="FF6600"/>
              </a:buClr>
              <a:buSzPct val="75000"/>
              <a:buFont typeface="Wingdings" pitchFamily="2" charset="2"/>
              <a:buChar char="n"/>
            </a:pPr>
            <a:r>
              <a:rPr lang="en-US" altLang="zh-CN" sz="2800"/>
              <a:t>74LS688</a:t>
            </a:r>
          </a:p>
        </p:txBody>
      </p:sp>
      <p:graphicFrame>
        <p:nvGraphicFramePr>
          <p:cNvPr id="962565" name="Object 5"/>
          <p:cNvGraphicFramePr>
            <a:graphicFrameLocks noChangeAspect="1"/>
          </p:cNvGraphicFramePr>
          <p:nvPr/>
        </p:nvGraphicFramePr>
        <p:xfrm>
          <a:off x="2771775" y="1844675"/>
          <a:ext cx="4183063" cy="387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611" name="Visio" r:id="rId3" imgW="3103474" imgH="2877617" progId="Visio.Drawing.11">
                  <p:embed/>
                </p:oleObj>
              </mc:Choice>
              <mc:Fallback>
                <p:oleObj name="Visio" r:id="rId3" imgW="3103474" imgH="2877617" progId="Visio.Drawing.11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1844675"/>
                        <a:ext cx="4183063" cy="3879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6600"/>
                            </a:solidFill>
                            <a:miter lim="800000"/>
                            <a:headEnd/>
                            <a:tailEnd type="none" w="med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chemeClr val="bg2">
                                  <a:alpha val="50000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黑体" pitchFamily="2" charset="-122"/>
              </a:rPr>
              <a:t>5.2.1 </a:t>
            </a:r>
            <a:r>
              <a:rPr lang="en-US" altLang="zh-CN" dirty="0" smtClean="0">
                <a:ea typeface="黑体" pitchFamily="2" charset="-122"/>
              </a:rPr>
              <a:t> SRAM</a:t>
            </a:r>
            <a:r>
              <a:rPr lang="zh-CN" altLang="en-US" dirty="0" smtClean="0">
                <a:ea typeface="黑体" pitchFamily="2" charset="-122"/>
              </a:rPr>
              <a:t>       </a:t>
            </a:r>
            <a:r>
              <a:rPr lang="zh-CN" altLang="en-US" dirty="0">
                <a:solidFill>
                  <a:srgbClr val="CC3399"/>
                </a:solidFill>
                <a:ea typeface="黑体" pitchFamily="2" charset="-122"/>
              </a:rPr>
              <a:t>一、异步</a:t>
            </a:r>
            <a:r>
              <a:rPr lang="en-US" altLang="zh-CN" dirty="0">
                <a:solidFill>
                  <a:srgbClr val="CC3399"/>
                </a:solidFill>
                <a:ea typeface="黑体" pitchFamily="2" charset="-122"/>
              </a:rPr>
              <a:t>SRAM</a:t>
            </a:r>
            <a:r>
              <a:rPr lang="zh-CN" altLang="en-US" dirty="0">
                <a:solidFill>
                  <a:srgbClr val="CC3399"/>
                </a:solidFill>
                <a:ea typeface="黑体" pitchFamily="2" charset="-122"/>
              </a:rPr>
              <a:t>：</a:t>
            </a:r>
            <a:r>
              <a:rPr lang="en-US" altLang="zh-CN" dirty="0">
                <a:solidFill>
                  <a:srgbClr val="008000"/>
                </a:solidFill>
                <a:ea typeface="黑体" pitchFamily="2" charset="-122"/>
              </a:rPr>
              <a:t>2. </a:t>
            </a:r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连接使用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39B820-D3BE-4182-84B0-63FC7BBB870F}" type="slidenum">
              <a:rPr lang="zh-CN" altLang="en-US"/>
              <a:pPr/>
              <a:t>27</a:t>
            </a:fld>
            <a:endParaRPr lang="en-US" altLang="zh-CN"/>
          </a:p>
        </p:txBody>
      </p:sp>
      <p:graphicFrame>
        <p:nvGraphicFramePr>
          <p:cNvPr id="963586" name="Object 2"/>
          <p:cNvGraphicFramePr>
            <a:graphicFrameLocks noChangeAspect="1"/>
          </p:cNvGraphicFramePr>
          <p:nvPr/>
        </p:nvGraphicFramePr>
        <p:xfrm>
          <a:off x="466725" y="393700"/>
          <a:ext cx="8066088" cy="6275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632" name="Visio" r:id="rId3" imgW="4251486" imgH="3308416" progId="Visio.Drawing.11">
                  <p:embed/>
                </p:oleObj>
              </mc:Choice>
              <mc:Fallback>
                <p:oleObj name="Visio" r:id="rId3" imgW="4251486" imgH="3308416" progId="Visio.Drawing.1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725" y="393700"/>
                        <a:ext cx="8066088" cy="6275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3587" name="Text Box 3"/>
          <p:cNvSpPr txBox="1">
            <a:spLocks noChangeArrowheads="1"/>
          </p:cNvSpPr>
          <p:nvPr/>
        </p:nvSpPr>
        <p:spPr bwMode="auto">
          <a:xfrm>
            <a:off x="6626225" y="585788"/>
            <a:ext cx="23383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buClrTx/>
              <a:buFontTx/>
              <a:buNone/>
            </a:pPr>
            <a:r>
              <a:rPr kumimoji="1" lang="zh-CN" altLang="en-US">
                <a:solidFill>
                  <a:schemeClr val="bg2"/>
                </a:solidFill>
                <a:latin typeface="宋体" pitchFamily="2" charset="-122"/>
              </a:rPr>
              <a:t>利用数字比较器作译码器的内存连接电路</a:t>
            </a:r>
            <a:endParaRPr kumimoji="1" lang="zh-CN" altLang="en-US">
              <a:solidFill>
                <a:schemeClr val="bg2"/>
              </a:solidFill>
            </a:endParaRPr>
          </a:p>
        </p:txBody>
      </p:sp>
      <p:sp>
        <p:nvSpPr>
          <p:cNvPr id="963588" name="Text Box 4"/>
          <p:cNvSpPr txBox="1">
            <a:spLocks noChangeArrowheads="1"/>
          </p:cNvSpPr>
          <p:nvPr/>
        </p:nvSpPr>
        <p:spPr bwMode="auto">
          <a:xfrm>
            <a:off x="7708900" y="4394200"/>
            <a:ext cx="317500" cy="15589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000">
                <a:solidFill>
                  <a:srgbClr val="FF0000"/>
                </a:solidFill>
                <a:latin typeface="Arial" charset="0"/>
              </a:rPr>
              <a:t>1</a:t>
            </a:r>
          </a:p>
          <a:p>
            <a:pPr>
              <a:lnSpc>
                <a:spcPct val="80000"/>
              </a:lnSpc>
            </a:pPr>
            <a:r>
              <a:rPr lang="en-US" altLang="zh-CN" sz="2000">
                <a:solidFill>
                  <a:srgbClr val="FF0000"/>
                </a:solidFill>
                <a:latin typeface="Arial" charset="0"/>
              </a:rPr>
              <a:t>0</a:t>
            </a:r>
          </a:p>
          <a:p>
            <a:pPr>
              <a:lnSpc>
                <a:spcPct val="80000"/>
              </a:lnSpc>
            </a:pPr>
            <a:r>
              <a:rPr lang="en-US" altLang="zh-CN" sz="2000">
                <a:solidFill>
                  <a:srgbClr val="FF0000"/>
                </a:solidFill>
                <a:latin typeface="Arial" charset="0"/>
              </a:rPr>
              <a:t>1</a:t>
            </a:r>
          </a:p>
          <a:p>
            <a:pPr>
              <a:lnSpc>
                <a:spcPct val="80000"/>
              </a:lnSpc>
            </a:pPr>
            <a:r>
              <a:rPr lang="en-US" altLang="zh-CN" sz="2000">
                <a:solidFill>
                  <a:srgbClr val="FF0000"/>
                </a:solidFill>
                <a:latin typeface="Arial" charset="0"/>
              </a:rPr>
              <a:t>1</a:t>
            </a:r>
          </a:p>
          <a:p>
            <a:pPr>
              <a:lnSpc>
                <a:spcPct val="80000"/>
              </a:lnSpc>
            </a:pPr>
            <a:r>
              <a:rPr lang="en-US" altLang="zh-CN" sz="2000">
                <a:solidFill>
                  <a:srgbClr val="FF0000"/>
                </a:solidFill>
                <a:latin typeface="Arial" charset="0"/>
              </a:rPr>
              <a:t>0</a:t>
            </a:r>
          </a:p>
          <a:p>
            <a:pPr>
              <a:lnSpc>
                <a:spcPct val="80000"/>
              </a:lnSpc>
            </a:pPr>
            <a:r>
              <a:rPr lang="en-US" altLang="zh-CN" sz="2000">
                <a:solidFill>
                  <a:srgbClr val="FF0000"/>
                </a:solidFill>
                <a:latin typeface="Arial" charset="0"/>
              </a:rPr>
              <a:t>1</a:t>
            </a:r>
          </a:p>
        </p:txBody>
      </p:sp>
      <p:sp>
        <p:nvSpPr>
          <p:cNvPr id="963589" name="Text Box 5"/>
          <p:cNvSpPr txBox="1">
            <a:spLocks noChangeArrowheads="1"/>
          </p:cNvSpPr>
          <p:nvPr/>
        </p:nvSpPr>
        <p:spPr bwMode="auto">
          <a:xfrm>
            <a:off x="1308100" y="3911600"/>
            <a:ext cx="317500" cy="15589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000">
                <a:solidFill>
                  <a:srgbClr val="D60093"/>
                </a:solidFill>
                <a:latin typeface="Arial" charset="0"/>
              </a:rPr>
              <a:t>1</a:t>
            </a:r>
          </a:p>
          <a:p>
            <a:pPr>
              <a:lnSpc>
                <a:spcPct val="80000"/>
              </a:lnSpc>
            </a:pPr>
            <a:r>
              <a:rPr lang="en-US" altLang="zh-CN" sz="2000">
                <a:solidFill>
                  <a:srgbClr val="D60093"/>
                </a:solidFill>
                <a:latin typeface="Arial" charset="0"/>
              </a:rPr>
              <a:t>0</a:t>
            </a:r>
          </a:p>
          <a:p>
            <a:pPr>
              <a:lnSpc>
                <a:spcPct val="80000"/>
              </a:lnSpc>
            </a:pPr>
            <a:r>
              <a:rPr lang="en-US" altLang="zh-CN" sz="2000">
                <a:solidFill>
                  <a:srgbClr val="D60093"/>
                </a:solidFill>
                <a:latin typeface="Arial" charset="0"/>
              </a:rPr>
              <a:t>1</a:t>
            </a:r>
          </a:p>
          <a:p>
            <a:pPr>
              <a:lnSpc>
                <a:spcPct val="80000"/>
              </a:lnSpc>
            </a:pPr>
            <a:r>
              <a:rPr lang="en-US" altLang="zh-CN" sz="2000">
                <a:solidFill>
                  <a:srgbClr val="D60093"/>
                </a:solidFill>
                <a:latin typeface="Arial" charset="0"/>
              </a:rPr>
              <a:t>1</a:t>
            </a:r>
          </a:p>
          <a:p>
            <a:pPr>
              <a:lnSpc>
                <a:spcPct val="80000"/>
              </a:lnSpc>
            </a:pPr>
            <a:r>
              <a:rPr lang="en-US" altLang="zh-CN" sz="2000">
                <a:solidFill>
                  <a:srgbClr val="D60093"/>
                </a:solidFill>
                <a:latin typeface="Arial" charset="0"/>
              </a:rPr>
              <a:t>0</a:t>
            </a:r>
          </a:p>
          <a:p>
            <a:pPr>
              <a:lnSpc>
                <a:spcPct val="80000"/>
              </a:lnSpc>
            </a:pPr>
            <a:r>
              <a:rPr lang="en-US" altLang="zh-CN" sz="2000">
                <a:solidFill>
                  <a:srgbClr val="D60093"/>
                </a:solidFill>
                <a:latin typeface="Arial" charset="0"/>
              </a:rPr>
              <a:t>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3588" grpId="0"/>
      <p:bldP spid="96358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610" name="Rectangle 2"/>
          <p:cNvSpPr>
            <a:spLocks noGrp="1" noChangeArrowheads="1"/>
          </p:cNvSpPr>
          <p:nvPr>
            <p:ph idx="1"/>
          </p:nvPr>
        </p:nvSpPr>
        <p:spPr>
          <a:xfrm>
            <a:off x="323850" y="765175"/>
            <a:ext cx="8640763" cy="576263"/>
          </a:xfrm>
        </p:spPr>
        <p:txBody>
          <a:bodyPr/>
          <a:lstStyle/>
          <a:p>
            <a:pPr marL="444500" indent="-444500">
              <a:buSzTx/>
              <a:buFont typeface="Wingdings" pitchFamily="2" charset="2"/>
              <a:buNone/>
            </a:pPr>
            <a:r>
              <a:rPr lang="zh-CN" altLang="en-US" sz="2800" b="1" dirty="0" smtClean="0">
                <a:solidFill>
                  <a:srgbClr val="FF6600"/>
                </a:solidFill>
                <a:ea typeface="黑体" pitchFamily="2" charset="-122"/>
              </a:rPr>
              <a:t>④</a:t>
            </a:r>
            <a:r>
              <a:rPr lang="en-US" altLang="zh-CN" sz="2800" b="1" dirty="0" smtClean="0">
                <a:solidFill>
                  <a:srgbClr val="FF6600"/>
                </a:solidFill>
                <a:ea typeface="黑体" pitchFamily="2" charset="-122"/>
              </a:rPr>
              <a:t> </a:t>
            </a:r>
            <a:r>
              <a:rPr lang="zh-CN" altLang="en-US" sz="2800" b="1" dirty="0">
                <a:solidFill>
                  <a:srgbClr val="FF6600"/>
                </a:solidFill>
                <a:ea typeface="黑体" pitchFamily="2" charset="-122"/>
              </a:rPr>
              <a:t>利用</a:t>
            </a:r>
            <a:r>
              <a:rPr lang="en-US" altLang="zh-CN" sz="2800" b="1" dirty="0">
                <a:solidFill>
                  <a:srgbClr val="D60093"/>
                </a:solidFill>
                <a:ea typeface="黑体" pitchFamily="2" charset="-122"/>
              </a:rPr>
              <a:t>PLD</a:t>
            </a:r>
            <a:r>
              <a:rPr lang="zh-CN" altLang="en-US" sz="2800" b="1" dirty="0">
                <a:solidFill>
                  <a:srgbClr val="FF6600"/>
                </a:solidFill>
                <a:ea typeface="黑体" pitchFamily="2" charset="-122"/>
              </a:rPr>
              <a:t>作译码器</a:t>
            </a:r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3A0EEE-D8BC-4EED-A975-032DD1923DFD}" type="slidenum">
              <a:rPr lang="zh-CN" altLang="en-US"/>
              <a:pPr/>
              <a:t>28</a:t>
            </a:fld>
            <a:endParaRPr lang="en-US" altLang="zh-CN"/>
          </a:p>
        </p:txBody>
      </p:sp>
      <p:sp>
        <p:nvSpPr>
          <p:cNvPr id="964612" name="Rectangle 4"/>
          <p:cNvSpPr>
            <a:spLocks noChangeArrowheads="1"/>
          </p:cNvSpPr>
          <p:nvPr/>
        </p:nvSpPr>
        <p:spPr bwMode="auto">
          <a:xfrm>
            <a:off x="539750" y="1268413"/>
            <a:ext cx="8424863" cy="532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55600" indent="-355600" algn="l">
              <a:spcBef>
                <a:spcPct val="20000"/>
              </a:spcBef>
              <a:buClr>
                <a:srgbClr val="FF6600"/>
              </a:buClr>
              <a:buSzPct val="75000"/>
              <a:buFont typeface="Wingdings" pitchFamily="2" charset="2"/>
              <a:buChar char="n"/>
            </a:pPr>
            <a:r>
              <a:rPr lang="zh-CN" altLang="en-US" sz="2800"/>
              <a:t>利用</a:t>
            </a:r>
            <a:r>
              <a:rPr lang="en-US" altLang="zh-CN" sz="2800"/>
              <a:t>62256</a:t>
            </a:r>
            <a:r>
              <a:rPr lang="zh-CN" altLang="en-US" sz="2800"/>
              <a:t>（</a:t>
            </a:r>
            <a:r>
              <a:rPr lang="en-US" altLang="zh-CN" sz="2800"/>
              <a:t>32 K×8 bit</a:t>
            </a:r>
            <a:r>
              <a:rPr lang="zh-CN" altLang="en-US" sz="2800"/>
              <a:t>）芯片构成</a:t>
            </a:r>
            <a:r>
              <a:rPr lang="en-US" altLang="zh-CN" sz="2800"/>
              <a:t>64 KB</a:t>
            </a:r>
            <a:r>
              <a:rPr lang="zh-CN" altLang="en-US" sz="2800"/>
              <a:t>的内存，其地址范围为</a:t>
            </a:r>
            <a:r>
              <a:rPr lang="en-US" altLang="zh-CN" sz="2800"/>
              <a:t>A0000H</a:t>
            </a:r>
            <a:r>
              <a:rPr lang="zh-CN" altLang="en-US" sz="2800"/>
              <a:t>～</a:t>
            </a:r>
            <a:r>
              <a:rPr lang="en-US" altLang="zh-CN" sz="2800"/>
              <a:t>AFFFFH</a:t>
            </a:r>
            <a:r>
              <a:rPr lang="zh-CN" altLang="en-US" sz="2800"/>
              <a:t>。</a:t>
            </a:r>
          </a:p>
          <a:p>
            <a:pPr marL="355600" indent="-355600" algn="l">
              <a:spcBef>
                <a:spcPct val="20000"/>
              </a:spcBef>
              <a:buClr>
                <a:srgbClr val="FF6600"/>
              </a:buClr>
              <a:buSzPct val="75000"/>
              <a:buFont typeface="Wingdings" pitchFamily="2" charset="2"/>
              <a:buChar char="n"/>
            </a:pPr>
            <a:r>
              <a:rPr lang="zh-CN" altLang="en-US" sz="2800"/>
              <a:t>用 </a:t>
            </a:r>
            <a:r>
              <a:rPr lang="en-US" altLang="zh-CN" sz="2800"/>
              <a:t>PAL16L8 </a:t>
            </a:r>
            <a:r>
              <a:rPr lang="zh-CN" altLang="en-US" sz="2800"/>
              <a:t>作译码器。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黑体" pitchFamily="2" charset="-122"/>
              </a:rPr>
              <a:t>5.2.1 </a:t>
            </a:r>
            <a:r>
              <a:rPr lang="en-US" altLang="zh-CN" dirty="0" smtClean="0">
                <a:ea typeface="黑体" pitchFamily="2" charset="-122"/>
              </a:rPr>
              <a:t> SRAM</a:t>
            </a:r>
            <a:r>
              <a:rPr lang="zh-CN" altLang="en-US" dirty="0" smtClean="0">
                <a:ea typeface="黑体" pitchFamily="2" charset="-122"/>
              </a:rPr>
              <a:t>       </a:t>
            </a:r>
            <a:r>
              <a:rPr lang="zh-CN" altLang="en-US" dirty="0">
                <a:solidFill>
                  <a:srgbClr val="CC3399"/>
                </a:solidFill>
                <a:ea typeface="黑体" pitchFamily="2" charset="-122"/>
              </a:rPr>
              <a:t>一、异步</a:t>
            </a:r>
            <a:r>
              <a:rPr lang="en-US" altLang="zh-CN" dirty="0">
                <a:solidFill>
                  <a:srgbClr val="CC3399"/>
                </a:solidFill>
                <a:ea typeface="黑体" pitchFamily="2" charset="-122"/>
              </a:rPr>
              <a:t>SRAM</a:t>
            </a:r>
            <a:r>
              <a:rPr lang="zh-CN" altLang="en-US" dirty="0">
                <a:solidFill>
                  <a:srgbClr val="CC3399"/>
                </a:solidFill>
                <a:ea typeface="黑体" pitchFamily="2" charset="-122"/>
              </a:rPr>
              <a:t>：</a:t>
            </a:r>
            <a:r>
              <a:rPr lang="en-US" altLang="zh-CN" dirty="0">
                <a:solidFill>
                  <a:srgbClr val="008000"/>
                </a:solidFill>
                <a:ea typeface="黑体" pitchFamily="2" charset="-122"/>
              </a:rPr>
              <a:t>2. </a:t>
            </a:r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连接使用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9BB1FC-86CE-49DD-8680-0BF062D29478}" type="slidenum">
              <a:rPr lang="zh-CN" altLang="en-US"/>
              <a:pPr/>
              <a:t>29</a:t>
            </a:fld>
            <a:endParaRPr lang="en-US" altLang="zh-CN"/>
          </a:p>
        </p:txBody>
      </p:sp>
      <p:graphicFrame>
        <p:nvGraphicFramePr>
          <p:cNvPr id="965634" name="Object 2"/>
          <p:cNvGraphicFramePr>
            <a:graphicFrameLocks noChangeAspect="1"/>
          </p:cNvGraphicFramePr>
          <p:nvPr/>
        </p:nvGraphicFramePr>
        <p:xfrm>
          <a:off x="179388" y="549275"/>
          <a:ext cx="8458200" cy="535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4944" name="Visio" r:id="rId3" imgW="4270632" imgH="2696534" progId="Visio.Drawing.11">
                  <p:embed/>
                </p:oleObj>
              </mc:Choice>
              <mc:Fallback>
                <p:oleObj name="Visio" r:id="rId3" imgW="4270632" imgH="2696534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549275"/>
                        <a:ext cx="8458200" cy="5351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5635" name="Text Box 3"/>
          <p:cNvSpPr txBox="1">
            <a:spLocks noChangeArrowheads="1"/>
          </p:cNvSpPr>
          <p:nvPr/>
        </p:nvSpPr>
        <p:spPr bwMode="auto">
          <a:xfrm>
            <a:off x="3348038" y="6165850"/>
            <a:ext cx="2708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ClrTx/>
              <a:buFontTx/>
              <a:buNone/>
            </a:pPr>
            <a:r>
              <a:rPr kumimoji="1" lang="zh-CN" altLang="en-US">
                <a:solidFill>
                  <a:schemeClr val="bg2"/>
                </a:solidFill>
                <a:latin typeface="宋体" pitchFamily="2" charset="-122"/>
              </a:rPr>
              <a:t>利用</a:t>
            </a:r>
            <a:r>
              <a:rPr kumimoji="1" lang="en-US" altLang="zh-CN">
                <a:solidFill>
                  <a:schemeClr val="bg2"/>
                </a:solidFill>
              </a:rPr>
              <a:t>PLD</a:t>
            </a:r>
            <a:r>
              <a:rPr kumimoji="1" lang="zh-CN" altLang="en-US">
                <a:solidFill>
                  <a:schemeClr val="bg2"/>
                </a:solidFill>
                <a:latin typeface="宋体" pitchFamily="2" charset="-122"/>
              </a:rPr>
              <a:t>作译码器</a:t>
            </a:r>
            <a:r>
              <a:rPr kumimoji="1" lang="zh-CN" altLang="en-US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965636" name="Text Box 4"/>
          <p:cNvSpPr txBox="1">
            <a:spLocks noChangeArrowheads="1"/>
          </p:cNvSpPr>
          <p:nvPr/>
        </p:nvSpPr>
        <p:spPr bwMode="auto">
          <a:xfrm>
            <a:off x="107950" y="117475"/>
            <a:ext cx="6492875" cy="3471863"/>
          </a:xfrm>
          <a:prstGeom prst="rect">
            <a:avLst/>
          </a:prstGeom>
          <a:solidFill>
            <a:srgbClr val="FFFFCC"/>
          </a:solidFill>
          <a:ln w="28575">
            <a:solidFill>
              <a:srgbClr val="FF0066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 algn="l">
              <a:lnSpc>
                <a:spcPct val="110000"/>
              </a:lnSpc>
              <a:buClrTx/>
              <a:buFontTx/>
              <a:buNone/>
            </a:pPr>
            <a:r>
              <a:rPr kumimoji="1" lang="en-US" altLang="zh-CN" sz="1800">
                <a:latin typeface="Courier New" pitchFamily="49" charset="0"/>
              </a:rPr>
              <a:t>;</a:t>
            </a:r>
            <a:r>
              <a:rPr kumimoji="1" lang="zh-CN" altLang="en-US" sz="2000">
                <a:solidFill>
                  <a:srgbClr val="0000FF"/>
                </a:solidFill>
              </a:rPr>
              <a:t>用 </a:t>
            </a:r>
            <a:r>
              <a:rPr kumimoji="1" lang="en-US" altLang="zh-CN" sz="2000">
                <a:solidFill>
                  <a:srgbClr val="0000FF"/>
                </a:solidFill>
              </a:rPr>
              <a:t>PALASM </a:t>
            </a:r>
            <a:r>
              <a:rPr kumimoji="1" lang="zh-CN" altLang="en-US" sz="2000">
                <a:solidFill>
                  <a:srgbClr val="0000FF"/>
                </a:solidFill>
              </a:rPr>
              <a:t>软件包来编程 </a:t>
            </a:r>
            <a:r>
              <a:rPr kumimoji="1" lang="en-US" altLang="zh-CN" sz="2000">
                <a:solidFill>
                  <a:srgbClr val="0000FF"/>
                </a:solidFill>
              </a:rPr>
              <a:t>PAL</a:t>
            </a:r>
          </a:p>
          <a:p>
            <a:pPr algn="l">
              <a:lnSpc>
                <a:spcPct val="110000"/>
              </a:lnSpc>
              <a:buClrTx/>
              <a:buFontTx/>
              <a:buNone/>
            </a:pPr>
            <a:r>
              <a:rPr kumimoji="1" lang="en-US" altLang="zh-CN" sz="1800">
                <a:latin typeface="Courier New" pitchFamily="49" charset="0"/>
              </a:rPr>
              <a:t>DATE  2006.6.6</a:t>
            </a:r>
          </a:p>
          <a:p>
            <a:pPr algn="l">
              <a:lnSpc>
                <a:spcPct val="110000"/>
              </a:lnSpc>
              <a:buClrTx/>
              <a:buFontTx/>
              <a:buNone/>
            </a:pPr>
            <a:r>
              <a:rPr kumimoji="1" lang="en-US" altLang="zh-CN" sz="1800">
                <a:latin typeface="Courier New" pitchFamily="49" charset="0"/>
              </a:rPr>
              <a:t>CHIP  DECORDER  PAL16L8</a:t>
            </a:r>
          </a:p>
          <a:p>
            <a:pPr algn="l">
              <a:lnSpc>
                <a:spcPct val="110000"/>
              </a:lnSpc>
              <a:buClrTx/>
              <a:buFontTx/>
              <a:buNone/>
            </a:pPr>
            <a:r>
              <a:rPr kumimoji="1" lang="en-US" altLang="zh-CN" sz="1800">
                <a:latin typeface="Courier New" pitchFamily="49" charset="0"/>
              </a:rPr>
              <a:t> </a:t>
            </a:r>
          </a:p>
          <a:p>
            <a:pPr algn="l">
              <a:lnSpc>
                <a:spcPct val="110000"/>
              </a:lnSpc>
              <a:buClrTx/>
              <a:buFontTx/>
              <a:buNone/>
            </a:pPr>
            <a:r>
              <a:rPr kumimoji="1" lang="en-US" altLang="zh-CN" sz="1800">
                <a:latin typeface="Courier New" pitchFamily="49" charset="0"/>
              </a:rPr>
              <a:t>;pins   1</a:t>
            </a:r>
            <a:r>
              <a:rPr kumimoji="1" lang="zh-CN" altLang="en-US" sz="1800">
                <a:latin typeface="Courier New" pitchFamily="49" charset="0"/>
              </a:rPr>
              <a:t>   </a:t>
            </a:r>
            <a:r>
              <a:rPr kumimoji="1" lang="en-US" altLang="zh-CN" sz="1800">
                <a:latin typeface="Courier New" pitchFamily="49" charset="0"/>
              </a:rPr>
              <a:t>2</a:t>
            </a:r>
            <a:r>
              <a:rPr kumimoji="1" lang="zh-CN" altLang="en-US" sz="1800">
                <a:latin typeface="Courier New" pitchFamily="49" charset="0"/>
              </a:rPr>
              <a:t>   </a:t>
            </a:r>
            <a:r>
              <a:rPr kumimoji="1" lang="en-US" altLang="zh-CN" sz="1800">
                <a:latin typeface="Courier New" pitchFamily="49" charset="0"/>
              </a:rPr>
              <a:t>3</a:t>
            </a:r>
            <a:r>
              <a:rPr kumimoji="1" lang="zh-CN" altLang="en-US" sz="1800">
                <a:latin typeface="Courier New" pitchFamily="49" charset="0"/>
              </a:rPr>
              <a:t>   </a:t>
            </a:r>
            <a:r>
              <a:rPr kumimoji="1" lang="en-US" altLang="zh-CN" sz="1800">
                <a:latin typeface="Courier New" pitchFamily="49" charset="0"/>
              </a:rPr>
              <a:t>4</a:t>
            </a:r>
            <a:r>
              <a:rPr kumimoji="1" lang="zh-CN" altLang="en-US" sz="1800">
                <a:latin typeface="Courier New" pitchFamily="49" charset="0"/>
              </a:rPr>
              <a:t>   </a:t>
            </a:r>
            <a:r>
              <a:rPr kumimoji="1" lang="en-US" altLang="zh-CN" sz="1800">
                <a:latin typeface="Courier New" pitchFamily="49" charset="0"/>
              </a:rPr>
              <a:t>5   6   7   8   9  10</a:t>
            </a:r>
          </a:p>
          <a:p>
            <a:pPr algn="l">
              <a:lnSpc>
                <a:spcPct val="110000"/>
              </a:lnSpc>
              <a:buClrTx/>
              <a:buFontTx/>
              <a:buNone/>
            </a:pPr>
            <a:r>
              <a:rPr kumimoji="1" lang="en-US" altLang="zh-CN" sz="1800">
                <a:latin typeface="Courier New" pitchFamily="49" charset="0"/>
              </a:rPr>
              <a:t>      A19  A18 A17 A16 A15  NC  NC  NC  NC GND</a:t>
            </a:r>
          </a:p>
          <a:p>
            <a:pPr algn="l">
              <a:lnSpc>
                <a:spcPct val="110000"/>
              </a:lnSpc>
              <a:buClrTx/>
              <a:buFontTx/>
              <a:buNone/>
            </a:pPr>
            <a:r>
              <a:rPr kumimoji="1" lang="en-US" altLang="zh-CN" sz="1800">
                <a:latin typeface="Courier New" pitchFamily="49" charset="0"/>
              </a:rPr>
              <a:t>;pins  11</a:t>
            </a:r>
            <a:r>
              <a:rPr kumimoji="1" lang="zh-CN" altLang="en-US" sz="1800">
                <a:latin typeface="Courier New" pitchFamily="49" charset="0"/>
              </a:rPr>
              <a:t>  </a:t>
            </a:r>
            <a:r>
              <a:rPr kumimoji="1" lang="en-US" altLang="zh-CN" sz="1800">
                <a:latin typeface="Courier New" pitchFamily="49" charset="0"/>
              </a:rPr>
              <a:t>12  13  14  15  16  17  18  19  20</a:t>
            </a:r>
          </a:p>
          <a:p>
            <a:pPr algn="l">
              <a:lnSpc>
                <a:spcPct val="110000"/>
              </a:lnSpc>
              <a:buClrTx/>
              <a:buFontTx/>
              <a:buNone/>
            </a:pPr>
            <a:r>
              <a:rPr kumimoji="1" lang="en-US" altLang="zh-CN" sz="1800">
                <a:latin typeface="Courier New" pitchFamily="49" charset="0"/>
              </a:rPr>
              <a:t>       NC</a:t>
            </a:r>
            <a:r>
              <a:rPr kumimoji="1" lang="zh-CN" altLang="en-US" sz="1800">
                <a:latin typeface="Courier New" pitchFamily="49" charset="0"/>
              </a:rPr>
              <a:t>  </a:t>
            </a:r>
            <a:r>
              <a:rPr kumimoji="1" lang="en-US" altLang="zh-CN" sz="1800">
                <a:latin typeface="Courier New" pitchFamily="49" charset="0"/>
              </a:rPr>
              <a:t>NC</a:t>
            </a:r>
            <a:r>
              <a:rPr kumimoji="1" lang="zh-CN" altLang="en-US" sz="1800">
                <a:latin typeface="Courier New" pitchFamily="49" charset="0"/>
              </a:rPr>
              <a:t>  </a:t>
            </a:r>
            <a:r>
              <a:rPr kumimoji="1" lang="en-US" altLang="zh-CN" sz="1800">
                <a:latin typeface="Courier New" pitchFamily="49" charset="0"/>
              </a:rPr>
              <a:t>NC  NC</a:t>
            </a:r>
            <a:r>
              <a:rPr kumimoji="1" lang="zh-CN" altLang="en-US" sz="1800">
                <a:latin typeface="Courier New" pitchFamily="49" charset="0"/>
              </a:rPr>
              <a:t>  </a:t>
            </a:r>
            <a:r>
              <a:rPr kumimoji="1" lang="en-US" altLang="zh-CN" sz="1800">
                <a:latin typeface="Courier New" pitchFamily="49" charset="0"/>
              </a:rPr>
              <a:t>NC  NC  NC  O1  O2  VCC</a:t>
            </a:r>
          </a:p>
          <a:p>
            <a:pPr algn="l">
              <a:lnSpc>
                <a:spcPct val="110000"/>
              </a:lnSpc>
              <a:buClrTx/>
              <a:buFontTx/>
              <a:buNone/>
            </a:pPr>
            <a:r>
              <a:rPr kumimoji="1" lang="en-US" altLang="zh-CN" sz="1800">
                <a:latin typeface="Courier New" pitchFamily="49" charset="0"/>
              </a:rPr>
              <a:t>EQUATIONS</a:t>
            </a:r>
          </a:p>
          <a:p>
            <a:pPr algn="l">
              <a:lnSpc>
                <a:spcPct val="110000"/>
              </a:lnSpc>
              <a:buClrTx/>
              <a:buFontTx/>
              <a:buNone/>
            </a:pPr>
            <a:r>
              <a:rPr kumimoji="1" lang="en-US" altLang="zh-CN" sz="1800">
                <a:latin typeface="Courier New" pitchFamily="49" charset="0"/>
              </a:rPr>
              <a:t>     /O1 </a:t>
            </a:r>
            <a:r>
              <a:rPr kumimoji="1" lang="zh-CN" altLang="en-US" sz="1800">
                <a:latin typeface="Courier New" pitchFamily="49" charset="0"/>
              </a:rPr>
              <a:t>＝ </a:t>
            </a:r>
            <a:r>
              <a:rPr kumimoji="1" lang="en-US" altLang="zh-CN" sz="1800">
                <a:latin typeface="Courier New" pitchFamily="49" charset="0"/>
              </a:rPr>
              <a:t>A19 * /A18 * A17 * /A16 * /A15</a:t>
            </a:r>
            <a:endParaRPr kumimoji="1" lang="zh-CN" altLang="en-US" sz="1800">
              <a:latin typeface="Courier New" pitchFamily="49" charset="0"/>
            </a:endParaRPr>
          </a:p>
          <a:p>
            <a:pPr algn="l">
              <a:lnSpc>
                <a:spcPct val="110000"/>
              </a:lnSpc>
              <a:buClrTx/>
              <a:buFontTx/>
              <a:buNone/>
            </a:pPr>
            <a:r>
              <a:rPr kumimoji="1" lang="zh-CN" altLang="en-US" sz="1800">
                <a:latin typeface="Courier New" pitchFamily="49" charset="0"/>
              </a:rPr>
              <a:t>     </a:t>
            </a:r>
            <a:r>
              <a:rPr kumimoji="1" lang="en-US" altLang="zh-CN" sz="1800">
                <a:latin typeface="Courier New" pitchFamily="49" charset="0"/>
              </a:rPr>
              <a:t>/O2 </a:t>
            </a:r>
            <a:r>
              <a:rPr kumimoji="1" lang="zh-CN" altLang="en-US" sz="1800">
                <a:latin typeface="Courier New" pitchFamily="49" charset="0"/>
              </a:rPr>
              <a:t>＝ </a:t>
            </a:r>
            <a:r>
              <a:rPr kumimoji="1" lang="en-US" altLang="zh-CN" sz="1800">
                <a:latin typeface="Courier New" pitchFamily="49" charset="0"/>
              </a:rPr>
              <a:t>A19 * /A18 * A17 * /A16 * A15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656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656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563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72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763713" y="1700213"/>
            <a:ext cx="7235825" cy="2592387"/>
          </a:xfrm>
          <a:noFill/>
          <a:ln/>
        </p:spPr>
        <p:txBody>
          <a:bodyPr anchor="ctr"/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 b="0" dirty="0">
                <a:solidFill>
                  <a:srgbClr val="FFFF00"/>
                </a:solidFill>
                <a:ea typeface="黑体" pitchFamily="2" charset="-122"/>
              </a:rPr>
              <a:t>微机原理</a:t>
            </a:r>
            <a:r>
              <a:rPr lang="zh-CN" altLang="en-US" sz="4000" b="0" dirty="0">
                <a:solidFill>
                  <a:schemeClr val="bg1"/>
                </a:solidFill>
                <a:ea typeface="黑体" pitchFamily="2" charset="-122"/>
              </a:rPr>
              <a:t>及</a:t>
            </a:r>
            <a:r>
              <a:rPr lang="zh-CN" altLang="en-US" sz="4000" b="0" dirty="0">
                <a:solidFill>
                  <a:srgbClr val="FFFF00"/>
                </a:solidFill>
                <a:ea typeface="黑体" pitchFamily="2" charset="-122"/>
              </a:rPr>
              <a:t>接口技术</a:t>
            </a:r>
            <a:endParaRPr lang="zh-CN" altLang="en-US" sz="4800" b="0" dirty="0">
              <a:solidFill>
                <a:srgbClr val="FFFF00"/>
              </a:solidFill>
              <a:ea typeface="黑体" pitchFamily="2" charset="-122"/>
            </a:endParaRP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 b="0" dirty="0">
                <a:solidFill>
                  <a:srgbClr val="FFFFFF"/>
                </a:solidFill>
                <a:ea typeface="黑体" pitchFamily="2" charset="-122"/>
              </a:rPr>
              <a:t>第</a:t>
            </a:r>
            <a:r>
              <a:rPr lang="en-US" altLang="zh-CN" sz="7200" b="0" dirty="0">
                <a:solidFill>
                  <a:srgbClr val="FFFFFF"/>
                </a:solidFill>
                <a:ea typeface="黑体" pitchFamily="2" charset="-122"/>
              </a:rPr>
              <a:t>5</a:t>
            </a:r>
            <a:r>
              <a:rPr lang="zh-CN" altLang="en-US" sz="4000" b="0" dirty="0">
                <a:solidFill>
                  <a:srgbClr val="FFFFFF"/>
                </a:solidFill>
                <a:ea typeface="黑体" pitchFamily="2" charset="-122"/>
              </a:rPr>
              <a:t>章  存储技术</a:t>
            </a:r>
          </a:p>
        </p:txBody>
      </p:sp>
      <p:sp>
        <p:nvSpPr>
          <p:cNvPr id="670723" name="Rectangle 3"/>
          <p:cNvSpPr>
            <a:spLocks noChangeArrowheads="1"/>
          </p:cNvSpPr>
          <p:nvPr/>
        </p:nvSpPr>
        <p:spPr bwMode="auto">
          <a:xfrm>
            <a:off x="3059113" y="4579938"/>
            <a:ext cx="5905500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CN" sz="3600" dirty="0">
                <a:latin typeface="+mn-lt"/>
                <a:ea typeface="楷体" panose="02010609060101010101" pitchFamily="49" charset="-122"/>
              </a:rPr>
              <a:t>5.1  </a:t>
            </a:r>
            <a:r>
              <a:rPr lang="zh-CN" altLang="en-US" sz="3600" dirty="0">
                <a:latin typeface="+mn-lt"/>
                <a:ea typeface="楷体" panose="02010609060101010101" pitchFamily="49" charset="-122"/>
              </a:rPr>
              <a:t>概述</a:t>
            </a:r>
            <a:endParaRPr lang="en-US" altLang="zh-CN" sz="3600" dirty="0">
              <a:latin typeface="+mn-lt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97041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0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0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7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7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7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9BB1FC-86CE-49DD-8680-0BF062D29478}" type="slidenum">
              <a:rPr lang="zh-CN" altLang="en-US"/>
              <a:pPr/>
              <a:t>30</a:t>
            </a:fld>
            <a:endParaRPr lang="en-US" altLang="zh-CN"/>
          </a:p>
        </p:txBody>
      </p:sp>
      <p:graphicFrame>
        <p:nvGraphicFramePr>
          <p:cNvPr id="965634" name="Object 2"/>
          <p:cNvGraphicFramePr>
            <a:graphicFrameLocks noChangeAspect="1"/>
          </p:cNvGraphicFramePr>
          <p:nvPr/>
        </p:nvGraphicFramePr>
        <p:xfrm>
          <a:off x="179388" y="549275"/>
          <a:ext cx="8458200" cy="535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680" name="Visio" r:id="rId3" imgW="4270632" imgH="2696534" progId="Visio.Drawing.11">
                  <p:embed/>
                </p:oleObj>
              </mc:Choice>
              <mc:Fallback>
                <p:oleObj name="Visio" r:id="rId3" imgW="4270632" imgH="2696534" progId="Visio.Drawing.1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549275"/>
                        <a:ext cx="8458200" cy="5351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5635" name="Text Box 3"/>
          <p:cNvSpPr txBox="1">
            <a:spLocks noChangeArrowheads="1"/>
          </p:cNvSpPr>
          <p:nvPr/>
        </p:nvSpPr>
        <p:spPr bwMode="auto">
          <a:xfrm>
            <a:off x="3348038" y="6165850"/>
            <a:ext cx="2708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ClrTx/>
              <a:buFontTx/>
              <a:buNone/>
            </a:pPr>
            <a:r>
              <a:rPr kumimoji="1" lang="zh-CN" altLang="en-US">
                <a:solidFill>
                  <a:schemeClr val="bg2"/>
                </a:solidFill>
                <a:latin typeface="宋体" pitchFamily="2" charset="-122"/>
              </a:rPr>
              <a:t>利用</a:t>
            </a:r>
            <a:r>
              <a:rPr kumimoji="1" lang="en-US" altLang="zh-CN">
                <a:solidFill>
                  <a:schemeClr val="bg2"/>
                </a:solidFill>
              </a:rPr>
              <a:t>PLD</a:t>
            </a:r>
            <a:r>
              <a:rPr kumimoji="1" lang="zh-CN" altLang="en-US">
                <a:solidFill>
                  <a:schemeClr val="bg2"/>
                </a:solidFill>
                <a:latin typeface="宋体" pitchFamily="2" charset="-122"/>
              </a:rPr>
              <a:t>作译码器</a:t>
            </a:r>
            <a:r>
              <a:rPr kumimoji="1" lang="zh-CN" altLang="en-US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965636" name="Text Box 4"/>
          <p:cNvSpPr txBox="1">
            <a:spLocks noChangeArrowheads="1"/>
          </p:cNvSpPr>
          <p:nvPr/>
        </p:nvSpPr>
        <p:spPr bwMode="auto">
          <a:xfrm>
            <a:off x="119169" y="116540"/>
            <a:ext cx="8701421" cy="3613297"/>
          </a:xfrm>
          <a:prstGeom prst="rect">
            <a:avLst/>
          </a:prstGeom>
          <a:solidFill>
            <a:srgbClr val="FFFFCC"/>
          </a:solidFill>
          <a:ln w="28575">
            <a:solidFill>
              <a:srgbClr val="FF0066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 algn="l">
              <a:lnSpc>
                <a:spcPct val="110000"/>
              </a:lnSpc>
              <a:buClrTx/>
              <a:buFontTx/>
              <a:buNone/>
            </a:pPr>
            <a:r>
              <a:rPr kumimoji="1" lang="en-US" altLang="zh-CN" sz="1600" smtClean="0">
                <a:latin typeface="Courier New" pitchFamily="49" charset="0"/>
              </a:rPr>
              <a:t>library ieee;</a:t>
            </a:r>
          </a:p>
          <a:p>
            <a:pPr algn="l">
              <a:lnSpc>
                <a:spcPct val="110000"/>
              </a:lnSpc>
              <a:buClrTx/>
              <a:buFontTx/>
              <a:buNone/>
            </a:pPr>
            <a:r>
              <a:rPr kumimoji="1" lang="en-US" altLang="zh-CN" sz="1600" smtClean="0">
                <a:latin typeface="Courier New" pitchFamily="49" charset="0"/>
              </a:rPr>
              <a:t>use ieee.std_logic_1164.all;</a:t>
            </a:r>
          </a:p>
          <a:p>
            <a:pPr algn="l">
              <a:lnSpc>
                <a:spcPct val="110000"/>
              </a:lnSpc>
              <a:buClrTx/>
              <a:buFontTx/>
              <a:buNone/>
            </a:pPr>
            <a:r>
              <a:rPr kumimoji="1" lang="en-US" altLang="zh-CN" sz="1600" smtClean="0">
                <a:latin typeface="Courier New" pitchFamily="49" charset="0"/>
              </a:rPr>
              <a:t>entity DECODER_16L8 is</a:t>
            </a:r>
          </a:p>
          <a:p>
            <a:pPr algn="l">
              <a:lnSpc>
                <a:spcPct val="110000"/>
              </a:lnSpc>
              <a:buClrTx/>
              <a:buFontTx/>
              <a:buNone/>
            </a:pPr>
            <a:r>
              <a:rPr kumimoji="1" lang="en-US" altLang="zh-CN" sz="1600" smtClean="0">
                <a:latin typeface="Courier New" pitchFamily="49" charset="0"/>
              </a:rPr>
              <a:t>port (</a:t>
            </a:r>
          </a:p>
          <a:p>
            <a:pPr algn="l">
              <a:lnSpc>
                <a:spcPct val="110000"/>
              </a:lnSpc>
              <a:buClrTx/>
              <a:buFontTx/>
              <a:buNone/>
            </a:pPr>
            <a:r>
              <a:rPr kumimoji="1" lang="en-US" altLang="zh-CN" sz="1600" smtClean="0">
                <a:latin typeface="Courier New" pitchFamily="49" charset="0"/>
              </a:rPr>
              <a:t>    A19,A18,A17,A16,A15: in STD_LOGIC;</a:t>
            </a:r>
          </a:p>
          <a:p>
            <a:pPr algn="l">
              <a:lnSpc>
                <a:spcPct val="110000"/>
              </a:lnSpc>
              <a:buClrTx/>
              <a:buFontTx/>
              <a:buNone/>
            </a:pPr>
            <a:r>
              <a:rPr kumimoji="1" lang="en-US" altLang="zh-CN" sz="1600" smtClean="0">
                <a:latin typeface="Courier New" pitchFamily="49" charset="0"/>
              </a:rPr>
              <a:t>    O1,O2: out STD_LOGIC</a:t>
            </a:r>
          </a:p>
          <a:p>
            <a:pPr algn="l">
              <a:lnSpc>
                <a:spcPct val="110000"/>
              </a:lnSpc>
              <a:buClrTx/>
              <a:buFontTx/>
              <a:buNone/>
            </a:pPr>
            <a:r>
              <a:rPr kumimoji="1" lang="en-US" altLang="zh-CN" sz="1600" smtClean="0">
                <a:latin typeface="Courier New" pitchFamily="49" charset="0"/>
              </a:rPr>
              <a:t>);</a:t>
            </a:r>
          </a:p>
          <a:p>
            <a:pPr algn="l">
              <a:lnSpc>
                <a:spcPct val="110000"/>
              </a:lnSpc>
              <a:buClrTx/>
              <a:buFontTx/>
              <a:buNone/>
            </a:pPr>
            <a:r>
              <a:rPr kumimoji="1" lang="en-US" altLang="zh-CN" sz="1600" smtClean="0">
                <a:latin typeface="Courier New" pitchFamily="49" charset="0"/>
              </a:rPr>
              <a:t>end DECODER_16L8;</a:t>
            </a:r>
          </a:p>
          <a:p>
            <a:pPr algn="l">
              <a:lnSpc>
                <a:spcPct val="110000"/>
              </a:lnSpc>
              <a:buClrTx/>
              <a:buFontTx/>
              <a:buNone/>
            </a:pPr>
            <a:r>
              <a:rPr kumimoji="1" lang="en-US" altLang="zh-CN" sz="1600" smtClean="0">
                <a:latin typeface="Courier New" pitchFamily="49" charset="0"/>
              </a:rPr>
              <a:t>architecture PAL1 of DECODER_16L8 is</a:t>
            </a:r>
          </a:p>
          <a:p>
            <a:pPr algn="l">
              <a:lnSpc>
                <a:spcPct val="110000"/>
              </a:lnSpc>
              <a:buClrTx/>
              <a:buFontTx/>
              <a:buNone/>
            </a:pPr>
            <a:r>
              <a:rPr kumimoji="1" lang="en-US" altLang="zh-CN" sz="1600" smtClean="0">
                <a:latin typeface="Courier New" pitchFamily="49" charset="0"/>
              </a:rPr>
              <a:t>begin</a:t>
            </a:r>
          </a:p>
          <a:p>
            <a:pPr algn="l">
              <a:lnSpc>
                <a:spcPct val="110000"/>
              </a:lnSpc>
              <a:buClrTx/>
              <a:buFontTx/>
              <a:buNone/>
            </a:pPr>
            <a:r>
              <a:rPr kumimoji="1" lang="en-US" altLang="zh-CN" sz="1600" smtClean="0">
                <a:latin typeface="Courier New" pitchFamily="49" charset="0"/>
              </a:rPr>
              <a:t>    O1 &lt;= not(A19 and (not A18) and A17 and (not A16) and (not A15));</a:t>
            </a:r>
          </a:p>
          <a:p>
            <a:pPr algn="l">
              <a:lnSpc>
                <a:spcPct val="110000"/>
              </a:lnSpc>
              <a:buClrTx/>
              <a:buFontTx/>
              <a:buNone/>
            </a:pPr>
            <a:r>
              <a:rPr kumimoji="1" lang="en-US" altLang="zh-CN" sz="1600" smtClean="0">
                <a:latin typeface="Courier New" pitchFamily="49" charset="0"/>
              </a:rPr>
              <a:t>    O2 &lt;= not(A19 and (not A18) and A17 and (not A16) and A15);</a:t>
            </a:r>
          </a:p>
          <a:p>
            <a:pPr algn="l">
              <a:lnSpc>
                <a:spcPct val="110000"/>
              </a:lnSpc>
              <a:buClrTx/>
              <a:buFontTx/>
              <a:buNone/>
            </a:pPr>
            <a:r>
              <a:rPr kumimoji="1" lang="en-US" altLang="zh-CN" sz="1600" smtClean="0">
                <a:latin typeface="Courier New" pitchFamily="49" charset="0"/>
              </a:rPr>
              <a:t>end PAL1;</a:t>
            </a:r>
            <a:endParaRPr kumimoji="1" lang="en-US" altLang="zh-CN" sz="1600">
              <a:latin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56220" y="116540"/>
            <a:ext cx="2664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smtClean="0">
                <a:solidFill>
                  <a:srgbClr val="0000FF"/>
                </a:solidFill>
              </a:rPr>
              <a:t>VHDL</a:t>
            </a:r>
            <a:r>
              <a:rPr lang="zh-CN" altLang="en-US" sz="2800" smtClean="0">
                <a:solidFill>
                  <a:srgbClr val="0000FF"/>
                </a:solidFill>
              </a:rPr>
              <a:t>语言</a:t>
            </a:r>
            <a:endParaRPr lang="zh-CN" altLang="en-US" sz="280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65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5636" grpId="0" animBg="1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276E84-BE31-40D4-8816-A5609A2353D7}" type="slidenum">
              <a:rPr lang="zh-CN" altLang="en-US"/>
              <a:pPr/>
              <a:t>31</a:t>
            </a:fld>
            <a:endParaRPr lang="en-US" altLang="zh-CN"/>
          </a:p>
        </p:txBody>
      </p:sp>
      <p:sp>
        <p:nvSpPr>
          <p:cNvPr id="966660" name="Rectangle 4"/>
          <p:cNvSpPr>
            <a:spLocks noChangeArrowheads="1"/>
          </p:cNvSpPr>
          <p:nvPr/>
        </p:nvSpPr>
        <p:spPr bwMode="auto">
          <a:xfrm>
            <a:off x="323850" y="764915"/>
            <a:ext cx="8640763" cy="5040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444500" indent="-444500" algn="l">
              <a:spcBef>
                <a:spcPct val="20000"/>
              </a:spcBef>
              <a:buClr>
                <a:schemeClr val="bg2"/>
              </a:buClr>
            </a:pPr>
            <a:r>
              <a:rPr lang="en-US" altLang="zh-CN" sz="2800" dirty="0">
                <a:solidFill>
                  <a:srgbClr val="CC0000"/>
                </a:solidFill>
              </a:rPr>
              <a:t>SRAM</a:t>
            </a:r>
            <a:r>
              <a:rPr lang="zh-CN" altLang="en-US" sz="2800" dirty="0">
                <a:solidFill>
                  <a:srgbClr val="CC0000"/>
                </a:solidFill>
              </a:rPr>
              <a:t>与</a:t>
            </a:r>
            <a:r>
              <a:rPr lang="en-US" altLang="zh-CN" sz="2800" dirty="0">
                <a:solidFill>
                  <a:srgbClr val="CC0000"/>
                </a:solidFill>
              </a:rPr>
              <a:t>CPU</a:t>
            </a:r>
            <a:r>
              <a:rPr lang="zh-CN" altLang="en-US" sz="2800" dirty="0">
                <a:solidFill>
                  <a:srgbClr val="CC0000"/>
                </a:solidFill>
              </a:rPr>
              <a:t>之间连接需要考虑的问题：</a:t>
            </a:r>
          </a:p>
          <a:p>
            <a:pPr marL="444500" indent="-444500" algn="l">
              <a:spcBef>
                <a:spcPct val="20000"/>
              </a:spcBef>
              <a:buClr>
                <a:srgbClr val="008000"/>
              </a:buClr>
              <a:buFont typeface="Wingdings" pitchFamily="2" charset="2"/>
              <a:buAutoNum type="alphaLcParenR"/>
            </a:pPr>
            <a:r>
              <a:rPr lang="en-US" altLang="zh-CN" sz="2800" dirty="0"/>
              <a:t>CPU</a:t>
            </a:r>
            <a:r>
              <a:rPr lang="zh-CN" altLang="en-US" sz="2800" dirty="0"/>
              <a:t>总线的负载能力</a:t>
            </a:r>
            <a:br>
              <a:rPr lang="zh-CN" altLang="en-US" sz="2800" dirty="0"/>
            </a:br>
            <a:r>
              <a:rPr lang="en-US" altLang="zh-CN" dirty="0"/>
              <a:t>SRAM </a:t>
            </a:r>
            <a:r>
              <a:rPr lang="en-US" altLang="zh-CN" dirty="0">
                <a:latin typeface="+mn-ea"/>
                <a:ea typeface="+mn-ea"/>
              </a:rPr>
              <a:t>→</a:t>
            </a:r>
            <a:r>
              <a:rPr lang="en-US" altLang="zh-CN" dirty="0"/>
              <a:t> MOS</a:t>
            </a:r>
            <a:r>
              <a:rPr lang="zh-CN" altLang="en-US" dirty="0"/>
              <a:t>电路 </a:t>
            </a:r>
            <a:r>
              <a:rPr lang="zh-CN" altLang="en-US" dirty="0">
                <a:latin typeface="+mn-ea"/>
                <a:ea typeface="+mn-ea"/>
              </a:rPr>
              <a:t>→</a:t>
            </a:r>
            <a:r>
              <a:rPr lang="zh-CN" altLang="en-US" dirty="0">
                <a:latin typeface="Arial" charset="0"/>
              </a:rPr>
              <a:t> 直流负载小，考虑电容负载 </a:t>
            </a:r>
            <a:r>
              <a:rPr lang="zh-CN" altLang="en-US" dirty="0">
                <a:latin typeface="+mn-ea"/>
                <a:ea typeface="+mn-ea"/>
              </a:rPr>
              <a:t>→</a:t>
            </a:r>
            <a:r>
              <a:rPr lang="zh-CN" altLang="en-US" dirty="0">
                <a:latin typeface="Arial" charset="0"/>
              </a:rPr>
              <a:t> </a:t>
            </a:r>
            <a:br>
              <a:rPr lang="zh-CN" altLang="en-US" dirty="0">
                <a:latin typeface="Arial" charset="0"/>
              </a:rPr>
            </a:br>
            <a:r>
              <a:rPr lang="zh-CN" altLang="en-US" dirty="0">
                <a:latin typeface="Arial" charset="0"/>
              </a:rPr>
              <a:t>选容量大的芯片，可少用几片 </a:t>
            </a:r>
            <a:r>
              <a:rPr lang="zh-CN" altLang="en-US" dirty="0">
                <a:latin typeface="+mn-ea"/>
                <a:ea typeface="+mn-ea"/>
              </a:rPr>
              <a:t>→</a:t>
            </a:r>
            <a:r>
              <a:rPr lang="zh-CN" altLang="en-US" dirty="0">
                <a:latin typeface="Arial" charset="0"/>
              </a:rPr>
              <a:t>    电路连接简单</a:t>
            </a:r>
            <a:br>
              <a:rPr lang="zh-CN" altLang="en-US" dirty="0">
                <a:latin typeface="Arial" charset="0"/>
              </a:rPr>
            </a:br>
            <a:r>
              <a:rPr lang="zh-CN" altLang="en-US" dirty="0">
                <a:latin typeface="Arial" charset="0"/>
              </a:rPr>
              <a:t>                                                        功耗低</a:t>
            </a:r>
          </a:p>
          <a:p>
            <a:pPr marL="444500" indent="-444500" algn="l">
              <a:spcBef>
                <a:spcPct val="20000"/>
              </a:spcBef>
              <a:buClr>
                <a:srgbClr val="008000"/>
              </a:buClr>
              <a:buFont typeface="Wingdings" pitchFamily="2" charset="2"/>
              <a:buAutoNum type="alphaLcParenR"/>
            </a:pPr>
            <a:r>
              <a:rPr lang="en-US" altLang="zh-CN" sz="2800" dirty="0"/>
              <a:t>CPU</a:t>
            </a:r>
            <a:r>
              <a:rPr lang="zh-CN" altLang="en-US" sz="2800" dirty="0"/>
              <a:t>时序和存储器的存取速度之间的配合</a:t>
            </a:r>
          </a:p>
          <a:p>
            <a:pPr marL="444500" indent="-444500" algn="l">
              <a:spcBef>
                <a:spcPct val="20000"/>
              </a:spcBef>
              <a:buClr>
                <a:srgbClr val="008000"/>
              </a:buClr>
              <a:buFont typeface="Wingdings" pitchFamily="2" charset="2"/>
              <a:buAutoNum type="alphaLcParenR"/>
            </a:pPr>
            <a:r>
              <a:rPr lang="zh-CN" altLang="en-US" sz="2800" dirty="0"/>
              <a:t>存储器的地址分配和片选</a:t>
            </a:r>
            <a:br>
              <a:rPr lang="zh-CN" altLang="en-US" sz="2800" dirty="0"/>
            </a:br>
            <a:r>
              <a:rPr lang="zh-CN" altLang="en-US" sz="2800" dirty="0"/>
              <a:t>多片</a:t>
            </a:r>
            <a:r>
              <a:rPr lang="en-US" altLang="zh-CN" sz="2800" dirty="0"/>
              <a:t>SRAM</a:t>
            </a:r>
            <a:r>
              <a:rPr lang="zh-CN" altLang="en-US" sz="2800" dirty="0"/>
              <a:t>，如何产生片选</a:t>
            </a:r>
          </a:p>
          <a:p>
            <a:pPr marL="444500" indent="-444500" algn="l">
              <a:spcBef>
                <a:spcPct val="20000"/>
              </a:spcBef>
              <a:buClr>
                <a:srgbClr val="008000"/>
              </a:buClr>
              <a:buFont typeface="Wingdings" pitchFamily="2" charset="2"/>
              <a:buAutoNum type="alphaLcParenR"/>
            </a:pPr>
            <a:r>
              <a:rPr lang="zh-CN" altLang="en-US" sz="2800" dirty="0"/>
              <a:t>控制信号的连接：</a:t>
            </a:r>
            <a:r>
              <a:rPr lang="en-US" altLang="zh-CN" sz="2800" dirty="0"/>
              <a:t>8088/8086 </a:t>
            </a:r>
            <a:r>
              <a:rPr lang="zh-CN" altLang="en-US" sz="2800" dirty="0"/>
              <a:t>最小模式、最大模式</a:t>
            </a:r>
            <a:br>
              <a:rPr lang="zh-CN" altLang="en-US" sz="2800" dirty="0"/>
            </a:br>
            <a:r>
              <a:rPr lang="en-US" altLang="zh-CN" sz="2800" dirty="0" smtClean="0"/>
              <a:t>M/IO</a:t>
            </a:r>
            <a:r>
              <a:rPr lang="zh-CN" altLang="en-US" sz="2800" dirty="0" smtClean="0"/>
              <a:t>、</a:t>
            </a:r>
            <a:r>
              <a:rPr lang="en-US" altLang="zh-CN" sz="2800" dirty="0"/>
              <a:t>RD</a:t>
            </a:r>
            <a:r>
              <a:rPr lang="zh-CN" altLang="en-US" sz="2800" dirty="0"/>
              <a:t>、</a:t>
            </a:r>
            <a:r>
              <a:rPr lang="en-US" altLang="zh-CN" sz="2800" dirty="0"/>
              <a:t>WR         MEMR</a:t>
            </a:r>
            <a:r>
              <a:rPr lang="zh-CN" altLang="en-US" sz="2800" dirty="0"/>
              <a:t>、</a:t>
            </a:r>
            <a:r>
              <a:rPr lang="en-US" altLang="zh-CN" sz="2800" dirty="0"/>
              <a:t>MEMW</a:t>
            </a:r>
            <a:br>
              <a:rPr lang="en-US" altLang="zh-CN" sz="2800" dirty="0"/>
            </a:br>
            <a:r>
              <a:rPr lang="en-US" altLang="zh-CN" sz="2800" dirty="0"/>
              <a:t>READY</a:t>
            </a:r>
          </a:p>
        </p:txBody>
      </p:sp>
      <p:sp>
        <p:nvSpPr>
          <p:cNvPr id="966661" name="AutoShape 5"/>
          <p:cNvSpPr>
            <a:spLocks/>
          </p:cNvSpPr>
          <p:nvPr/>
        </p:nvSpPr>
        <p:spPr bwMode="auto">
          <a:xfrm>
            <a:off x="5318125" y="2179378"/>
            <a:ext cx="215900" cy="576262"/>
          </a:xfrm>
          <a:prstGeom prst="leftBrace">
            <a:avLst>
              <a:gd name="adj1" fmla="val 22243"/>
              <a:gd name="adj2" fmla="val 23773"/>
            </a:avLst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66662" name="Line 6"/>
          <p:cNvSpPr>
            <a:spLocks noChangeShapeType="1"/>
          </p:cNvSpPr>
          <p:nvPr/>
        </p:nvSpPr>
        <p:spPr bwMode="auto">
          <a:xfrm>
            <a:off x="1316950" y="4844790"/>
            <a:ext cx="3746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66663" name="Line 7"/>
          <p:cNvSpPr>
            <a:spLocks noChangeShapeType="1"/>
          </p:cNvSpPr>
          <p:nvPr/>
        </p:nvSpPr>
        <p:spPr bwMode="auto">
          <a:xfrm>
            <a:off x="2068513" y="4844790"/>
            <a:ext cx="4746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66664" name="Line 8"/>
          <p:cNvSpPr>
            <a:spLocks noChangeShapeType="1"/>
          </p:cNvSpPr>
          <p:nvPr/>
        </p:nvSpPr>
        <p:spPr bwMode="auto">
          <a:xfrm>
            <a:off x="2946400" y="4844790"/>
            <a:ext cx="5715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66665" name="Line 9"/>
          <p:cNvSpPr>
            <a:spLocks noChangeShapeType="1"/>
          </p:cNvSpPr>
          <p:nvPr/>
        </p:nvSpPr>
        <p:spPr bwMode="auto">
          <a:xfrm>
            <a:off x="4359275" y="4844790"/>
            <a:ext cx="110331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66666" name="Line 10"/>
          <p:cNvSpPr>
            <a:spLocks noChangeShapeType="1"/>
          </p:cNvSpPr>
          <p:nvPr/>
        </p:nvSpPr>
        <p:spPr bwMode="auto">
          <a:xfrm>
            <a:off x="5872163" y="4844790"/>
            <a:ext cx="12207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66667" name="AutoShape 11"/>
          <p:cNvSpPr>
            <a:spLocks noChangeArrowheads="1"/>
          </p:cNvSpPr>
          <p:nvPr/>
        </p:nvSpPr>
        <p:spPr bwMode="auto">
          <a:xfrm>
            <a:off x="3702050" y="4892415"/>
            <a:ext cx="581025" cy="276225"/>
          </a:xfrm>
          <a:prstGeom prst="rightArrow">
            <a:avLst>
              <a:gd name="adj1" fmla="val 42528"/>
              <a:gd name="adj2" fmla="val 83330"/>
            </a:avLst>
          </a:prstGeom>
          <a:noFill/>
          <a:ln w="38100" algn="ctr">
            <a:solidFill>
              <a:schemeClr val="tx1"/>
            </a:solidFill>
            <a:miter lim="800000"/>
            <a:headEnd/>
            <a:tailEnd type="none" w="med" len="lg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黑体" pitchFamily="2" charset="-122"/>
              </a:rPr>
              <a:t>5.2.1 </a:t>
            </a:r>
            <a:r>
              <a:rPr lang="en-US" altLang="zh-CN" dirty="0" smtClean="0">
                <a:ea typeface="黑体" pitchFamily="2" charset="-122"/>
              </a:rPr>
              <a:t> SRAM</a:t>
            </a:r>
            <a:r>
              <a:rPr lang="zh-CN" altLang="en-US" dirty="0" smtClean="0">
                <a:ea typeface="黑体" pitchFamily="2" charset="-122"/>
              </a:rPr>
              <a:t>       </a:t>
            </a:r>
            <a:r>
              <a:rPr lang="zh-CN" altLang="en-US" dirty="0">
                <a:solidFill>
                  <a:srgbClr val="CC3399"/>
                </a:solidFill>
                <a:ea typeface="黑体" pitchFamily="2" charset="-122"/>
              </a:rPr>
              <a:t>一、异步</a:t>
            </a:r>
            <a:r>
              <a:rPr lang="en-US" altLang="zh-CN" dirty="0">
                <a:solidFill>
                  <a:srgbClr val="CC3399"/>
                </a:solidFill>
                <a:ea typeface="黑体" pitchFamily="2" charset="-122"/>
              </a:rPr>
              <a:t>SRAM</a:t>
            </a:r>
            <a:r>
              <a:rPr lang="zh-CN" altLang="en-US" dirty="0" smtClean="0">
                <a:solidFill>
                  <a:srgbClr val="CC3399"/>
                </a:solidFill>
                <a:ea typeface="黑体" pitchFamily="2" charset="-122"/>
              </a:rPr>
              <a:t>：</a:t>
            </a:r>
            <a:r>
              <a:rPr lang="en-US" altLang="zh-CN" dirty="0" smtClean="0">
                <a:solidFill>
                  <a:srgbClr val="008000"/>
                </a:solidFill>
                <a:ea typeface="黑体" pitchFamily="2" charset="-122"/>
              </a:rPr>
              <a:t>3. </a:t>
            </a:r>
            <a:r>
              <a:rPr lang="zh-CN" altLang="en-US" dirty="0" smtClean="0">
                <a:solidFill>
                  <a:srgbClr val="008000"/>
                </a:solidFill>
                <a:ea typeface="黑体" pitchFamily="2" charset="-122"/>
              </a:rPr>
              <a:t>存取</a:t>
            </a:r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时间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276E84-BE31-40D4-8816-A5609A2353D7}" type="slidenum">
              <a:rPr lang="zh-CN" altLang="en-US"/>
              <a:pPr/>
              <a:t>32</a:t>
            </a:fld>
            <a:endParaRPr lang="en-US" altLang="zh-CN"/>
          </a:p>
        </p:txBody>
      </p:sp>
      <p:sp>
        <p:nvSpPr>
          <p:cNvPr id="966660" name="Rectangle 4"/>
          <p:cNvSpPr>
            <a:spLocks noChangeArrowheads="1"/>
          </p:cNvSpPr>
          <p:nvPr/>
        </p:nvSpPr>
        <p:spPr bwMode="auto">
          <a:xfrm>
            <a:off x="323850" y="764630"/>
            <a:ext cx="8640763" cy="151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444500" indent="-444500" algn="l">
              <a:spcBef>
                <a:spcPct val="20000"/>
              </a:spcBef>
              <a:buClr>
                <a:schemeClr val="bg2"/>
              </a:buClr>
            </a:pPr>
            <a:r>
              <a:rPr lang="en-US" altLang="zh-CN" sz="2800" dirty="0">
                <a:solidFill>
                  <a:srgbClr val="CC0000"/>
                </a:solidFill>
              </a:rPr>
              <a:t>SRAM</a:t>
            </a:r>
            <a:r>
              <a:rPr lang="zh-CN" altLang="en-US" sz="2800" dirty="0">
                <a:solidFill>
                  <a:srgbClr val="CC0000"/>
                </a:solidFill>
              </a:rPr>
              <a:t>与</a:t>
            </a:r>
            <a:r>
              <a:rPr lang="en-US" altLang="zh-CN" sz="2800" dirty="0">
                <a:solidFill>
                  <a:srgbClr val="CC0000"/>
                </a:solidFill>
              </a:rPr>
              <a:t>CPU</a:t>
            </a:r>
            <a:r>
              <a:rPr lang="zh-CN" altLang="en-US" sz="2800" dirty="0">
                <a:solidFill>
                  <a:srgbClr val="CC0000"/>
                </a:solidFill>
              </a:rPr>
              <a:t>之间连接需要考虑的问题：</a:t>
            </a:r>
          </a:p>
          <a:p>
            <a:pPr marL="514350" indent="-514350" algn="l">
              <a:spcBef>
                <a:spcPct val="20000"/>
              </a:spcBef>
              <a:buClr>
                <a:srgbClr val="008000"/>
              </a:buClr>
              <a:buFont typeface="+mj-lt"/>
              <a:buAutoNum type="alphaLcParenR" startAt="4"/>
            </a:pPr>
            <a:r>
              <a:rPr lang="zh-CN" altLang="en-US" sz="2800" dirty="0" smtClean="0"/>
              <a:t>控制信号</a:t>
            </a:r>
            <a:r>
              <a:rPr lang="zh-CN" altLang="en-US" sz="2800" dirty="0"/>
              <a:t>的连接：</a:t>
            </a:r>
            <a:r>
              <a:rPr lang="en-US" altLang="zh-CN" sz="2800" dirty="0"/>
              <a:t>8088/8086 </a:t>
            </a:r>
            <a:r>
              <a:rPr lang="zh-CN" altLang="en-US" sz="2800" dirty="0"/>
              <a:t>最小模式、最大模式</a:t>
            </a:r>
            <a:br>
              <a:rPr lang="zh-CN" altLang="en-US" sz="2800" dirty="0"/>
            </a:br>
            <a:r>
              <a:rPr lang="en-US" altLang="zh-CN" sz="2800" dirty="0" smtClean="0"/>
              <a:t>M/IO</a:t>
            </a:r>
            <a:r>
              <a:rPr lang="zh-CN" altLang="en-US" sz="2800" dirty="0" smtClean="0"/>
              <a:t>、</a:t>
            </a:r>
            <a:r>
              <a:rPr lang="en-US" altLang="zh-CN" sz="2800" dirty="0"/>
              <a:t>RD</a:t>
            </a:r>
            <a:r>
              <a:rPr lang="zh-CN" altLang="en-US" sz="2800" dirty="0"/>
              <a:t>、</a:t>
            </a:r>
            <a:r>
              <a:rPr lang="en-US" altLang="zh-CN" sz="2800" dirty="0"/>
              <a:t>WR         MEMR</a:t>
            </a:r>
            <a:r>
              <a:rPr lang="zh-CN" altLang="en-US" sz="2800" dirty="0"/>
              <a:t>、</a:t>
            </a:r>
            <a:r>
              <a:rPr lang="en-US" altLang="zh-CN" sz="2800" dirty="0" smtClean="0"/>
              <a:t>MEMW</a:t>
            </a:r>
            <a:endParaRPr lang="en-US" altLang="zh-CN" sz="2800" dirty="0"/>
          </a:p>
        </p:txBody>
      </p:sp>
      <p:sp>
        <p:nvSpPr>
          <p:cNvPr id="966662" name="Line 6"/>
          <p:cNvSpPr>
            <a:spLocks noChangeShapeType="1"/>
          </p:cNvSpPr>
          <p:nvPr/>
        </p:nvSpPr>
        <p:spPr bwMode="auto">
          <a:xfrm>
            <a:off x="1371376" y="1798861"/>
            <a:ext cx="3746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66663" name="Line 7"/>
          <p:cNvSpPr>
            <a:spLocks noChangeShapeType="1"/>
          </p:cNvSpPr>
          <p:nvPr/>
        </p:nvSpPr>
        <p:spPr bwMode="auto">
          <a:xfrm>
            <a:off x="2147641" y="1798861"/>
            <a:ext cx="4746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66664" name="Line 8"/>
          <p:cNvSpPr>
            <a:spLocks noChangeShapeType="1"/>
          </p:cNvSpPr>
          <p:nvPr/>
        </p:nvSpPr>
        <p:spPr bwMode="auto">
          <a:xfrm>
            <a:off x="3025528" y="1798861"/>
            <a:ext cx="5715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66665" name="Line 9"/>
          <p:cNvSpPr>
            <a:spLocks noChangeShapeType="1"/>
          </p:cNvSpPr>
          <p:nvPr/>
        </p:nvSpPr>
        <p:spPr bwMode="auto">
          <a:xfrm>
            <a:off x="4438403" y="1798861"/>
            <a:ext cx="110331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66666" name="Line 10"/>
          <p:cNvSpPr>
            <a:spLocks noChangeShapeType="1"/>
          </p:cNvSpPr>
          <p:nvPr/>
        </p:nvSpPr>
        <p:spPr bwMode="auto">
          <a:xfrm>
            <a:off x="5951291" y="1798861"/>
            <a:ext cx="12207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66667" name="AutoShape 11"/>
          <p:cNvSpPr>
            <a:spLocks noChangeArrowheads="1"/>
          </p:cNvSpPr>
          <p:nvPr/>
        </p:nvSpPr>
        <p:spPr bwMode="auto">
          <a:xfrm>
            <a:off x="3781178" y="1880832"/>
            <a:ext cx="581025" cy="207532"/>
          </a:xfrm>
          <a:prstGeom prst="rightArrow">
            <a:avLst>
              <a:gd name="adj1" fmla="val 42528"/>
              <a:gd name="adj2" fmla="val 83330"/>
            </a:avLst>
          </a:prstGeom>
          <a:noFill/>
          <a:ln w="38100" algn="ctr">
            <a:solidFill>
              <a:schemeClr val="tx1"/>
            </a:solidFill>
            <a:miter lim="800000"/>
            <a:headEnd/>
            <a:tailEnd type="none" w="med" len="lg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黑体" pitchFamily="2" charset="-122"/>
              </a:rPr>
              <a:t>5.2.1 </a:t>
            </a:r>
            <a:r>
              <a:rPr lang="en-US" altLang="zh-CN" dirty="0" smtClean="0">
                <a:ea typeface="黑体" pitchFamily="2" charset="-122"/>
              </a:rPr>
              <a:t> SRAM</a:t>
            </a:r>
            <a:r>
              <a:rPr lang="zh-CN" altLang="en-US" dirty="0" smtClean="0">
                <a:ea typeface="黑体" pitchFamily="2" charset="-122"/>
              </a:rPr>
              <a:t>       </a:t>
            </a:r>
            <a:r>
              <a:rPr lang="zh-CN" altLang="en-US" dirty="0">
                <a:solidFill>
                  <a:srgbClr val="CC3399"/>
                </a:solidFill>
                <a:ea typeface="黑体" pitchFamily="2" charset="-122"/>
              </a:rPr>
              <a:t>一、异步</a:t>
            </a:r>
            <a:r>
              <a:rPr lang="en-US" altLang="zh-CN" dirty="0">
                <a:solidFill>
                  <a:srgbClr val="CC3399"/>
                </a:solidFill>
                <a:ea typeface="黑体" pitchFamily="2" charset="-122"/>
              </a:rPr>
              <a:t>SRAM</a:t>
            </a:r>
            <a:r>
              <a:rPr lang="zh-CN" altLang="en-US" dirty="0" smtClean="0">
                <a:solidFill>
                  <a:srgbClr val="CC3399"/>
                </a:solidFill>
                <a:ea typeface="黑体" pitchFamily="2" charset="-122"/>
              </a:rPr>
              <a:t>：</a:t>
            </a:r>
            <a:r>
              <a:rPr lang="en-US" altLang="zh-CN" dirty="0" smtClean="0">
                <a:solidFill>
                  <a:srgbClr val="008000"/>
                </a:solidFill>
                <a:ea typeface="黑体" pitchFamily="2" charset="-122"/>
              </a:rPr>
              <a:t>3. </a:t>
            </a:r>
            <a:r>
              <a:rPr lang="zh-CN" altLang="en-US" dirty="0" smtClean="0">
                <a:solidFill>
                  <a:srgbClr val="008000"/>
                </a:solidFill>
                <a:ea typeface="黑体" pitchFamily="2" charset="-122"/>
              </a:rPr>
              <a:t>存取</a:t>
            </a:r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时间</a:t>
            </a:r>
            <a:endParaRPr lang="zh-CN" altLang="en-US" dirty="0"/>
          </a:p>
        </p:txBody>
      </p:sp>
      <p:grpSp>
        <p:nvGrpSpPr>
          <p:cNvPr id="49" name="组合 48"/>
          <p:cNvGrpSpPr/>
          <p:nvPr/>
        </p:nvGrpSpPr>
        <p:grpSpPr>
          <a:xfrm>
            <a:off x="1187530" y="2766108"/>
            <a:ext cx="6642973" cy="2823192"/>
            <a:chOff x="1187530" y="2492870"/>
            <a:chExt cx="6642973" cy="2823192"/>
          </a:xfrm>
        </p:grpSpPr>
        <p:sp>
          <p:nvSpPr>
            <p:cNvPr id="3" name="矩形 2"/>
            <p:cNvSpPr/>
            <p:nvPr/>
          </p:nvSpPr>
          <p:spPr>
            <a:xfrm>
              <a:off x="1187530" y="2492870"/>
              <a:ext cx="91884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 smtClean="0">
                  <a:solidFill>
                    <a:srgbClr val="009900"/>
                  </a:solidFill>
                </a:rPr>
                <a:t>M/IO</a:t>
              </a:r>
              <a:endParaRPr lang="zh-CN" altLang="en-US" dirty="0">
                <a:solidFill>
                  <a:srgbClr val="009900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476069" y="2996940"/>
              <a:ext cx="63030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 smtClean="0">
                  <a:solidFill>
                    <a:srgbClr val="FF0000"/>
                  </a:solidFill>
                </a:rPr>
                <a:t>RD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391112" y="3522624"/>
              <a:ext cx="71526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 smtClean="0">
                  <a:solidFill>
                    <a:srgbClr val="0000FF"/>
                  </a:solidFill>
                </a:rPr>
                <a:t>WR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  <p:cxnSp>
          <p:nvCxnSpPr>
            <p:cNvPr id="9" name="直接连接符 8"/>
            <p:cNvCxnSpPr>
              <a:stCxn id="6" idx="2"/>
            </p:cNvCxnSpPr>
            <p:nvPr/>
          </p:nvCxnSpPr>
          <p:spPr bwMode="auto">
            <a:xfrm>
              <a:off x="3663377" y="2716372"/>
              <a:ext cx="476563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直接连接符 10"/>
            <p:cNvCxnSpPr/>
            <p:nvPr/>
          </p:nvCxnSpPr>
          <p:spPr bwMode="auto">
            <a:xfrm>
              <a:off x="4139940" y="2716371"/>
              <a:ext cx="0" cy="84142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直接连接符 16"/>
            <p:cNvCxnSpPr/>
            <p:nvPr/>
          </p:nvCxnSpPr>
          <p:spPr bwMode="auto">
            <a:xfrm>
              <a:off x="4139940" y="3040900"/>
              <a:ext cx="460143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直接连接符 30"/>
            <p:cNvCxnSpPr>
              <a:endCxn id="5" idx="1"/>
            </p:cNvCxnSpPr>
            <p:nvPr/>
          </p:nvCxnSpPr>
          <p:spPr bwMode="auto">
            <a:xfrm>
              <a:off x="2033830" y="2716371"/>
              <a:ext cx="1323956" cy="2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99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直接连接符 32"/>
            <p:cNvCxnSpPr/>
            <p:nvPr/>
          </p:nvCxnSpPr>
          <p:spPr bwMode="auto">
            <a:xfrm>
              <a:off x="2048929" y="3223777"/>
              <a:ext cx="2543579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直接连接符 27"/>
            <p:cNvCxnSpPr/>
            <p:nvPr/>
          </p:nvCxnSpPr>
          <p:spPr bwMode="auto">
            <a:xfrm>
              <a:off x="4132365" y="3557792"/>
              <a:ext cx="460143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直接连接符 31"/>
            <p:cNvCxnSpPr/>
            <p:nvPr/>
          </p:nvCxnSpPr>
          <p:spPr bwMode="auto">
            <a:xfrm>
              <a:off x="2033830" y="3752208"/>
              <a:ext cx="2565642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直接连接符 33"/>
            <p:cNvCxnSpPr/>
            <p:nvPr/>
          </p:nvCxnSpPr>
          <p:spPr bwMode="auto">
            <a:xfrm>
              <a:off x="5101783" y="3140960"/>
              <a:ext cx="1451417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直接连接符 34"/>
            <p:cNvCxnSpPr/>
            <p:nvPr/>
          </p:nvCxnSpPr>
          <p:spPr bwMode="auto">
            <a:xfrm>
              <a:off x="5101783" y="3645030"/>
              <a:ext cx="1451417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直接连接符 37"/>
            <p:cNvCxnSpPr/>
            <p:nvPr/>
          </p:nvCxnSpPr>
          <p:spPr bwMode="auto">
            <a:xfrm>
              <a:off x="3059790" y="4472308"/>
              <a:ext cx="1539682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99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直接连接符 38"/>
            <p:cNvCxnSpPr/>
            <p:nvPr/>
          </p:nvCxnSpPr>
          <p:spPr bwMode="auto">
            <a:xfrm>
              <a:off x="3059790" y="4997992"/>
              <a:ext cx="1532107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99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直接连接符 39"/>
            <p:cNvCxnSpPr/>
            <p:nvPr/>
          </p:nvCxnSpPr>
          <p:spPr bwMode="auto">
            <a:xfrm>
              <a:off x="5101172" y="4581160"/>
              <a:ext cx="1451417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直接连接符 40"/>
            <p:cNvCxnSpPr/>
            <p:nvPr/>
          </p:nvCxnSpPr>
          <p:spPr bwMode="auto">
            <a:xfrm>
              <a:off x="5101172" y="5085230"/>
              <a:ext cx="1451417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直接连接符 41"/>
            <p:cNvCxnSpPr/>
            <p:nvPr/>
          </p:nvCxnSpPr>
          <p:spPr bwMode="auto">
            <a:xfrm>
              <a:off x="2843760" y="4661962"/>
              <a:ext cx="1755712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直接连接符 42"/>
            <p:cNvCxnSpPr/>
            <p:nvPr/>
          </p:nvCxnSpPr>
          <p:spPr bwMode="auto">
            <a:xfrm>
              <a:off x="2622303" y="5202874"/>
              <a:ext cx="1963898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直接连接符 43"/>
            <p:cNvCxnSpPr/>
            <p:nvPr/>
          </p:nvCxnSpPr>
          <p:spPr bwMode="auto">
            <a:xfrm>
              <a:off x="3059790" y="2720249"/>
              <a:ext cx="0" cy="2277743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99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直接连接符 51"/>
            <p:cNvCxnSpPr/>
            <p:nvPr/>
          </p:nvCxnSpPr>
          <p:spPr bwMode="auto">
            <a:xfrm>
              <a:off x="2843760" y="3224319"/>
              <a:ext cx="0" cy="1437643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直接连接符 54"/>
            <p:cNvCxnSpPr/>
            <p:nvPr/>
          </p:nvCxnSpPr>
          <p:spPr bwMode="auto">
            <a:xfrm>
              <a:off x="2622303" y="3752208"/>
              <a:ext cx="0" cy="1450666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" name="矩形 19"/>
            <p:cNvSpPr/>
            <p:nvPr/>
          </p:nvSpPr>
          <p:spPr bwMode="auto">
            <a:xfrm>
              <a:off x="4593119" y="2921287"/>
              <a:ext cx="508664" cy="417115"/>
            </a:xfrm>
            <a:prstGeom prst="rect">
              <a:avLst/>
            </a:prstGeom>
            <a:solidFill>
              <a:srgbClr val="CCFF99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≥</a:t>
              </a:r>
              <a:r>
                <a:rPr kumimoji="0" lang="en-US" altLang="zh-CN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</a:rPr>
                <a:t>1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 bwMode="auto">
            <a:xfrm>
              <a:off x="4593119" y="3443945"/>
              <a:ext cx="508664" cy="417115"/>
            </a:xfrm>
            <a:prstGeom prst="rect">
              <a:avLst/>
            </a:prstGeom>
            <a:solidFill>
              <a:srgbClr val="CCFF99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≥</a:t>
              </a:r>
              <a:r>
                <a:rPr kumimoji="0" lang="en-US" altLang="zh-CN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</a:rPr>
                <a:t>1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36" name="矩形 35"/>
            <p:cNvSpPr/>
            <p:nvPr/>
          </p:nvSpPr>
          <p:spPr bwMode="auto">
            <a:xfrm>
              <a:off x="4592508" y="4361487"/>
              <a:ext cx="508664" cy="417115"/>
            </a:xfrm>
            <a:prstGeom prst="rect">
              <a:avLst/>
            </a:prstGeom>
            <a:solidFill>
              <a:srgbClr val="CCFF99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≥</a:t>
              </a:r>
              <a:r>
                <a:rPr kumimoji="0" lang="en-US" altLang="zh-CN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</a:rPr>
                <a:t>1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37" name="矩形 36"/>
            <p:cNvSpPr/>
            <p:nvPr/>
          </p:nvSpPr>
          <p:spPr bwMode="auto">
            <a:xfrm>
              <a:off x="4592508" y="4884145"/>
              <a:ext cx="508664" cy="417115"/>
            </a:xfrm>
            <a:prstGeom prst="rect">
              <a:avLst/>
            </a:prstGeom>
            <a:solidFill>
              <a:srgbClr val="CCFF99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≥</a:t>
              </a:r>
              <a:r>
                <a:rPr kumimoji="0" lang="en-US" altLang="zh-CN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</a:rPr>
                <a:t>1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3357786" y="2507815"/>
              <a:ext cx="417510" cy="417115"/>
              <a:chOff x="4283075" y="5373270"/>
              <a:chExt cx="417510" cy="417115"/>
            </a:xfrm>
          </p:grpSpPr>
          <p:sp>
            <p:nvSpPr>
              <p:cNvPr id="5" name="矩形 4"/>
              <p:cNvSpPr/>
              <p:nvPr/>
            </p:nvSpPr>
            <p:spPr bwMode="auto">
              <a:xfrm>
                <a:off x="4283075" y="5373270"/>
                <a:ext cx="288925" cy="417115"/>
              </a:xfrm>
              <a:prstGeom prst="rect">
                <a:avLst/>
              </a:prstGeom>
              <a:solidFill>
                <a:srgbClr val="CCFF99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宋体" pitchFamily="2" charset="-122"/>
                  </a:rPr>
                  <a:t>1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6" name="椭圆 5"/>
              <p:cNvSpPr>
                <a:spLocks/>
              </p:cNvSpPr>
              <p:nvPr/>
            </p:nvSpPr>
            <p:spPr bwMode="auto">
              <a:xfrm>
                <a:off x="4588666" y="5527146"/>
                <a:ext cx="111919" cy="109361"/>
              </a:xfrm>
              <a:prstGeom prst="ellipse">
                <a:avLst/>
              </a:prstGeom>
              <a:solidFill>
                <a:srgbClr val="CCFF99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</a:endParaRPr>
              </a:p>
            </p:txBody>
          </p:sp>
        </p:grpSp>
        <p:sp>
          <p:nvSpPr>
            <p:cNvPr id="58" name="Line 6"/>
            <p:cNvSpPr>
              <a:spLocks noChangeShapeType="1"/>
            </p:cNvSpPr>
            <p:nvPr/>
          </p:nvSpPr>
          <p:spPr bwMode="auto">
            <a:xfrm>
              <a:off x="1670177" y="2563542"/>
              <a:ext cx="346069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none" w="med" len="lg"/>
            </a:ln>
            <a:effectLst/>
          </p:spPr>
          <p:txBody>
            <a:bodyPr wrap="squar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9" name="Line 6"/>
            <p:cNvSpPr>
              <a:spLocks noChangeShapeType="1"/>
            </p:cNvSpPr>
            <p:nvPr/>
          </p:nvSpPr>
          <p:spPr bwMode="auto">
            <a:xfrm>
              <a:off x="1552234" y="3063465"/>
              <a:ext cx="46401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none" w="med" len="lg"/>
            </a:ln>
            <a:effectLst/>
          </p:spPr>
          <p:txBody>
            <a:bodyPr wrap="squar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0" name="Line 6"/>
            <p:cNvSpPr>
              <a:spLocks noChangeShapeType="1"/>
            </p:cNvSpPr>
            <p:nvPr/>
          </p:nvSpPr>
          <p:spPr bwMode="auto">
            <a:xfrm>
              <a:off x="1476068" y="3584168"/>
              <a:ext cx="540177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none" w="med" len="lg"/>
            </a:ln>
            <a:effectLst/>
          </p:spPr>
          <p:txBody>
            <a:bodyPr wrap="squar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6561684" y="4339211"/>
              <a:ext cx="76655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dirty="0" smtClean="0"/>
                <a:t>IOR</a:t>
              </a:r>
              <a:endParaRPr lang="zh-CN" altLang="en-US" dirty="0"/>
            </a:p>
          </p:txBody>
        </p:sp>
        <p:sp>
          <p:nvSpPr>
            <p:cNvPr id="62" name="矩形 61"/>
            <p:cNvSpPr/>
            <p:nvPr/>
          </p:nvSpPr>
          <p:spPr>
            <a:xfrm>
              <a:off x="6552589" y="4854397"/>
              <a:ext cx="85151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dirty="0" smtClean="0"/>
                <a:t>IOW</a:t>
              </a:r>
              <a:endParaRPr lang="zh-CN" altLang="en-US" dirty="0"/>
            </a:p>
          </p:txBody>
        </p:sp>
        <p:sp>
          <p:nvSpPr>
            <p:cNvPr id="63" name="矩形 62"/>
            <p:cNvSpPr/>
            <p:nvPr/>
          </p:nvSpPr>
          <p:spPr>
            <a:xfrm>
              <a:off x="6561684" y="2924930"/>
              <a:ext cx="119295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dirty="0" smtClean="0"/>
                <a:t>MEMR</a:t>
              </a:r>
              <a:endParaRPr lang="zh-CN" altLang="en-US" dirty="0"/>
            </a:p>
          </p:txBody>
        </p:sp>
        <p:sp>
          <p:nvSpPr>
            <p:cNvPr id="64" name="矩形 63"/>
            <p:cNvSpPr/>
            <p:nvPr/>
          </p:nvSpPr>
          <p:spPr>
            <a:xfrm>
              <a:off x="6552589" y="3440116"/>
              <a:ext cx="127791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dirty="0" smtClean="0"/>
                <a:t>MEMW</a:t>
              </a:r>
              <a:endParaRPr lang="zh-CN" altLang="en-US" dirty="0"/>
            </a:p>
          </p:txBody>
        </p:sp>
        <p:sp>
          <p:nvSpPr>
            <p:cNvPr id="65" name="Line 9"/>
            <p:cNvSpPr>
              <a:spLocks noChangeShapeType="1"/>
            </p:cNvSpPr>
            <p:nvPr/>
          </p:nvSpPr>
          <p:spPr bwMode="auto">
            <a:xfrm>
              <a:off x="6668911" y="2980911"/>
              <a:ext cx="94509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 wrap="squar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6" name="Line 9"/>
            <p:cNvSpPr>
              <a:spLocks noChangeShapeType="1"/>
            </p:cNvSpPr>
            <p:nvPr/>
          </p:nvSpPr>
          <p:spPr bwMode="auto">
            <a:xfrm>
              <a:off x="6651327" y="3496566"/>
              <a:ext cx="10857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 wrap="squar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7" name="Line 9"/>
            <p:cNvSpPr>
              <a:spLocks noChangeShapeType="1"/>
            </p:cNvSpPr>
            <p:nvPr/>
          </p:nvSpPr>
          <p:spPr bwMode="auto">
            <a:xfrm>
              <a:off x="6664382" y="4405447"/>
              <a:ext cx="54286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 wrap="squar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8" name="Line 9"/>
            <p:cNvSpPr>
              <a:spLocks noChangeShapeType="1"/>
            </p:cNvSpPr>
            <p:nvPr/>
          </p:nvSpPr>
          <p:spPr bwMode="auto">
            <a:xfrm>
              <a:off x="6646797" y="4911022"/>
              <a:ext cx="66385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 wrap="squar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72" name="椭圆 71"/>
            <p:cNvSpPr>
              <a:spLocks/>
            </p:cNvSpPr>
            <p:nvPr/>
          </p:nvSpPr>
          <p:spPr bwMode="auto">
            <a:xfrm>
              <a:off x="3008160" y="2661483"/>
              <a:ext cx="108000" cy="109361"/>
            </a:xfrm>
            <a:prstGeom prst="ellipse">
              <a:avLst/>
            </a:prstGeom>
            <a:solidFill>
              <a:srgbClr val="009900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73" name="椭圆 72"/>
            <p:cNvSpPr>
              <a:spLocks/>
            </p:cNvSpPr>
            <p:nvPr/>
          </p:nvSpPr>
          <p:spPr bwMode="auto">
            <a:xfrm>
              <a:off x="2797321" y="3169368"/>
              <a:ext cx="108000" cy="109361"/>
            </a:xfrm>
            <a:prstGeom prst="ellipse">
              <a:avLst/>
            </a:prstGeom>
            <a:solidFill>
              <a:srgbClr val="FF0000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74" name="椭圆 73"/>
            <p:cNvSpPr>
              <a:spLocks/>
            </p:cNvSpPr>
            <p:nvPr/>
          </p:nvSpPr>
          <p:spPr bwMode="auto">
            <a:xfrm>
              <a:off x="2574311" y="3697526"/>
              <a:ext cx="108000" cy="109361"/>
            </a:xfrm>
            <a:prstGeom prst="ellipse">
              <a:avLst/>
            </a:prstGeom>
            <a:solidFill>
              <a:srgbClr val="0000FF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75" name="椭圆 74"/>
            <p:cNvSpPr>
              <a:spLocks/>
            </p:cNvSpPr>
            <p:nvPr/>
          </p:nvSpPr>
          <p:spPr bwMode="auto">
            <a:xfrm>
              <a:off x="3014168" y="4415978"/>
              <a:ext cx="108000" cy="109361"/>
            </a:xfrm>
            <a:prstGeom prst="ellipse">
              <a:avLst/>
            </a:prstGeom>
            <a:solidFill>
              <a:srgbClr val="009900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76" name="椭圆 75"/>
            <p:cNvSpPr>
              <a:spLocks/>
            </p:cNvSpPr>
            <p:nvPr/>
          </p:nvSpPr>
          <p:spPr bwMode="auto">
            <a:xfrm>
              <a:off x="4089359" y="2984281"/>
              <a:ext cx="108000" cy="109361"/>
            </a:xfrm>
            <a:prstGeom prst="ellipse">
              <a:avLst/>
            </a:prstGeom>
            <a:solidFill>
              <a:schemeClr val="tx1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</p:grpSp>
      <p:sp>
        <p:nvSpPr>
          <p:cNvPr id="50" name="动作按钮: 前进或下一项 49">
            <a:hlinkClick r:id="rId2" action="ppaction://hlinksldjump" highlightClick="1"/>
          </p:cNvPr>
          <p:cNvSpPr/>
          <p:nvPr/>
        </p:nvSpPr>
        <p:spPr bwMode="auto">
          <a:xfrm>
            <a:off x="7956470" y="5733320"/>
            <a:ext cx="730330" cy="432060"/>
          </a:xfrm>
          <a:prstGeom prst="actionButtonForwardNex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38544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A56672-6870-452A-A43D-7A39A7C76AC1}" type="slidenum">
              <a:rPr lang="zh-CN" altLang="en-US"/>
              <a:pPr/>
              <a:t>33</a:t>
            </a:fld>
            <a:endParaRPr lang="en-US" altLang="zh-CN"/>
          </a:p>
        </p:txBody>
      </p:sp>
      <p:sp>
        <p:nvSpPr>
          <p:cNvPr id="967683" name="Rectangle 3"/>
          <p:cNvSpPr>
            <a:spLocks noChangeArrowheads="1"/>
          </p:cNvSpPr>
          <p:nvPr/>
        </p:nvSpPr>
        <p:spPr bwMode="auto">
          <a:xfrm>
            <a:off x="323850" y="908050"/>
            <a:ext cx="8640763" cy="568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>
              <a:spcBef>
                <a:spcPct val="20000"/>
              </a:spcBef>
              <a:buClr>
                <a:schemeClr val="bg2"/>
              </a:buClr>
            </a:pPr>
            <a:r>
              <a:rPr lang="en-US" altLang="zh-CN" sz="2800" dirty="0"/>
              <a:t>【</a:t>
            </a:r>
            <a:r>
              <a:rPr lang="zh-CN" altLang="en-US" sz="2800" dirty="0"/>
              <a:t>例</a:t>
            </a:r>
            <a:r>
              <a:rPr lang="en-US" altLang="zh-CN" sz="2800" dirty="0"/>
              <a:t>】</a:t>
            </a:r>
            <a:r>
              <a:rPr lang="zh-CN" altLang="en-US" sz="2800" dirty="0"/>
              <a:t>已知</a:t>
            </a:r>
            <a:r>
              <a:rPr lang="en-US" altLang="zh-CN" sz="2800" dirty="0"/>
              <a:t>8088</a:t>
            </a:r>
            <a:r>
              <a:rPr lang="zh-CN" altLang="en-US" sz="2800" dirty="0"/>
              <a:t>微处理器时钟为</a:t>
            </a:r>
            <a:r>
              <a:rPr lang="en-US" altLang="zh-CN" sz="2800" dirty="0"/>
              <a:t>4.77MHz</a:t>
            </a:r>
            <a:r>
              <a:rPr lang="zh-CN" altLang="en-US" sz="2800" dirty="0"/>
              <a:t>，地址延时时间</a:t>
            </a:r>
            <a:r>
              <a:rPr lang="en-US" altLang="zh-CN" sz="2800" dirty="0" err="1"/>
              <a:t>t</a:t>
            </a:r>
            <a:r>
              <a:rPr lang="en-US" altLang="zh-CN" sz="2800" baseline="-25000" dirty="0" err="1"/>
              <a:t>da</a:t>
            </a:r>
            <a:r>
              <a:rPr lang="zh-CN" altLang="en-US" sz="2800" dirty="0"/>
              <a:t>＝</a:t>
            </a:r>
            <a:r>
              <a:rPr lang="en-US" altLang="zh-CN" sz="2800" dirty="0"/>
              <a:t>110ns</a:t>
            </a:r>
            <a:r>
              <a:rPr lang="zh-CN" altLang="en-US" sz="2800" dirty="0"/>
              <a:t>，存储系统各种附加的延时时间</a:t>
            </a:r>
            <a:br>
              <a:rPr lang="zh-CN" altLang="en-US" sz="2800" dirty="0"/>
            </a:br>
            <a:r>
              <a:rPr lang="en-US" altLang="zh-CN" sz="2800" dirty="0" err="1"/>
              <a:t>t</a:t>
            </a:r>
            <a:r>
              <a:rPr lang="en-US" altLang="zh-CN" sz="2800" baseline="-25000" dirty="0" err="1"/>
              <a:t>D</a:t>
            </a:r>
            <a:r>
              <a:rPr lang="zh-CN" altLang="en-US" sz="2800" dirty="0"/>
              <a:t>＝</a:t>
            </a:r>
            <a:r>
              <a:rPr lang="en-US" altLang="zh-CN" sz="2800" dirty="0"/>
              <a:t>200ns</a:t>
            </a:r>
            <a:r>
              <a:rPr lang="zh-CN" altLang="en-US" sz="2800" dirty="0"/>
              <a:t>。问：用存取周期为</a:t>
            </a:r>
            <a:r>
              <a:rPr lang="en-US" altLang="zh-CN" sz="2800" dirty="0"/>
              <a:t>250ns</a:t>
            </a:r>
            <a:r>
              <a:rPr lang="zh-CN" altLang="en-US" sz="2800" dirty="0"/>
              <a:t>的存储芯片能否满足系统要求？</a:t>
            </a:r>
          </a:p>
          <a:p>
            <a:pPr algn="l">
              <a:spcBef>
                <a:spcPct val="20000"/>
              </a:spcBef>
              <a:buClr>
                <a:schemeClr val="bg2"/>
              </a:buClr>
            </a:pPr>
            <a:endParaRPr lang="zh-CN" altLang="en-US" sz="2800" dirty="0"/>
          </a:p>
          <a:p>
            <a:pPr algn="l">
              <a:spcBef>
                <a:spcPct val="20000"/>
              </a:spcBef>
              <a:buClr>
                <a:schemeClr val="bg2"/>
              </a:buClr>
            </a:pPr>
            <a:r>
              <a:rPr lang="en-US" altLang="zh-CN" sz="2800" dirty="0"/>
              <a:t>	t</a:t>
            </a:r>
            <a:r>
              <a:rPr lang="en-US" altLang="zh-CN" sz="2800" baseline="-25000" dirty="0"/>
              <a:t>(R,W)</a:t>
            </a:r>
            <a:r>
              <a:rPr lang="zh-CN" altLang="en-US" sz="2800" dirty="0"/>
              <a:t>＋ </a:t>
            </a:r>
            <a:r>
              <a:rPr lang="en-US" altLang="zh-CN" sz="2800" dirty="0" err="1"/>
              <a:t>t</a:t>
            </a:r>
            <a:r>
              <a:rPr lang="en-US" altLang="zh-CN" sz="2800" baseline="-25000" dirty="0" err="1"/>
              <a:t>da</a:t>
            </a:r>
            <a:r>
              <a:rPr lang="zh-CN" altLang="en-US" sz="2800" dirty="0"/>
              <a:t>＋ </a:t>
            </a:r>
            <a:r>
              <a:rPr lang="en-US" altLang="zh-CN" sz="2800" dirty="0" err="1"/>
              <a:t>t</a:t>
            </a:r>
            <a:r>
              <a:rPr lang="en-US" altLang="zh-CN" sz="2800" baseline="-25000" dirty="0" err="1"/>
              <a:t>D</a:t>
            </a:r>
            <a:r>
              <a:rPr lang="en-US" altLang="zh-CN" sz="2800" dirty="0">
                <a:latin typeface="+mn-ea"/>
                <a:ea typeface="+mn-ea"/>
              </a:rPr>
              <a:t>≤</a:t>
            </a:r>
            <a:r>
              <a:rPr lang="en-US" altLang="zh-CN" sz="2800" dirty="0"/>
              <a:t> 3T</a:t>
            </a:r>
          </a:p>
          <a:p>
            <a:pPr algn="l">
              <a:spcBef>
                <a:spcPct val="20000"/>
              </a:spcBef>
              <a:buClr>
                <a:schemeClr val="bg2"/>
              </a:buClr>
            </a:pPr>
            <a:r>
              <a:rPr lang="en-US" altLang="zh-CN" sz="2800" dirty="0"/>
              <a:t>	 t</a:t>
            </a:r>
            <a:r>
              <a:rPr lang="en-US" altLang="zh-CN" sz="2800" baseline="-25000" dirty="0"/>
              <a:t>(R,W)</a:t>
            </a:r>
            <a:r>
              <a:rPr lang="zh-CN" altLang="en-US" sz="2800" dirty="0"/>
              <a:t> </a:t>
            </a:r>
            <a:r>
              <a:rPr lang="en-US" altLang="zh-CN" sz="2800" dirty="0">
                <a:latin typeface="+mn-ea"/>
                <a:ea typeface="+mn-ea"/>
              </a:rPr>
              <a:t>≤</a:t>
            </a:r>
            <a:r>
              <a:rPr lang="en-US" altLang="zh-CN" sz="2800" dirty="0"/>
              <a:t>3T</a:t>
            </a:r>
            <a:r>
              <a:rPr lang="zh-CN" altLang="en-US" sz="2800" dirty="0"/>
              <a:t>－ </a:t>
            </a:r>
            <a:r>
              <a:rPr lang="en-US" altLang="zh-CN" sz="2800" dirty="0" err="1"/>
              <a:t>t</a:t>
            </a:r>
            <a:r>
              <a:rPr lang="en-US" altLang="zh-CN" sz="2800" baseline="-25000" dirty="0" err="1"/>
              <a:t>da</a:t>
            </a:r>
            <a:r>
              <a:rPr lang="zh-CN" altLang="en-US" sz="2800" dirty="0"/>
              <a:t>－ </a:t>
            </a:r>
            <a:r>
              <a:rPr lang="en-US" altLang="zh-CN" sz="2800" dirty="0" err="1"/>
              <a:t>t</a:t>
            </a:r>
            <a:r>
              <a:rPr lang="en-US" altLang="zh-CN" sz="2800" baseline="-25000" dirty="0" err="1"/>
              <a:t>D</a:t>
            </a:r>
            <a:endParaRPr lang="en-US" altLang="zh-CN" sz="2800" dirty="0"/>
          </a:p>
          <a:p>
            <a:pPr algn="l">
              <a:spcBef>
                <a:spcPct val="20000"/>
              </a:spcBef>
              <a:buClr>
                <a:schemeClr val="bg2"/>
              </a:buClr>
            </a:pPr>
            <a:r>
              <a:rPr lang="en-US" altLang="zh-CN" sz="2800" dirty="0"/>
              <a:t>		3×210</a:t>
            </a:r>
            <a:r>
              <a:rPr lang="zh-CN" altLang="en-US" sz="2800" dirty="0"/>
              <a:t>－</a:t>
            </a:r>
            <a:r>
              <a:rPr lang="en-US" altLang="zh-CN" sz="2800" dirty="0"/>
              <a:t>200</a:t>
            </a:r>
            <a:r>
              <a:rPr lang="zh-CN" altLang="en-US" sz="2800" dirty="0"/>
              <a:t>－</a:t>
            </a:r>
            <a:r>
              <a:rPr lang="en-US" altLang="zh-CN" sz="2800" dirty="0"/>
              <a:t>110</a:t>
            </a:r>
            <a:r>
              <a:rPr lang="zh-CN" altLang="en-US" sz="2800" dirty="0"/>
              <a:t>＝</a:t>
            </a:r>
            <a:r>
              <a:rPr lang="en-US" altLang="zh-CN" sz="2800" dirty="0"/>
              <a:t>320ns</a:t>
            </a:r>
          </a:p>
          <a:p>
            <a:pPr algn="l">
              <a:spcBef>
                <a:spcPct val="20000"/>
              </a:spcBef>
              <a:buClr>
                <a:schemeClr val="bg2"/>
              </a:buClr>
            </a:pPr>
            <a:r>
              <a:rPr lang="en-US" altLang="zh-CN" sz="2800" dirty="0"/>
              <a:t>		</a:t>
            </a:r>
            <a:r>
              <a:rPr lang="zh-CN" altLang="en-US" sz="2800" dirty="0">
                <a:solidFill>
                  <a:srgbClr val="FF6600"/>
                </a:solidFill>
              </a:rPr>
              <a:t>为存储器提供的存取时间</a:t>
            </a:r>
          </a:p>
          <a:p>
            <a:pPr algn="l">
              <a:spcBef>
                <a:spcPct val="20000"/>
              </a:spcBef>
              <a:buClr>
                <a:schemeClr val="bg2"/>
              </a:buClr>
            </a:pPr>
            <a:r>
              <a:rPr lang="zh-CN" altLang="en-US" sz="2800" dirty="0"/>
              <a:t>存储器要求的存取时间为</a:t>
            </a:r>
            <a:r>
              <a:rPr lang="en-US" altLang="zh-CN" sz="2800" dirty="0"/>
              <a:t>250ns </a:t>
            </a:r>
            <a:r>
              <a:rPr lang="en-US" altLang="zh-CN" sz="2800" dirty="0">
                <a:latin typeface="+mn-ea"/>
                <a:ea typeface="+mn-ea"/>
              </a:rPr>
              <a:t>→</a:t>
            </a:r>
            <a:r>
              <a:rPr lang="en-US" altLang="zh-CN" sz="2800" dirty="0"/>
              <a:t> </a:t>
            </a:r>
            <a:r>
              <a:rPr lang="zh-CN" altLang="en-US" sz="2800" dirty="0"/>
              <a:t>能满足系统要求</a:t>
            </a:r>
          </a:p>
        </p:txBody>
      </p:sp>
      <p:sp>
        <p:nvSpPr>
          <p:cNvPr id="967684" name="Freeform 4"/>
          <p:cNvSpPr>
            <a:spLocks/>
          </p:cNvSpPr>
          <p:nvPr/>
        </p:nvSpPr>
        <p:spPr bwMode="auto">
          <a:xfrm>
            <a:off x="4716463" y="3957638"/>
            <a:ext cx="503237" cy="407987"/>
          </a:xfrm>
          <a:custGeom>
            <a:avLst/>
            <a:gdLst/>
            <a:ahLst/>
            <a:cxnLst>
              <a:cxn ang="0">
                <a:pos x="0" y="30"/>
              </a:cxn>
              <a:cxn ang="0">
                <a:pos x="181" y="30"/>
              </a:cxn>
              <a:cxn ang="0">
                <a:pos x="181" y="211"/>
              </a:cxn>
            </a:cxnLst>
            <a:rect l="0" t="0" r="r" b="b"/>
            <a:pathLst>
              <a:path w="211" h="211">
                <a:moveTo>
                  <a:pt x="0" y="30"/>
                </a:moveTo>
                <a:cubicBezTo>
                  <a:pt x="75" y="15"/>
                  <a:pt x="151" y="0"/>
                  <a:pt x="181" y="30"/>
                </a:cubicBezTo>
                <a:cubicBezTo>
                  <a:pt x="211" y="60"/>
                  <a:pt x="196" y="135"/>
                  <a:pt x="181" y="211"/>
                </a:cubicBezTo>
              </a:path>
            </a:pathLst>
          </a:custGeom>
          <a:noFill/>
          <a:ln w="28575" cap="flat" cmpd="sng">
            <a:solidFill>
              <a:srgbClr val="FF6600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67685" name="Freeform 5"/>
          <p:cNvSpPr>
            <a:spLocks/>
          </p:cNvSpPr>
          <p:nvPr/>
        </p:nvSpPr>
        <p:spPr bwMode="auto">
          <a:xfrm>
            <a:off x="6300788" y="4508500"/>
            <a:ext cx="923925" cy="504825"/>
          </a:xfrm>
          <a:custGeom>
            <a:avLst/>
            <a:gdLst/>
            <a:ahLst/>
            <a:cxnLst>
              <a:cxn ang="0">
                <a:pos x="0" y="363"/>
              </a:cxn>
              <a:cxn ang="0">
                <a:pos x="499" y="273"/>
              </a:cxn>
              <a:cxn ang="0">
                <a:pos x="499" y="46"/>
              </a:cxn>
              <a:cxn ang="0">
                <a:pos x="90" y="0"/>
              </a:cxn>
            </a:cxnLst>
            <a:rect l="0" t="0" r="r" b="b"/>
            <a:pathLst>
              <a:path w="582" h="363">
                <a:moveTo>
                  <a:pt x="0" y="363"/>
                </a:moveTo>
                <a:cubicBezTo>
                  <a:pt x="208" y="344"/>
                  <a:pt x="416" y="326"/>
                  <a:pt x="499" y="273"/>
                </a:cubicBezTo>
                <a:cubicBezTo>
                  <a:pt x="582" y="220"/>
                  <a:pt x="567" y="91"/>
                  <a:pt x="499" y="46"/>
                </a:cubicBezTo>
                <a:cubicBezTo>
                  <a:pt x="431" y="1"/>
                  <a:pt x="260" y="0"/>
                  <a:pt x="90" y="0"/>
                </a:cubicBezTo>
              </a:path>
            </a:pathLst>
          </a:custGeom>
          <a:noFill/>
          <a:ln w="28575" cap="flat" cmpd="sng">
            <a:solidFill>
              <a:srgbClr val="FF6600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67686" name="AutoShape 6"/>
          <p:cNvSpPr>
            <a:spLocks noChangeArrowheads="1"/>
          </p:cNvSpPr>
          <p:nvPr/>
        </p:nvSpPr>
        <p:spPr bwMode="auto">
          <a:xfrm>
            <a:off x="2124075" y="4292600"/>
            <a:ext cx="3024188" cy="4318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FF6600"/>
            </a:solidFill>
            <a:prstDash val="dash"/>
            <a:round/>
            <a:headEnd/>
            <a:tailEnd type="none" w="med" len="lg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967687" name="Oval 7"/>
          <p:cNvSpPr>
            <a:spLocks noChangeArrowheads="1"/>
          </p:cNvSpPr>
          <p:nvPr/>
        </p:nvSpPr>
        <p:spPr bwMode="auto">
          <a:xfrm>
            <a:off x="5410200" y="4233863"/>
            <a:ext cx="1008063" cy="576262"/>
          </a:xfrm>
          <a:prstGeom prst="ellipse">
            <a:avLst/>
          </a:prstGeom>
          <a:noFill/>
          <a:ln w="28575" algn="ctr">
            <a:solidFill>
              <a:srgbClr val="FF6600"/>
            </a:solidFill>
            <a:round/>
            <a:headEnd/>
            <a:tailEnd type="none" w="med" len="lg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967688" name="AutoShape 8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101013" y="2708275"/>
            <a:ext cx="503237" cy="504825"/>
          </a:xfrm>
          <a:prstGeom prst="actionButtonInformation">
            <a:avLst/>
          </a:prstGeom>
          <a:ln>
            <a:headEnd/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黑体" pitchFamily="2" charset="-122"/>
              </a:rPr>
              <a:t>5.2.1 </a:t>
            </a:r>
            <a:r>
              <a:rPr lang="en-US" altLang="zh-CN" dirty="0" smtClean="0">
                <a:ea typeface="黑体" pitchFamily="2" charset="-122"/>
              </a:rPr>
              <a:t> SRAM</a:t>
            </a:r>
            <a:r>
              <a:rPr lang="zh-CN" altLang="en-US" dirty="0" smtClean="0">
                <a:ea typeface="黑体" pitchFamily="2" charset="-122"/>
              </a:rPr>
              <a:t>       </a:t>
            </a:r>
            <a:r>
              <a:rPr lang="zh-CN" altLang="en-US" dirty="0">
                <a:solidFill>
                  <a:srgbClr val="CC3399"/>
                </a:solidFill>
                <a:ea typeface="黑体" pitchFamily="2" charset="-122"/>
              </a:rPr>
              <a:t>一、异步</a:t>
            </a:r>
            <a:r>
              <a:rPr lang="en-US" altLang="zh-CN" dirty="0">
                <a:solidFill>
                  <a:srgbClr val="CC3399"/>
                </a:solidFill>
                <a:ea typeface="黑体" pitchFamily="2" charset="-122"/>
              </a:rPr>
              <a:t>SRAM</a:t>
            </a:r>
            <a:r>
              <a:rPr lang="zh-CN" altLang="en-US" dirty="0">
                <a:solidFill>
                  <a:srgbClr val="CC3399"/>
                </a:solidFill>
                <a:ea typeface="黑体" pitchFamily="2" charset="-122"/>
              </a:rPr>
              <a:t>：</a:t>
            </a:r>
            <a:r>
              <a:rPr lang="en-US" altLang="zh-CN" dirty="0">
                <a:solidFill>
                  <a:srgbClr val="008000"/>
                </a:solidFill>
                <a:ea typeface="黑体" pitchFamily="2" charset="-122"/>
              </a:rPr>
              <a:t>3. </a:t>
            </a:r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存取时间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7684" grpId="0" animBg="1"/>
      <p:bldP spid="967685" grpId="0" animBg="1"/>
      <p:bldP spid="967686" grpId="0" animBg="1"/>
      <p:bldP spid="96768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707" name="Rectangle 3"/>
          <p:cNvSpPr>
            <a:spLocks noGrp="1" noChangeArrowheads="1"/>
          </p:cNvSpPr>
          <p:nvPr>
            <p:ph type="title"/>
          </p:nvPr>
        </p:nvSpPr>
        <p:spPr>
          <a:xfrm>
            <a:off x="3059113" y="476250"/>
            <a:ext cx="3384550" cy="503238"/>
          </a:xfrm>
          <a:noFill/>
          <a:ln/>
        </p:spPr>
        <p:txBody>
          <a:bodyPr anchor="t"/>
          <a:lstStyle/>
          <a:p>
            <a:r>
              <a:rPr lang="en-US" altLang="zh-CN" sz="2400">
                <a:solidFill>
                  <a:srgbClr val="006600"/>
                </a:solidFill>
                <a:ea typeface="黑体" pitchFamily="2" charset="-122"/>
              </a:rPr>
              <a:t>8088 CPU </a:t>
            </a:r>
            <a:r>
              <a:rPr lang="zh-CN" altLang="en-US" sz="2400">
                <a:solidFill>
                  <a:srgbClr val="006600"/>
                </a:solidFill>
                <a:ea typeface="黑体" pitchFamily="2" charset="-122"/>
              </a:rPr>
              <a:t>内存读时序</a:t>
            </a:r>
            <a:endParaRPr lang="zh-CN" altLang="en-US" sz="2400">
              <a:solidFill>
                <a:srgbClr val="FF6600"/>
              </a:solidFill>
              <a:ea typeface="黑体" pitchFamily="2" charset="-122"/>
            </a:endParaRPr>
          </a:p>
        </p:txBody>
      </p:sp>
      <p:sp>
        <p:nvSpPr>
          <p:cNvPr id="139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26BD83-A549-490B-992F-9CE2164091F2}" type="slidenum">
              <a:rPr lang="zh-CN" altLang="en-US"/>
              <a:pPr/>
              <a:t>34</a:t>
            </a:fld>
            <a:endParaRPr lang="en-US" altLang="zh-CN"/>
          </a:p>
        </p:txBody>
      </p:sp>
      <p:sp>
        <p:nvSpPr>
          <p:cNvPr id="968706" name="Line 2"/>
          <p:cNvSpPr>
            <a:spLocks noChangeShapeType="1"/>
          </p:cNvSpPr>
          <p:nvPr/>
        </p:nvSpPr>
        <p:spPr bwMode="auto">
          <a:xfrm>
            <a:off x="3983038" y="1809750"/>
            <a:ext cx="0" cy="21939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08" name="Line 4"/>
          <p:cNvSpPr>
            <a:spLocks noChangeShapeType="1"/>
          </p:cNvSpPr>
          <p:nvPr/>
        </p:nvSpPr>
        <p:spPr bwMode="auto">
          <a:xfrm flipV="1">
            <a:off x="2686050" y="1382713"/>
            <a:ext cx="71438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09" name="Line 5"/>
          <p:cNvSpPr>
            <a:spLocks noChangeShapeType="1"/>
          </p:cNvSpPr>
          <p:nvPr/>
        </p:nvSpPr>
        <p:spPr bwMode="auto">
          <a:xfrm>
            <a:off x="2757488" y="1382713"/>
            <a:ext cx="4333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10" name="Line 6"/>
          <p:cNvSpPr>
            <a:spLocks noChangeShapeType="1"/>
          </p:cNvSpPr>
          <p:nvPr/>
        </p:nvSpPr>
        <p:spPr bwMode="auto">
          <a:xfrm>
            <a:off x="3190875" y="1382713"/>
            <a:ext cx="71438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11" name="Line 7"/>
          <p:cNvSpPr>
            <a:spLocks noChangeShapeType="1"/>
          </p:cNvSpPr>
          <p:nvPr/>
        </p:nvSpPr>
        <p:spPr bwMode="auto">
          <a:xfrm>
            <a:off x="2254250" y="1671638"/>
            <a:ext cx="4333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12" name="Line 8"/>
          <p:cNvSpPr>
            <a:spLocks noChangeShapeType="1"/>
          </p:cNvSpPr>
          <p:nvPr/>
        </p:nvSpPr>
        <p:spPr bwMode="auto">
          <a:xfrm>
            <a:off x="3262313" y="1671638"/>
            <a:ext cx="4333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13" name="Line 9"/>
          <p:cNvSpPr>
            <a:spLocks noChangeShapeType="1"/>
          </p:cNvSpPr>
          <p:nvPr/>
        </p:nvSpPr>
        <p:spPr bwMode="auto">
          <a:xfrm flipV="1">
            <a:off x="3695700" y="1382713"/>
            <a:ext cx="71438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14" name="Line 10"/>
          <p:cNvSpPr>
            <a:spLocks noChangeShapeType="1"/>
          </p:cNvSpPr>
          <p:nvPr/>
        </p:nvSpPr>
        <p:spPr bwMode="auto">
          <a:xfrm>
            <a:off x="3767138" y="1382713"/>
            <a:ext cx="4333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15" name="Line 11"/>
          <p:cNvSpPr>
            <a:spLocks noChangeShapeType="1"/>
          </p:cNvSpPr>
          <p:nvPr/>
        </p:nvSpPr>
        <p:spPr bwMode="auto">
          <a:xfrm>
            <a:off x="4200525" y="1382713"/>
            <a:ext cx="71438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16" name="Line 12"/>
          <p:cNvSpPr>
            <a:spLocks noChangeShapeType="1"/>
          </p:cNvSpPr>
          <p:nvPr/>
        </p:nvSpPr>
        <p:spPr bwMode="auto">
          <a:xfrm>
            <a:off x="4271963" y="1671638"/>
            <a:ext cx="4333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17" name="Line 13"/>
          <p:cNvSpPr>
            <a:spLocks noChangeShapeType="1"/>
          </p:cNvSpPr>
          <p:nvPr/>
        </p:nvSpPr>
        <p:spPr bwMode="auto">
          <a:xfrm flipV="1">
            <a:off x="4703763" y="1382713"/>
            <a:ext cx="71437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18" name="Line 14"/>
          <p:cNvSpPr>
            <a:spLocks noChangeShapeType="1"/>
          </p:cNvSpPr>
          <p:nvPr/>
        </p:nvSpPr>
        <p:spPr bwMode="auto">
          <a:xfrm>
            <a:off x="4775200" y="1382713"/>
            <a:ext cx="4333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19" name="Line 15"/>
          <p:cNvSpPr>
            <a:spLocks noChangeShapeType="1"/>
          </p:cNvSpPr>
          <p:nvPr/>
        </p:nvSpPr>
        <p:spPr bwMode="auto">
          <a:xfrm>
            <a:off x="5208588" y="1382713"/>
            <a:ext cx="71437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20" name="Line 16"/>
          <p:cNvSpPr>
            <a:spLocks noChangeShapeType="1"/>
          </p:cNvSpPr>
          <p:nvPr/>
        </p:nvSpPr>
        <p:spPr bwMode="auto">
          <a:xfrm>
            <a:off x="5280025" y="1671638"/>
            <a:ext cx="4333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21" name="Line 17"/>
          <p:cNvSpPr>
            <a:spLocks noChangeShapeType="1"/>
          </p:cNvSpPr>
          <p:nvPr/>
        </p:nvSpPr>
        <p:spPr bwMode="auto">
          <a:xfrm flipV="1">
            <a:off x="5711825" y="1382713"/>
            <a:ext cx="71438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22" name="Line 18"/>
          <p:cNvSpPr>
            <a:spLocks noChangeShapeType="1"/>
          </p:cNvSpPr>
          <p:nvPr/>
        </p:nvSpPr>
        <p:spPr bwMode="auto">
          <a:xfrm>
            <a:off x="5783263" y="1382713"/>
            <a:ext cx="4333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23" name="Line 19"/>
          <p:cNvSpPr>
            <a:spLocks noChangeShapeType="1"/>
          </p:cNvSpPr>
          <p:nvPr/>
        </p:nvSpPr>
        <p:spPr bwMode="auto">
          <a:xfrm>
            <a:off x="6216650" y="1382713"/>
            <a:ext cx="71438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24" name="Line 20"/>
          <p:cNvSpPr>
            <a:spLocks noChangeShapeType="1"/>
          </p:cNvSpPr>
          <p:nvPr/>
        </p:nvSpPr>
        <p:spPr bwMode="auto">
          <a:xfrm>
            <a:off x="6288088" y="1671638"/>
            <a:ext cx="4333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25" name="Line 21"/>
          <p:cNvSpPr>
            <a:spLocks noChangeShapeType="1"/>
          </p:cNvSpPr>
          <p:nvPr/>
        </p:nvSpPr>
        <p:spPr bwMode="auto">
          <a:xfrm flipV="1">
            <a:off x="6721475" y="1382713"/>
            <a:ext cx="71438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26" name="Line 22"/>
          <p:cNvSpPr>
            <a:spLocks noChangeShapeType="1"/>
          </p:cNvSpPr>
          <p:nvPr/>
        </p:nvSpPr>
        <p:spPr bwMode="auto">
          <a:xfrm>
            <a:off x="6792913" y="1382713"/>
            <a:ext cx="4333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27" name="Line 23"/>
          <p:cNvSpPr>
            <a:spLocks noChangeShapeType="1"/>
          </p:cNvSpPr>
          <p:nvPr/>
        </p:nvSpPr>
        <p:spPr bwMode="auto">
          <a:xfrm>
            <a:off x="7226300" y="1382713"/>
            <a:ext cx="71438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28" name="Line 24"/>
          <p:cNvSpPr>
            <a:spLocks noChangeShapeType="1"/>
          </p:cNvSpPr>
          <p:nvPr/>
        </p:nvSpPr>
        <p:spPr bwMode="auto">
          <a:xfrm>
            <a:off x="7297738" y="1671638"/>
            <a:ext cx="4333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968729" name="Group 25"/>
          <p:cNvGrpSpPr>
            <a:grpSpLocks/>
          </p:cNvGrpSpPr>
          <p:nvPr/>
        </p:nvGrpSpPr>
        <p:grpSpPr bwMode="auto">
          <a:xfrm>
            <a:off x="3222625" y="1203325"/>
            <a:ext cx="4038600" cy="5249863"/>
            <a:chOff x="1766" y="622"/>
            <a:chExt cx="2544" cy="3629"/>
          </a:xfrm>
        </p:grpSpPr>
        <p:sp>
          <p:nvSpPr>
            <p:cNvPr id="968730" name="Line 26"/>
            <p:cNvSpPr>
              <a:spLocks noChangeShapeType="1"/>
            </p:cNvSpPr>
            <p:nvPr/>
          </p:nvSpPr>
          <p:spPr bwMode="auto">
            <a:xfrm>
              <a:off x="1766" y="622"/>
              <a:ext cx="0" cy="3625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8731" name="Line 27"/>
            <p:cNvSpPr>
              <a:spLocks noChangeShapeType="1"/>
            </p:cNvSpPr>
            <p:nvPr/>
          </p:nvSpPr>
          <p:spPr bwMode="auto">
            <a:xfrm>
              <a:off x="2402" y="626"/>
              <a:ext cx="0" cy="3625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8732" name="Line 28"/>
            <p:cNvSpPr>
              <a:spLocks noChangeShapeType="1"/>
            </p:cNvSpPr>
            <p:nvPr/>
          </p:nvSpPr>
          <p:spPr bwMode="auto">
            <a:xfrm>
              <a:off x="3038" y="626"/>
              <a:ext cx="0" cy="3625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8733" name="Line 29"/>
            <p:cNvSpPr>
              <a:spLocks noChangeShapeType="1"/>
            </p:cNvSpPr>
            <p:nvPr/>
          </p:nvSpPr>
          <p:spPr bwMode="auto">
            <a:xfrm>
              <a:off x="3674" y="626"/>
              <a:ext cx="0" cy="3625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8734" name="Line 30"/>
            <p:cNvSpPr>
              <a:spLocks noChangeShapeType="1"/>
            </p:cNvSpPr>
            <p:nvPr/>
          </p:nvSpPr>
          <p:spPr bwMode="auto">
            <a:xfrm>
              <a:off x="4310" y="626"/>
              <a:ext cx="0" cy="3625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968735" name="Line 31"/>
          <p:cNvSpPr>
            <a:spLocks noChangeShapeType="1"/>
          </p:cNvSpPr>
          <p:nvPr/>
        </p:nvSpPr>
        <p:spPr bwMode="auto">
          <a:xfrm>
            <a:off x="2254250" y="1924050"/>
            <a:ext cx="5762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36" name="Line 32"/>
          <p:cNvSpPr>
            <a:spLocks noChangeShapeType="1"/>
          </p:cNvSpPr>
          <p:nvPr/>
        </p:nvSpPr>
        <p:spPr bwMode="auto">
          <a:xfrm>
            <a:off x="2254250" y="2211388"/>
            <a:ext cx="576263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37" name="Line 33"/>
          <p:cNvSpPr>
            <a:spLocks noChangeShapeType="1"/>
          </p:cNvSpPr>
          <p:nvPr/>
        </p:nvSpPr>
        <p:spPr bwMode="auto">
          <a:xfrm>
            <a:off x="2830513" y="1924050"/>
            <a:ext cx="144462" cy="144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38" name="Line 34"/>
          <p:cNvSpPr>
            <a:spLocks noChangeShapeType="1"/>
          </p:cNvSpPr>
          <p:nvPr/>
        </p:nvSpPr>
        <p:spPr bwMode="auto">
          <a:xfrm flipH="1">
            <a:off x="2830513" y="2068513"/>
            <a:ext cx="144462" cy="144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39" name="Line 35"/>
          <p:cNvSpPr>
            <a:spLocks noChangeShapeType="1"/>
          </p:cNvSpPr>
          <p:nvPr/>
        </p:nvSpPr>
        <p:spPr bwMode="auto">
          <a:xfrm>
            <a:off x="2974975" y="2068513"/>
            <a:ext cx="3603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40" name="Line 36"/>
          <p:cNvSpPr>
            <a:spLocks noChangeShapeType="1"/>
          </p:cNvSpPr>
          <p:nvPr/>
        </p:nvSpPr>
        <p:spPr bwMode="auto">
          <a:xfrm flipH="1">
            <a:off x="3333750" y="1924050"/>
            <a:ext cx="144463" cy="144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41" name="Line 37"/>
          <p:cNvSpPr>
            <a:spLocks noChangeShapeType="1"/>
          </p:cNvSpPr>
          <p:nvPr/>
        </p:nvSpPr>
        <p:spPr bwMode="auto">
          <a:xfrm>
            <a:off x="3333750" y="2068513"/>
            <a:ext cx="144463" cy="144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42" name="Line 38"/>
          <p:cNvSpPr>
            <a:spLocks noChangeShapeType="1"/>
          </p:cNvSpPr>
          <p:nvPr/>
        </p:nvSpPr>
        <p:spPr bwMode="auto">
          <a:xfrm>
            <a:off x="4414838" y="1924050"/>
            <a:ext cx="215900" cy="2809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43" name="Line 39"/>
          <p:cNvSpPr>
            <a:spLocks noChangeShapeType="1"/>
          </p:cNvSpPr>
          <p:nvPr/>
        </p:nvSpPr>
        <p:spPr bwMode="auto">
          <a:xfrm flipV="1">
            <a:off x="4414838" y="1916113"/>
            <a:ext cx="215900" cy="2952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44" name="Text Box 40"/>
          <p:cNvSpPr txBox="1">
            <a:spLocks noChangeArrowheads="1"/>
          </p:cNvSpPr>
          <p:nvPr/>
        </p:nvSpPr>
        <p:spPr bwMode="auto">
          <a:xfrm>
            <a:off x="3406775" y="1052513"/>
            <a:ext cx="576263" cy="36671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1800">
                <a:solidFill>
                  <a:srgbClr val="FF6600"/>
                </a:solidFill>
              </a:rPr>
              <a:t>T1</a:t>
            </a:r>
          </a:p>
        </p:txBody>
      </p:sp>
      <p:sp>
        <p:nvSpPr>
          <p:cNvPr id="968745" name="Text Box 41"/>
          <p:cNvSpPr txBox="1">
            <a:spLocks noChangeArrowheads="1"/>
          </p:cNvSpPr>
          <p:nvPr/>
        </p:nvSpPr>
        <p:spPr bwMode="auto">
          <a:xfrm>
            <a:off x="4414838" y="1060450"/>
            <a:ext cx="576262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1800">
                <a:solidFill>
                  <a:srgbClr val="FF6600"/>
                </a:solidFill>
              </a:rPr>
              <a:t>T2</a:t>
            </a:r>
          </a:p>
        </p:txBody>
      </p:sp>
      <p:sp>
        <p:nvSpPr>
          <p:cNvPr id="968746" name="Text Box 42"/>
          <p:cNvSpPr txBox="1">
            <a:spLocks noChangeArrowheads="1"/>
          </p:cNvSpPr>
          <p:nvPr/>
        </p:nvSpPr>
        <p:spPr bwMode="auto">
          <a:xfrm>
            <a:off x="5422900" y="1060450"/>
            <a:ext cx="576263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1800">
                <a:solidFill>
                  <a:srgbClr val="FF6600"/>
                </a:solidFill>
              </a:rPr>
              <a:t>T3</a:t>
            </a:r>
          </a:p>
        </p:txBody>
      </p:sp>
      <p:sp>
        <p:nvSpPr>
          <p:cNvPr id="968747" name="Text Box 43"/>
          <p:cNvSpPr txBox="1">
            <a:spLocks noChangeArrowheads="1"/>
          </p:cNvSpPr>
          <p:nvPr/>
        </p:nvSpPr>
        <p:spPr bwMode="auto">
          <a:xfrm>
            <a:off x="6359525" y="1060450"/>
            <a:ext cx="576263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1800">
                <a:solidFill>
                  <a:srgbClr val="FF6600"/>
                </a:solidFill>
              </a:rPr>
              <a:t>T4</a:t>
            </a:r>
          </a:p>
        </p:txBody>
      </p:sp>
      <p:sp>
        <p:nvSpPr>
          <p:cNvPr id="968748" name="Line 44"/>
          <p:cNvSpPr>
            <a:spLocks noChangeShapeType="1"/>
          </p:cNvSpPr>
          <p:nvPr/>
        </p:nvSpPr>
        <p:spPr bwMode="auto">
          <a:xfrm>
            <a:off x="6791325" y="1916113"/>
            <a:ext cx="144463" cy="144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49" name="Line 45"/>
          <p:cNvSpPr>
            <a:spLocks noChangeShapeType="1"/>
          </p:cNvSpPr>
          <p:nvPr/>
        </p:nvSpPr>
        <p:spPr bwMode="auto">
          <a:xfrm flipH="1">
            <a:off x="6791325" y="2060575"/>
            <a:ext cx="144463" cy="144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50" name="Line 46"/>
          <p:cNvSpPr>
            <a:spLocks noChangeShapeType="1"/>
          </p:cNvSpPr>
          <p:nvPr/>
        </p:nvSpPr>
        <p:spPr bwMode="auto">
          <a:xfrm>
            <a:off x="3478213" y="1916113"/>
            <a:ext cx="9366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51" name="Line 47"/>
          <p:cNvSpPr>
            <a:spLocks noChangeShapeType="1"/>
          </p:cNvSpPr>
          <p:nvPr/>
        </p:nvSpPr>
        <p:spPr bwMode="auto">
          <a:xfrm>
            <a:off x="4630738" y="1916113"/>
            <a:ext cx="2160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52" name="Line 48"/>
          <p:cNvSpPr>
            <a:spLocks noChangeShapeType="1"/>
          </p:cNvSpPr>
          <p:nvPr/>
        </p:nvSpPr>
        <p:spPr bwMode="auto">
          <a:xfrm>
            <a:off x="3478213" y="2205038"/>
            <a:ext cx="9366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53" name="Line 49"/>
          <p:cNvSpPr>
            <a:spLocks noChangeShapeType="1"/>
          </p:cNvSpPr>
          <p:nvPr/>
        </p:nvSpPr>
        <p:spPr bwMode="auto">
          <a:xfrm>
            <a:off x="4630738" y="2205038"/>
            <a:ext cx="2160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54" name="Line 50"/>
          <p:cNvSpPr>
            <a:spLocks noChangeShapeType="1"/>
          </p:cNvSpPr>
          <p:nvPr/>
        </p:nvSpPr>
        <p:spPr bwMode="auto">
          <a:xfrm>
            <a:off x="6935788" y="2060575"/>
            <a:ext cx="6477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55" name="Line 51"/>
          <p:cNvSpPr>
            <a:spLocks noChangeShapeType="1"/>
          </p:cNvSpPr>
          <p:nvPr/>
        </p:nvSpPr>
        <p:spPr bwMode="auto">
          <a:xfrm>
            <a:off x="2254250" y="2492375"/>
            <a:ext cx="5762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56" name="Line 52"/>
          <p:cNvSpPr>
            <a:spLocks noChangeShapeType="1"/>
          </p:cNvSpPr>
          <p:nvPr/>
        </p:nvSpPr>
        <p:spPr bwMode="auto">
          <a:xfrm>
            <a:off x="2254250" y="2779713"/>
            <a:ext cx="576263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57" name="Line 53"/>
          <p:cNvSpPr>
            <a:spLocks noChangeShapeType="1"/>
          </p:cNvSpPr>
          <p:nvPr/>
        </p:nvSpPr>
        <p:spPr bwMode="auto">
          <a:xfrm>
            <a:off x="2830513" y="2492375"/>
            <a:ext cx="144462" cy="144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58" name="Line 54"/>
          <p:cNvSpPr>
            <a:spLocks noChangeShapeType="1"/>
          </p:cNvSpPr>
          <p:nvPr/>
        </p:nvSpPr>
        <p:spPr bwMode="auto">
          <a:xfrm flipH="1">
            <a:off x="2830513" y="2636838"/>
            <a:ext cx="144462" cy="144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59" name="Line 55"/>
          <p:cNvSpPr>
            <a:spLocks noChangeShapeType="1"/>
          </p:cNvSpPr>
          <p:nvPr/>
        </p:nvSpPr>
        <p:spPr bwMode="auto">
          <a:xfrm>
            <a:off x="2974975" y="2636838"/>
            <a:ext cx="3603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60" name="Line 56"/>
          <p:cNvSpPr>
            <a:spLocks noChangeShapeType="1"/>
          </p:cNvSpPr>
          <p:nvPr/>
        </p:nvSpPr>
        <p:spPr bwMode="auto">
          <a:xfrm flipH="1">
            <a:off x="3333750" y="2492375"/>
            <a:ext cx="144463" cy="144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61" name="Line 57"/>
          <p:cNvSpPr>
            <a:spLocks noChangeShapeType="1"/>
          </p:cNvSpPr>
          <p:nvPr/>
        </p:nvSpPr>
        <p:spPr bwMode="auto">
          <a:xfrm>
            <a:off x="3333750" y="2636838"/>
            <a:ext cx="144463" cy="144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62" name="Line 58"/>
          <p:cNvSpPr>
            <a:spLocks noChangeShapeType="1"/>
          </p:cNvSpPr>
          <p:nvPr/>
        </p:nvSpPr>
        <p:spPr bwMode="auto">
          <a:xfrm>
            <a:off x="6791325" y="2492375"/>
            <a:ext cx="144463" cy="144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63" name="Line 59"/>
          <p:cNvSpPr>
            <a:spLocks noChangeShapeType="1"/>
          </p:cNvSpPr>
          <p:nvPr/>
        </p:nvSpPr>
        <p:spPr bwMode="auto">
          <a:xfrm flipH="1">
            <a:off x="6791325" y="2636838"/>
            <a:ext cx="144463" cy="144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64" name="Line 60"/>
          <p:cNvSpPr>
            <a:spLocks noChangeShapeType="1"/>
          </p:cNvSpPr>
          <p:nvPr/>
        </p:nvSpPr>
        <p:spPr bwMode="auto">
          <a:xfrm>
            <a:off x="3478213" y="2492375"/>
            <a:ext cx="331311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65" name="Line 61"/>
          <p:cNvSpPr>
            <a:spLocks noChangeShapeType="1"/>
          </p:cNvSpPr>
          <p:nvPr/>
        </p:nvSpPr>
        <p:spPr bwMode="auto">
          <a:xfrm>
            <a:off x="3478213" y="2781300"/>
            <a:ext cx="331311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66" name="Line 62"/>
          <p:cNvSpPr>
            <a:spLocks noChangeShapeType="1"/>
          </p:cNvSpPr>
          <p:nvPr/>
        </p:nvSpPr>
        <p:spPr bwMode="auto">
          <a:xfrm>
            <a:off x="6935788" y="2636838"/>
            <a:ext cx="6477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67" name="Line 63"/>
          <p:cNvSpPr>
            <a:spLocks noChangeShapeType="1"/>
          </p:cNvSpPr>
          <p:nvPr/>
        </p:nvSpPr>
        <p:spPr bwMode="auto">
          <a:xfrm>
            <a:off x="2254250" y="3068638"/>
            <a:ext cx="5762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68" name="Line 64"/>
          <p:cNvSpPr>
            <a:spLocks noChangeShapeType="1"/>
          </p:cNvSpPr>
          <p:nvPr/>
        </p:nvSpPr>
        <p:spPr bwMode="auto">
          <a:xfrm>
            <a:off x="2254250" y="3355975"/>
            <a:ext cx="576263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69" name="Line 65"/>
          <p:cNvSpPr>
            <a:spLocks noChangeShapeType="1"/>
          </p:cNvSpPr>
          <p:nvPr/>
        </p:nvSpPr>
        <p:spPr bwMode="auto">
          <a:xfrm>
            <a:off x="2830513" y="3068638"/>
            <a:ext cx="144462" cy="144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70" name="Line 66"/>
          <p:cNvSpPr>
            <a:spLocks noChangeShapeType="1"/>
          </p:cNvSpPr>
          <p:nvPr/>
        </p:nvSpPr>
        <p:spPr bwMode="auto">
          <a:xfrm flipH="1">
            <a:off x="2830513" y="3213100"/>
            <a:ext cx="144462" cy="144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71" name="Line 67"/>
          <p:cNvSpPr>
            <a:spLocks noChangeShapeType="1"/>
          </p:cNvSpPr>
          <p:nvPr/>
        </p:nvSpPr>
        <p:spPr bwMode="auto">
          <a:xfrm>
            <a:off x="2974975" y="3213100"/>
            <a:ext cx="3603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72" name="Line 68"/>
          <p:cNvSpPr>
            <a:spLocks noChangeShapeType="1"/>
          </p:cNvSpPr>
          <p:nvPr/>
        </p:nvSpPr>
        <p:spPr bwMode="auto">
          <a:xfrm flipH="1">
            <a:off x="3333750" y="3068638"/>
            <a:ext cx="144463" cy="144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73" name="Line 69"/>
          <p:cNvSpPr>
            <a:spLocks noChangeShapeType="1"/>
          </p:cNvSpPr>
          <p:nvPr/>
        </p:nvSpPr>
        <p:spPr bwMode="auto">
          <a:xfrm>
            <a:off x="3333750" y="3213100"/>
            <a:ext cx="144463" cy="144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74" name="Line 70"/>
          <p:cNvSpPr>
            <a:spLocks noChangeShapeType="1"/>
          </p:cNvSpPr>
          <p:nvPr/>
        </p:nvSpPr>
        <p:spPr bwMode="auto">
          <a:xfrm>
            <a:off x="3478213" y="3068638"/>
            <a:ext cx="9366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75" name="Line 71"/>
          <p:cNvSpPr>
            <a:spLocks noChangeShapeType="1"/>
          </p:cNvSpPr>
          <p:nvPr/>
        </p:nvSpPr>
        <p:spPr bwMode="auto">
          <a:xfrm>
            <a:off x="3478213" y="3357563"/>
            <a:ext cx="9366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76" name="Line 72"/>
          <p:cNvSpPr>
            <a:spLocks noChangeShapeType="1"/>
          </p:cNvSpPr>
          <p:nvPr/>
        </p:nvSpPr>
        <p:spPr bwMode="auto">
          <a:xfrm>
            <a:off x="4414838" y="3068638"/>
            <a:ext cx="144462" cy="144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77" name="Line 73"/>
          <p:cNvSpPr>
            <a:spLocks noChangeShapeType="1"/>
          </p:cNvSpPr>
          <p:nvPr/>
        </p:nvSpPr>
        <p:spPr bwMode="auto">
          <a:xfrm flipH="1">
            <a:off x="4414838" y="3213100"/>
            <a:ext cx="144462" cy="144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78" name="Line 74"/>
          <p:cNvSpPr>
            <a:spLocks noChangeShapeType="1"/>
          </p:cNvSpPr>
          <p:nvPr/>
        </p:nvSpPr>
        <p:spPr bwMode="auto">
          <a:xfrm flipH="1">
            <a:off x="5351463" y="3068638"/>
            <a:ext cx="144462" cy="144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79" name="Line 75"/>
          <p:cNvSpPr>
            <a:spLocks noChangeShapeType="1"/>
          </p:cNvSpPr>
          <p:nvPr/>
        </p:nvSpPr>
        <p:spPr bwMode="auto">
          <a:xfrm>
            <a:off x="5351463" y="3213100"/>
            <a:ext cx="144462" cy="144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80" name="Line 76"/>
          <p:cNvSpPr>
            <a:spLocks noChangeShapeType="1"/>
          </p:cNvSpPr>
          <p:nvPr/>
        </p:nvSpPr>
        <p:spPr bwMode="auto">
          <a:xfrm>
            <a:off x="4559300" y="3213100"/>
            <a:ext cx="7921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81" name="Line 77"/>
          <p:cNvSpPr>
            <a:spLocks noChangeShapeType="1"/>
          </p:cNvSpPr>
          <p:nvPr/>
        </p:nvSpPr>
        <p:spPr bwMode="auto">
          <a:xfrm>
            <a:off x="6791325" y="3068638"/>
            <a:ext cx="144463" cy="144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82" name="Line 78"/>
          <p:cNvSpPr>
            <a:spLocks noChangeShapeType="1"/>
          </p:cNvSpPr>
          <p:nvPr/>
        </p:nvSpPr>
        <p:spPr bwMode="auto">
          <a:xfrm flipH="1">
            <a:off x="6791325" y="3213100"/>
            <a:ext cx="144463" cy="144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83" name="Line 79"/>
          <p:cNvSpPr>
            <a:spLocks noChangeShapeType="1"/>
          </p:cNvSpPr>
          <p:nvPr/>
        </p:nvSpPr>
        <p:spPr bwMode="auto">
          <a:xfrm>
            <a:off x="5495925" y="3068638"/>
            <a:ext cx="1295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84" name="Line 80"/>
          <p:cNvSpPr>
            <a:spLocks noChangeShapeType="1"/>
          </p:cNvSpPr>
          <p:nvPr/>
        </p:nvSpPr>
        <p:spPr bwMode="auto">
          <a:xfrm>
            <a:off x="5495925" y="3357563"/>
            <a:ext cx="1295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85" name="Line 81"/>
          <p:cNvSpPr>
            <a:spLocks noChangeShapeType="1"/>
          </p:cNvSpPr>
          <p:nvPr/>
        </p:nvSpPr>
        <p:spPr bwMode="auto">
          <a:xfrm>
            <a:off x="6935788" y="3213100"/>
            <a:ext cx="6477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86" name="Line 82"/>
          <p:cNvSpPr>
            <a:spLocks noChangeShapeType="1"/>
          </p:cNvSpPr>
          <p:nvPr/>
        </p:nvSpPr>
        <p:spPr bwMode="auto">
          <a:xfrm>
            <a:off x="2254250" y="3932238"/>
            <a:ext cx="11525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87" name="Line 83"/>
          <p:cNvSpPr>
            <a:spLocks noChangeShapeType="1"/>
          </p:cNvSpPr>
          <p:nvPr/>
        </p:nvSpPr>
        <p:spPr bwMode="auto">
          <a:xfrm flipV="1">
            <a:off x="3406775" y="3644900"/>
            <a:ext cx="144463" cy="2873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88" name="Line 84"/>
          <p:cNvSpPr>
            <a:spLocks noChangeShapeType="1"/>
          </p:cNvSpPr>
          <p:nvPr/>
        </p:nvSpPr>
        <p:spPr bwMode="auto">
          <a:xfrm>
            <a:off x="3551238" y="3644900"/>
            <a:ext cx="3603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89" name="Line 85"/>
          <p:cNvSpPr>
            <a:spLocks noChangeShapeType="1"/>
          </p:cNvSpPr>
          <p:nvPr/>
        </p:nvSpPr>
        <p:spPr bwMode="auto">
          <a:xfrm>
            <a:off x="3911600" y="3644900"/>
            <a:ext cx="142875" cy="2873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90" name="Line 86"/>
          <p:cNvSpPr>
            <a:spLocks noChangeShapeType="1"/>
          </p:cNvSpPr>
          <p:nvPr/>
        </p:nvSpPr>
        <p:spPr bwMode="auto">
          <a:xfrm>
            <a:off x="4054475" y="3932238"/>
            <a:ext cx="352901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91" name="Line 87"/>
          <p:cNvSpPr>
            <a:spLocks noChangeShapeType="1"/>
          </p:cNvSpPr>
          <p:nvPr/>
        </p:nvSpPr>
        <p:spPr bwMode="auto">
          <a:xfrm>
            <a:off x="2254250" y="4221163"/>
            <a:ext cx="10810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92" name="Line 88"/>
          <p:cNvSpPr>
            <a:spLocks noChangeShapeType="1"/>
          </p:cNvSpPr>
          <p:nvPr/>
        </p:nvSpPr>
        <p:spPr bwMode="auto">
          <a:xfrm>
            <a:off x="3335338" y="4221163"/>
            <a:ext cx="144462" cy="2873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93" name="Line 89"/>
          <p:cNvSpPr>
            <a:spLocks noChangeShapeType="1"/>
          </p:cNvSpPr>
          <p:nvPr/>
        </p:nvSpPr>
        <p:spPr bwMode="auto">
          <a:xfrm>
            <a:off x="3478213" y="4508500"/>
            <a:ext cx="36734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94" name="Line 90"/>
          <p:cNvSpPr>
            <a:spLocks noChangeShapeType="1"/>
          </p:cNvSpPr>
          <p:nvPr/>
        </p:nvSpPr>
        <p:spPr bwMode="auto">
          <a:xfrm flipV="1">
            <a:off x="7151688" y="4221163"/>
            <a:ext cx="144462" cy="2873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95" name="Line 91"/>
          <p:cNvSpPr>
            <a:spLocks noChangeShapeType="1"/>
          </p:cNvSpPr>
          <p:nvPr/>
        </p:nvSpPr>
        <p:spPr bwMode="auto">
          <a:xfrm>
            <a:off x="7296150" y="4221163"/>
            <a:ext cx="3587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96" name="Line 92"/>
          <p:cNvSpPr>
            <a:spLocks noChangeShapeType="1"/>
          </p:cNvSpPr>
          <p:nvPr/>
        </p:nvSpPr>
        <p:spPr bwMode="auto">
          <a:xfrm>
            <a:off x="2254250" y="4797425"/>
            <a:ext cx="22320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97" name="Line 93"/>
          <p:cNvSpPr>
            <a:spLocks noChangeShapeType="1"/>
          </p:cNvSpPr>
          <p:nvPr/>
        </p:nvSpPr>
        <p:spPr bwMode="auto">
          <a:xfrm>
            <a:off x="4486275" y="4797425"/>
            <a:ext cx="144463" cy="2873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98" name="Line 94"/>
          <p:cNvSpPr>
            <a:spLocks noChangeShapeType="1"/>
          </p:cNvSpPr>
          <p:nvPr/>
        </p:nvSpPr>
        <p:spPr bwMode="auto">
          <a:xfrm>
            <a:off x="4630738" y="5084763"/>
            <a:ext cx="20161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799" name="Line 95"/>
          <p:cNvSpPr>
            <a:spLocks noChangeShapeType="1"/>
          </p:cNvSpPr>
          <p:nvPr/>
        </p:nvSpPr>
        <p:spPr bwMode="auto">
          <a:xfrm flipV="1">
            <a:off x="6646863" y="4797425"/>
            <a:ext cx="144462" cy="2873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800" name="Line 96"/>
          <p:cNvSpPr>
            <a:spLocks noChangeShapeType="1"/>
          </p:cNvSpPr>
          <p:nvPr/>
        </p:nvSpPr>
        <p:spPr bwMode="auto">
          <a:xfrm>
            <a:off x="6791325" y="4797425"/>
            <a:ext cx="863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801" name="Line 97"/>
          <p:cNvSpPr>
            <a:spLocks noChangeShapeType="1"/>
          </p:cNvSpPr>
          <p:nvPr/>
        </p:nvSpPr>
        <p:spPr bwMode="auto">
          <a:xfrm>
            <a:off x="3262313" y="5661025"/>
            <a:ext cx="396081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802" name="Line 98"/>
          <p:cNvSpPr>
            <a:spLocks noChangeShapeType="1"/>
          </p:cNvSpPr>
          <p:nvPr/>
        </p:nvSpPr>
        <p:spPr bwMode="auto">
          <a:xfrm>
            <a:off x="2254250" y="5373688"/>
            <a:ext cx="865188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803" name="Line 99"/>
          <p:cNvSpPr>
            <a:spLocks noChangeShapeType="1"/>
          </p:cNvSpPr>
          <p:nvPr/>
        </p:nvSpPr>
        <p:spPr bwMode="auto">
          <a:xfrm>
            <a:off x="3119438" y="5373688"/>
            <a:ext cx="144462" cy="287337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804" name="Line 100"/>
          <p:cNvSpPr>
            <a:spLocks noChangeShapeType="1"/>
          </p:cNvSpPr>
          <p:nvPr/>
        </p:nvSpPr>
        <p:spPr bwMode="auto">
          <a:xfrm>
            <a:off x="2254250" y="5661025"/>
            <a:ext cx="1008063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805" name="Line 101"/>
          <p:cNvSpPr>
            <a:spLocks noChangeShapeType="1"/>
          </p:cNvSpPr>
          <p:nvPr/>
        </p:nvSpPr>
        <p:spPr bwMode="auto">
          <a:xfrm flipH="1">
            <a:off x="7367588" y="5373688"/>
            <a:ext cx="360362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806" name="Line 102"/>
          <p:cNvSpPr>
            <a:spLocks noChangeShapeType="1"/>
          </p:cNvSpPr>
          <p:nvPr/>
        </p:nvSpPr>
        <p:spPr bwMode="auto">
          <a:xfrm flipH="1">
            <a:off x="7223125" y="5373688"/>
            <a:ext cx="144463" cy="287337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807" name="Line 103"/>
          <p:cNvSpPr>
            <a:spLocks noChangeShapeType="1"/>
          </p:cNvSpPr>
          <p:nvPr/>
        </p:nvSpPr>
        <p:spPr bwMode="auto">
          <a:xfrm>
            <a:off x="3119438" y="5949950"/>
            <a:ext cx="13668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808" name="Line 104"/>
          <p:cNvSpPr>
            <a:spLocks noChangeShapeType="1"/>
          </p:cNvSpPr>
          <p:nvPr/>
        </p:nvSpPr>
        <p:spPr bwMode="auto">
          <a:xfrm>
            <a:off x="4486275" y="5949950"/>
            <a:ext cx="144463" cy="2873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809" name="Line 105"/>
          <p:cNvSpPr>
            <a:spLocks noChangeShapeType="1"/>
          </p:cNvSpPr>
          <p:nvPr/>
        </p:nvSpPr>
        <p:spPr bwMode="auto">
          <a:xfrm>
            <a:off x="4630738" y="6237288"/>
            <a:ext cx="22320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810" name="Line 106"/>
          <p:cNvSpPr>
            <a:spLocks noChangeShapeType="1"/>
          </p:cNvSpPr>
          <p:nvPr/>
        </p:nvSpPr>
        <p:spPr bwMode="auto">
          <a:xfrm flipV="1">
            <a:off x="6862763" y="5949950"/>
            <a:ext cx="144462" cy="2873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811" name="Line 107"/>
          <p:cNvSpPr>
            <a:spLocks noChangeShapeType="1"/>
          </p:cNvSpPr>
          <p:nvPr/>
        </p:nvSpPr>
        <p:spPr bwMode="auto">
          <a:xfrm>
            <a:off x="7007225" y="5949950"/>
            <a:ext cx="5762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812" name="Line 108"/>
          <p:cNvSpPr>
            <a:spLocks noChangeShapeType="1"/>
          </p:cNvSpPr>
          <p:nvPr/>
        </p:nvSpPr>
        <p:spPr bwMode="auto">
          <a:xfrm flipV="1">
            <a:off x="2974975" y="5949950"/>
            <a:ext cx="144463" cy="287338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813" name="Line 109"/>
          <p:cNvSpPr>
            <a:spLocks noChangeShapeType="1"/>
          </p:cNvSpPr>
          <p:nvPr/>
        </p:nvSpPr>
        <p:spPr bwMode="auto">
          <a:xfrm>
            <a:off x="2254250" y="6237288"/>
            <a:ext cx="722313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814" name="Line 110"/>
          <p:cNvSpPr>
            <a:spLocks noChangeShapeType="1"/>
          </p:cNvSpPr>
          <p:nvPr/>
        </p:nvSpPr>
        <p:spPr bwMode="auto">
          <a:xfrm>
            <a:off x="2254250" y="5949950"/>
            <a:ext cx="865188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815" name="Line 111"/>
          <p:cNvSpPr>
            <a:spLocks noChangeShapeType="1"/>
          </p:cNvSpPr>
          <p:nvPr/>
        </p:nvSpPr>
        <p:spPr bwMode="auto">
          <a:xfrm flipH="1">
            <a:off x="7223125" y="5661025"/>
            <a:ext cx="504825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816" name="Text Box 112"/>
          <p:cNvSpPr txBox="1">
            <a:spLocks noChangeArrowheads="1"/>
          </p:cNvSpPr>
          <p:nvPr/>
        </p:nvSpPr>
        <p:spPr bwMode="auto">
          <a:xfrm>
            <a:off x="1355725" y="1333500"/>
            <a:ext cx="1042988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1800"/>
              <a:t>CLK</a:t>
            </a:r>
          </a:p>
        </p:txBody>
      </p:sp>
      <p:sp>
        <p:nvSpPr>
          <p:cNvPr id="968817" name="Text Box 113"/>
          <p:cNvSpPr txBox="1">
            <a:spLocks noChangeArrowheads="1"/>
          </p:cNvSpPr>
          <p:nvPr/>
        </p:nvSpPr>
        <p:spPr bwMode="auto">
          <a:xfrm>
            <a:off x="457200" y="1909763"/>
            <a:ext cx="1870075" cy="36671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1800"/>
              <a:t>A19/S6</a:t>
            </a:r>
            <a:r>
              <a:rPr lang="zh-CN" altLang="en-US" sz="1800"/>
              <a:t>～</a:t>
            </a:r>
            <a:r>
              <a:rPr lang="en-US" altLang="zh-CN" sz="1800"/>
              <a:t>A16/S3</a:t>
            </a:r>
          </a:p>
        </p:txBody>
      </p:sp>
      <p:sp>
        <p:nvSpPr>
          <p:cNvPr id="968818" name="Text Box 114"/>
          <p:cNvSpPr txBox="1">
            <a:spLocks noChangeArrowheads="1"/>
          </p:cNvSpPr>
          <p:nvPr/>
        </p:nvSpPr>
        <p:spPr bwMode="auto">
          <a:xfrm>
            <a:off x="1030288" y="2486025"/>
            <a:ext cx="1296987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1800"/>
              <a:t>A15</a:t>
            </a:r>
            <a:r>
              <a:rPr lang="zh-CN" altLang="en-US" sz="1800"/>
              <a:t>～</a:t>
            </a:r>
            <a:r>
              <a:rPr lang="en-US" altLang="zh-CN" sz="1800"/>
              <a:t>A8</a:t>
            </a:r>
          </a:p>
        </p:txBody>
      </p:sp>
      <p:sp>
        <p:nvSpPr>
          <p:cNvPr id="968819" name="Text Box 115"/>
          <p:cNvSpPr txBox="1">
            <a:spLocks noChangeArrowheads="1"/>
          </p:cNvSpPr>
          <p:nvPr/>
        </p:nvSpPr>
        <p:spPr bwMode="auto">
          <a:xfrm>
            <a:off x="885825" y="3062288"/>
            <a:ext cx="1441450" cy="36671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1800"/>
              <a:t>AD7</a:t>
            </a:r>
            <a:r>
              <a:rPr lang="zh-CN" altLang="en-US" sz="1800"/>
              <a:t>～</a:t>
            </a:r>
            <a:r>
              <a:rPr lang="en-US" altLang="zh-CN" sz="1800"/>
              <a:t>AD0</a:t>
            </a:r>
          </a:p>
        </p:txBody>
      </p:sp>
      <p:sp>
        <p:nvSpPr>
          <p:cNvPr id="968820" name="Text Box 116"/>
          <p:cNvSpPr txBox="1">
            <a:spLocks noChangeArrowheads="1"/>
          </p:cNvSpPr>
          <p:nvPr/>
        </p:nvSpPr>
        <p:spPr bwMode="auto">
          <a:xfrm>
            <a:off x="1319213" y="3573463"/>
            <a:ext cx="1042987" cy="36671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1800"/>
              <a:t>ALE</a:t>
            </a:r>
          </a:p>
        </p:txBody>
      </p:sp>
      <p:sp>
        <p:nvSpPr>
          <p:cNvPr id="968821" name="Text Box 117"/>
          <p:cNvSpPr txBox="1">
            <a:spLocks noChangeArrowheads="1"/>
          </p:cNvSpPr>
          <p:nvPr/>
        </p:nvSpPr>
        <p:spPr bwMode="auto">
          <a:xfrm>
            <a:off x="1319213" y="4149725"/>
            <a:ext cx="1042987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1800"/>
              <a:t>IO/M</a:t>
            </a:r>
          </a:p>
        </p:txBody>
      </p:sp>
      <p:sp>
        <p:nvSpPr>
          <p:cNvPr id="968822" name="Text Box 118"/>
          <p:cNvSpPr txBox="1">
            <a:spLocks noChangeArrowheads="1"/>
          </p:cNvSpPr>
          <p:nvPr/>
        </p:nvSpPr>
        <p:spPr bwMode="auto">
          <a:xfrm>
            <a:off x="1427163" y="4724400"/>
            <a:ext cx="1042987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1800"/>
              <a:t>RD</a:t>
            </a:r>
          </a:p>
        </p:txBody>
      </p:sp>
      <p:sp>
        <p:nvSpPr>
          <p:cNvPr id="968823" name="Text Box 119"/>
          <p:cNvSpPr txBox="1">
            <a:spLocks noChangeArrowheads="1"/>
          </p:cNvSpPr>
          <p:nvPr/>
        </p:nvSpPr>
        <p:spPr bwMode="auto">
          <a:xfrm>
            <a:off x="1355725" y="5365750"/>
            <a:ext cx="1042988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1800"/>
              <a:t>DT/R</a:t>
            </a:r>
          </a:p>
        </p:txBody>
      </p:sp>
      <p:sp>
        <p:nvSpPr>
          <p:cNvPr id="968824" name="Text Box 120"/>
          <p:cNvSpPr txBox="1">
            <a:spLocks noChangeArrowheads="1"/>
          </p:cNvSpPr>
          <p:nvPr/>
        </p:nvSpPr>
        <p:spPr bwMode="auto">
          <a:xfrm>
            <a:off x="1355725" y="5942013"/>
            <a:ext cx="1042988" cy="36671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1800"/>
              <a:t>DEN</a:t>
            </a:r>
          </a:p>
        </p:txBody>
      </p:sp>
      <p:sp>
        <p:nvSpPr>
          <p:cNvPr id="968825" name="Line 121"/>
          <p:cNvSpPr>
            <a:spLocks noChangeShapeType="1"/>
          </p:cNvSpPr>
          <p:nvPr/>
        </p:nvSpPr>
        <p:spPr bwMode="auto">
          <a:xfrm>
            <a:off x="1895475" y="4221163"/>
            <a:ext cx="2159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826" name="Line 122"/>
          <p:cNvSpPr>
            <a:spLocks noChangeShapeType="1"/>
          </p:cNvSpPr>
          <p:nvPr/>
        </p:nvSpPr>
        <p:spPr bwMode="auto">
          <a:xfrm>
            <a:off x="1763713" y="4797425"/>
            <a:ext cx="3603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827" name="Line 123"/>
          <p:cNvSpPr>
            <a:spLocks noChangeShapeType="1"/>
          </p:cNvSpPr>
          <p:nvPr/>
        </p:nvSpPr>
        <p:spPr bwMode="auto">
          <a:xfrm>
            <a:off x="1979613" y="5438775"/>
            <a:ext cx="1444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828" name="Line 124"/>
          <p:cNvSpPr>
            <a:spLocks noChangeShapeType="1"/>
          </p:cNvSpPr>
          <p:nvPr/>
        </p:nvSpPr>
        <p:spPr bwMode="auto">
          <a:xfrm>
            <a:off x="1625600" y="6002338"/>
            <a:ext cx="5048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829" name="Text Box 125"/>
          <p:cNvSpPr txBox="1">
            <a:spLocks noChangeArrowheads="1"/>
          </p:cNvSpPr>
          <p:nvPr/>
        </p:nvSpPr>
        <p:spPr bwMode="auto">
          <a:xfrm>
            <a:off x="3106738" y="1882775"/>
            <a:ext cx="1655762" cy="33655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1600">
                <a:solidFill>
                  <a:srgbClr val="0000FF"/>
                </a:solidFill>
              </a:rPr>
              <a:t>地址输出</a:t>
            </a:r>
          </a:p>
        </p:txBody>
      </p:sp>
      <p:sp>
        <p:nvSpPr>
          <p:cNvPr id="968830" name="Text Box 126"/>
          <p:cNvSpPr txBox="1">
            <a:spLocks noChangeArrowheads="1"/>
          </p:cNvSpPr>
          <p:nvPr/>
        </p:nvSpPr>
        <p:spPr bwMode="auto">
          <a:xfrm>
            <a:off x="4875213" y="1882775"/>
            <a:ext cx="1655762" cy="33655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1600">
                <a:solidFill>
                  <a:srgbClr val="0000FF"/>
                </a:solidFill>
              </a:rPr>
              <a:t>状态输出</a:t>
            </a:r>
          </a:p>
        </p:txBody>
      </p:sp>
      <p:sp>
        <p:nvSpPr>
          <p:cNvPr id="968831" name="Text Box 127"/>
          <p:cNvSpPr txBox="1">
            <a:spLocks noChangeArrowheads="1"/>
          </p:cNvSpPr>
          <p:nvPr/>
        </p:nvSpPr>
        <p:spPr bwMode="auto">
          <a:xfrm>
            <a:off x="3989388" y="2470150"/>
            <a:ext cx="2360612" cy="33655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1600">
                <a:solidFill>
                  <a:srgbClr val="0000FF"/>
                </a:solidFill>
              </a:rPr>
              <a:t>地    址    输    出</a:t>
            </a:r>
          </a:p>
        </p:txBody>
      </p:sp>
      <p:sp>
        <p:nvSpPr>
          <p:cNvPr id="968832" name="Text Box 128"/>
          <p:cNvSpPr txBox="1">
            <a:spLocks noChangeArrowheads="1"/>
          </p:cNvSpPr>
          <p:nvPr/>
        </p:nvSpPr>
        <p:spPr bwMode="auto">
          <a:xfrm>
            <a:off x="3119438" y="3044825"/>
            <a:ext cx="1655762" cy="33655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1600">
                <a:solidFill>
                  <a:srgbClr val="0000FF"/>
                </a:solidFill>
              </a:rPr>
              <a:t>地址输出</a:t>
            </a:r>
          </a:p>
        </p:txBody>
      </p:sp>
      <p:sp>
        <p:nvSpPr>
          <p:cNvPr id="968833" name="Text Box 129"/>
          <p:cNvSpPr txBox="1">
            <a:spLocks noChangeArrowheads="1"/>
          </p:cNvSpPr>
          <p:nvPr/>
        </p:nvSpPr>
        <p:spPr bwMode="auto">
          <a:xfrm>
            <a:off x="5354638" y="3044825"/>
            <a:ext cx="1655762" cy="33655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1600">
                <a:solidFill>
                  <a:srgbClr val="0000FF"/>
                </a:solidFill>
              </a:rPr>
              <a:t>数据输入</a:t>
            </a:r>
          </a:p>
        </p:txBody>
      </p:sp>
      <p:sp>
        <p:nvSpPr>
          <p:cNvPr id="968834" name="Text Box 130"/>
          <p:cNvSpPr txBox="1">
            <a:spLocks noChangeArrowheads="1"/>
          </p:cNvSpPr>
          <p:nvPr/>
        </p:nvSpPr>
        <p:spPr bwMode="auto">
          <a:xfrm>
            <a:off x="6084888" y="5111750"/>
            <a:ext cx="1655762" cy="33655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1600">
                <a:solidFill>
                  <a:srgbClr val="FF0000"/>
                </a:solidFill>
              </a:rPr>
              <a:t>获得数据</a:t>
            </a:r>
          </a:p>
        </p:txBody>
      </p:sp>
      <p:sp>
        <p:nvSpPr>
          <p:cNvPr id="968835" name="Freeform 131"/>
          <p:cNvSpPr>
            <a:spLocks/>
          </p:cNvSpPr>
          <p:nvPr/>
        </p:nvSpPr>
        <p:spPr bwMode="auto">
          <a:xfrm>
            <a:off x="6775450" y="4927600"/>
            <a:ext cx="214313" cy="247650"/>
          </a:xfrm>
          <a:custGeom>
            <a:avLst/>
            <a:gdLst/>
            <a:ahLst/>
            <a:cxnLst>
              <a:cxn ang="0">
                <a:pos x="116" y="156"/>
              </a:cxn>
              <a:cxn ang="0">
                <a:pos x="116" y="48"/>
              </a:cxn>
              <a:cxn ang="0">
                <a:pos x="0" y="0"/>
              </a:cxn>
            </a:cxnLst>
            <a:rect l="0" t="0" r="r" b="b"/>
            <a:pathLst>
              <a:path w="135" h="156">
                <a:moveTo>
                  <a:pt x="116" y="156"/>
                </a:moveTo>
                <a:cubicBezTo>
                  <a:pt x="125" y="115"/>
                  <a:pt x="135" y="74"/>
                  <a:pt x="116" y="48"/>
                </a:cubicBezTo>
                <a:cubicBezTo>
                  <a:pt x="97" y="22"/>
                  <a:pt x="48" y="11"/>
                  <a:pt x="0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836" name="Line 132"/>
          <p:cNvSpPr>
            <a:spLocks noChangeShapeType="1"/>
          </p:cNvSpPr>
          <p:nvPr/>
        </p:nvSpPr>
        <p:spPr bwMode="auto">
          <a:xfrm flipH="1">
            <a:off x="3478213" y="4076700"/>
            <a:ext cx="144462" cy="2889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837" name="Line 133"/>
          <p:cNvSpPr>
            <a:spLocks noChangeShapeType="1"/>
          </p:cNvSpPr>
          <p:nvPr/>
        </p:nvSpPr>
        <p:spPr bwMode="auto">
          <a:xfrm flipH="1">
            <a:off x="4630738" y="4652963"/>
            <a:ext cx="144462" cy="2889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838" name="Line 134"/>
          <p:cNvSpPr>
            <a:spLocks noChangeShapeType="1"/>
          </p:cNvSpPr>
          <p:nvPr/>
        </p:nvSpPr>
        <p:spPr bwMode="auto">
          <a:xfrm flipH="1">
            <a:off x="3406775" y="5300663"/>
            <a:ext cx="144463" cy="2889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839" name="Line 135"/>
          <p:cNvSpPr>
            <a:spLocks noChangeShapeType="1"/>
          </p:cNvSpPr>
          <p:nvPr/>
        </p:nvSpPr>
        <p:spPr bwMode="auto">
          <a:xfrm flipH="1">
            <a:off x="4630738" y="5876925"/>
            <a:ext cx="144462" cy="2889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841" name="Line 137"/>
          <p:cNvSpPr>
            <a:spLocks noChangeShapeType="1"/>
          </p:cNvSpPr>
          <p:nvPr/>
        </p:nvSpPr>
        <p:spPr bwMode="auto">
          <a:xfrm>
            <a:off x="6732588" y="1844675"/>
            <a:ext cx="0" cy="3201988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8843" name="AutoShape 139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8316913" y="404813"/>
            <a:ext cx="503237" cy="503237"/>
          </a:xfrm>
          <a:prstGeom prst="actionButtonReturn">
            <a:avLst/>
          </a:prstGeom>
          <a:ln>
            <a:headEnd/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07A42A-BCCC-48AD-84F2-3989BC458876}" type="slidenum">
              <a:rPr lang="zh-CN" altLang="en-US"/>
              <a:pPr/>
              <a:t>35</a:t>
            </a:fld>
            <a:endParaRPr lang="en-US" altLang="zh-CN"/>
          </a:p>
        </p:txBody>
      </p:sp>
      <p:sp>
        <p:nvSpPr>
          <p:cNvPr id="969732" name="Rectangle 4"/>
          <p:cNvSpPr>
            <a:spLocks noChangeArrowheads="1"/>
          </p:cNvSpPr>
          <p:nvPr/>
        </p:nvSpPr>
        <p:spPr bwMode="auto">
          <a:xfrm>
            <a:off x="323850" y="1196975"/>
            <a:ext cx="8640763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444500" indent="-444500" algn="l">
              <a:spcBef>
                <a:spcPct val="20000"/>
              </a:spcBef>
              <a:buClr>
                <a:schemeClr val="bg2"/>
              </a:buClr>
            </a:pPr>
            <a:r>
              <a:rPr lang="zh-CN" altLang="en-US" sz="2800"/>
              <a:t>存储器芯片速度慢的解决办法：</a:t>
            </a:r>
          </a:p>
          <a:p>
            <a:pPr marL="444500" indent="-444500" algn="l">
              <a:spcBef>
                <a:spcPct val="20000"/>
              </a:spcBef>
              <a:buClr>
                <a:srgbClr val="009900"/>
              </a:buClr>
              <a:buFont typeface="Wingdings" pitchFamily="2" charset="2"/>
              <a:buAutoNum type="alphaLcParenR"/>
            </a:pPr>
            <a:r>
              <a:rPr lang="zh-CN" altLang="en-US" sz="2800"/>
              <a:t>降低</a:t>
            </a:r>
            <a:r>
              <a:rPr lang="en-US" altLang="zh-CN" sz="2800"/>
              <a:t>CPU</a:t>
            </a:r>
            <a:r>
              <a:rPr lang="zh-CN" altLang="en-US" sz="2800"/>
              <a:t>的时钟频率</a:t>
            </a:r>
          </a:p>
          <a:p>
            <a:pPr marL="444500" indent="-444500" algn="l">
              <a:spcBef>
                <a:spcPct val="20000"/>
              </a:spcBef>
              <a:buClr>
                <a:srgbClr val="009900"/>
              </a:buClr>
              <a:buFont typeface="Wingdings" pitchFamily="2" charset="2"/>
              <a:buAutoNum type="alphaLcParenR"/>
            </a:pPr>
            <a:r>
              <a:rPr lang="zh-CN" altLang="en-US" sz="2800"/>
              <a:t>利用</a:t>
            </a:r>
            <a:r>
              <a:rPr lang="en-US" altLang="zh-CN" sz="2800"/>
              <a:t>CPU</a:t>
            </a:r>
            <a:r>
              <a:rPr lang="zh-CN" altLang="en-US" sz="2800"/>
              <a:t>的</a:t>
            </a:r>
            <a:r>
              <a:rPr lang="en-US" altLang="zh-CN" sz="2800"/>
              <a:t>Ready</a:t>
            </a:r>
            <a:r>
              <a:rPr lang="zh-CN" altLang="en-US" sz="2800"/>
              <a:t>信号 </a:t>
            </a:r>
            <a:r>
              <a:rPr lang="zh-CN" altLang="en-US" sz="2800">
                <a:latin typeface="+mn-ea"/>
                <a:ea typeface="+mn-ea"/>
              </a:rPr>
              <a:t>→</a:t>
            </a:r>
            <a:r>
              <a:rPr lang="zh-CN" altLang="en-US" sz="2800"/>
              <a:t> 插入</a:t>
            </a:r>
            <a:r>
              <a:rPr lang="en-US" altLang="zh-CN" sz="2800"/>
              <a:t>T</a:t>
            </a:r>
            <a:r>
              <a:rPr lang="en-US" altLang="zh-CN" sz="2800" baseline="-25000"/>
              <a:t>W</a:t>
            </a:r>
          </a:p>
          <a:p>
            <a:pPr marL="444500" indent="-444500" algn="l">
              <a:spcBef>
                <a:spcPct val="50000"/>
              </a:spcBef>
              <a:buClr>
                <a:schemeClr val="bg2"/>
              </a:buClr>
            </a:pPr>
            <a:r>
              <a:rPr lang="en-US" altLang="zh-CN" sz="2800"/>
              <a:t>【</a:t>
            </a:r>
            <a:r>
              <a:rPr lang="zh-CN" altLang="en-US" sz="2800"/>
              <a:t>例</a:t>
            </a:r>
            <a:r>
              <a:rPr lang="en-US" altLang="zh-CN" sz="2800"/>
              <a:t>】</a:t>
            </a:r>
            <a:br>
              <a:rPr lang="en-US" altLang="zh-CN" sz="2800"/>
            </a:br>
            <a:r>
              <a:rPr lang="zh-CN" altLang="en-US" sz="2800"/>
              <a:t>在</a:t>
            </a:r>
            <a:r>
              <a:rPr lang="en-US" altLang="zh-CN" sz="2800"/>
              <a:t>8088</a:t>
            </a:r>
            <a:r>
              <a:rPr lang="zh-CN" altLang="en-US" sz="2800"/>
              <a:t>微机系统中，为了与速度较慢的存储器芯片进行连接，需在存储器读、写周期插入两个等待时钟周期，设计该等待电路。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黑体" pitchFamily="2" charset="-122"/>
              </a:rPr>
              <a:t>5.2.1 </a:t>
            </a:r>
            <a:r>
              <a:rPr lang="en-US" altLang="zh-CN" dirty="0" smtClean="0">
                <a:ea typeface="黑体" pitchFamily="2" charset="-122"/>
              </a:rPr>
              <a:t> SRAM</a:t>
            </a:r>
            <a:r>
              <a:rPr lang="zh-CN" altLang="en-US" dirty="0" smtClean="0">
                <a:ea typeface="黑体" pitchFamily="2" charset="-122"/>
              </a:rPr>
              <a:t>       </a:t>
            </a:r>
            <a:r>
              <a:rPr lang="zh-CN" altLang="en-US" dirty="0">
                <a:solidFill>
                  <a:srgbClr val="CC3399"/>
                </a:solidFill>
                <a:ea typeface="黑体" pitchFamily="2" charset="-122"/>
              </a:rPr>
              <a:t>一、异步</a:t>
            </a:r>
            <a:r>
              <a:rPr lang="en-US" altLang="zh-CN" dirty="0">
                <a:solidFill>
                  <a:srgbClr val="CC3399"/>
                </a:solidFill>
                <a:ea typeface="黑体" pitchFamily="2" charset="-122"/>
              </a:rPr>
              <a:t>SRAM</a:t>
            </a:r>
            <a:r>
              <a:rPr lang="zh-CN" altLang="en-US" dirty="0" smtClean="0">
                <a:solidFill>
                  <a:srgbClr val="CC3399"/>
                </a:solidFill>
                <a:ea typeface="黑体" pitchFamily="2" charset="-122"/>
              </a:rPr>
              <a:t>：</a:t>
            </a:r>
            <a:r>
              <a:rPr lang="en-US" altLang="zh-CN" dirty="0" smtClean="0">
                <a:solidFill>
                  <a:srgbClr val="008000"/>
                </a:solidFill>
                <a:ea typeface="黑体" pitchFamily="2" charset="-122"/>
              </a:rPr>
              <a:t>4. </a:t>
            </a:r>
            <a:r>
              <a:rPr lang="zh-CN" altLang="en-US" dirty="0" smtClean="0">
                <a:solidFill>
                  <a:srgbClr val="008000"/>
                </a:solidFill>
                <a:ea typeface="黑体" pitchFamily="2" charset="-122"/>
              </a:rPr>
              <a:t>等待</a:t>
            </a:r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的实现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316756-BD24-491D-84EA-10D2575885F1}" type="slidenum">
              <a:rPr lang="zh-CN" altLang="en-US"/>
              <a:pPr/>
              <a:t>36</a:t>
            </a:fld>
            <a:endParaRPr lang="en-US" altLang="zh-CN"/>
          </a:p>
        </p:txBody>
      </p:sp>
      <p:sp>
        <p:nvSpPr>
          <p:cNvPr id="970754" name="Line 2"/>
          <p:cNvSpPr>
            <a:spLocks noChangeShapeType="1"/>
          </p:cNvSpPr>
          <p:nvPr/>
        </p:nvSpPr>
        <p:spPr bwMode="auto">
          <a:xfrm flipV="1">
            <a:off x="1763713" y="3740150"/>
            <a:ext cx="71437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0755" name="Line 3"/>
          <p:cNvSpPr>
            <a:spLocks noChangeShapeType="1"/>
          </p:cNvSpPr>
          <p:nvPr/>
        </p:nvSpPr>
        <p:spPr bwMode="auto">
          <a:xfrm flipV="1">
            <a:off x="1836738" y="3740150"/>
            <a:ext cx="287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0756" name="Line 4"/>
          <p:cNvSpPr>
            <a:spLocks noChangeShapeType="1"/>
          </p:cNvSpPr>
          <p:nvPr/>
        </p:nvSpPr>
        <p:spPr bwMode="auto">
          <a:xfrm>
            <a:off x="2124075" y="3738563"/>
            <a:ext cx="71438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0757" name="Line 5"/>
          <p:cNvSpPr>
            <a:spLocks noChangeShapeType="1"/>
          </p:cNvSpPr>
          <p:nvPr/>
        </p:nvSpPr>
        <p:spPr bwMode="auto">
          <a:xfrm>
            <a:off x="1187450" y="4027488"/>
            <a:ext cx="5762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0758" name="Line 6"/>
          <p:cNvSpPr>
            <a:spLocks noChangeShapeType="1"/>
          </p:cNvSpPr>
          <p:nvPr/>
        </p:nvSpPr>
        <p:spPr bwMode="auto">
          <a:xfrm>
            <a:off x="2195513" y="4027488"/>
            <a:ext cx="5762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0759" name="Line 7"/>
          <p:cNvSpPr>
            <a:spLocks noChangeShapeType="1"/>
          </p:cNvSpPr>
          <p:nvPr/>
        </p:nvSpPr>
        <p:spPr bwMode="auto">
          <a:xfrm flipV="1">
            <a:off x="2771775" y="3740150"/>
            <a:ext cx="71438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0760" name="Line 8"/>
          <p:cNvSpPr>
            <a:spLocks noChangeShapeType="1"/>
          </p:cNvSpPr>
          <p:nvPr/>
        </p:nvSpPr>
        <p:spPr bwMode="auto">
          <a:xfrm flipV="1">
            <a:off x="2844800" y="3740150"/>
            <a:ext cx="2873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0761" name="Line 9"/>
          <p:cNvSpPr>
            <a:spLocks noChangeShapeType="1"/>
          </p:cNvSpPr>
          <p:nvPr/>
        </p:nvSpPr>
        <p:spPr bwMode="auto">
          <a:xfrm>
            <a:off x="3133725" y="3738563"/>
            <a:ext cx="71438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0762" name="Line 10"/>
          <p:cNvSpPr>
            <a:spLocks noChangeShapeType="1"/>
          </p:cNvSpPr>
          <p:nvPr/>
        </p:nvSpPr>
        <p:spPr bwMode="auto">
          <a:xfrm>
            <a:off x="3205163" y="4027488"/>
            <a:ext cx="5746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0763" name="Line 11"/>
          <p:cNvSpPr>
            <a:spLocks noChangeShapeType="1"/>
          </p:cNvSpPr>
          <p:nvPr/>
        </p:nvSpPr>
        <p:spPr bwMode="auto">
          <a:xfrm flipV="1">
            <a:off x="3781425" y="3740150"/>
            <a:ext cx="71438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0764" name="Line 12"/>
          <p:cNvSpPr>
            <a:spLocks noChangeShapeType="1"/>
          </p:cNvSpPr>
          <p:nvPr/>
        </p:nvSpPr>
        <p:spPr bwMode="auto">
          <a:xfrm flipV="1">
            <a:off x="3852863" y="3740150"/>
            <a:ext cx="287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0765" name="Line 13"/>
          <p:cNvSpPr>
            <a:spLocks noChangeShapeType="1"/>
          </p:cNvSpPr>
          <p:nvPr/>
        </p:nvSpPr>
        <p:spPr bwMode="auto">
          <a:xfrm>
            <a:off x="4141788" y="3738563"/>
            <a:ext cx="71437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0766" name="Line 14"/>
          <p:cNvSpPr>
            <a:spLocks noChangeShapeType="1"/>
          </p:cNvSpPr>
          <p:nvPr/>
        </p:nvSpPr>
        <p:spPr bwMode="auto">
          <a:xfrm>
            <a:off x="4213225" y="4027488"/>
            <a:ext cx="5746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0767" name="Line 15"/>
          <p:cNvSpPr>
            <a:spLocks noChangeShapeType="1"/>
          </p:cNvSpPr>
          <p:nvPr/>
        </p:nvSpPr>
        <p:spPr bwMode="auto">
          <a:xfrm flipV="1">
            <a:off x="4789488" y="3738563"/>
            <a:ext cx="71437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0768" name="Line 16"/>
          <p:cNvSpPr>
            <a:spLocks noChangeShapeType="1"/>
          </p:cNvSpPr>
          <p:nvPr/>
        </p:nvSpPr>
        <p:spPr bwMode="auto">
          <a:xfrm flipV="1">
            <a:off x="4860925" y="3740150"/>
            <a:ext cx="2873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0769" name="Line 17"/>
          <p:cNvSpPr>
            <a:spLocks noChangeShapeType="1"/>
          </p:cNvSpPr>
          <p:nvPr/>
        </p:nvSpPr>
        <p:spPr bwMode="auto">
          <a:xfrm>
            <a:off x="5149850" y="3738563"/>
            <a:ext cx="71438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0770" name="Line 18"/>
          <p:cNvSpPr>
            <a:spLocks noChangeShapeType="1"/>
          </p:cNvSpPr>
          <p:nvPr/>
        </p:nvSpPr>
        <p:spPr bwMode="auto">
          <a:xfrm>
            <a:off x="5221288" y="4027488"/>
            <a:ext cx="5746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0771" name="Line 19"/>
          <p:cNvSpPr>
            <a:spLocks noChangeShapeType="1"/>
          </p:cNvSpPr>
          <p:nvPr/>
        </p:nvSpPr>
        <p:spPr bwMode="auto">
          <a:xfrm flipV="1">
            <a:off x="5797550" y="3738563"/>
            <a:ext cx="71438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0772" name="Line 20"/>
          <p:cNvSpPr>
            <a:spLocks noChangeShapeType="1"/>
          </p:cNvSpPr>
          <p:nvPr/>
        </p:nvSpPr>
        <p:spPr bwMode="auto">
          <a:xfrm flipV="1">
            <a:off x="5868988" y="3740150"/>
            <a:ext cx="287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0773" name="Line 21"/>
          <p:cNvSpPr>
            <a:spLocks noChangeShapeType="1"/>
          </p:cNvSpPr>
          <p:nvPr/>
        </p:nvSpPr>
        <p:spPr bwMode="auto">
          <a:xfrm>
            <a:off x="6159500" y="3738563"/>
            <a:ext cx="71438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0774" name="Text Box 22"/>
          <p:cNvSpPr txBox="1">
            <a:spLocks noChangeArrowheads="1"/>
          </p:cNvSpPr>
          <p:nvPr/>
        </p:nvSpPr>
        <p:spPr bwMode="auto">
          <a:xfrm>
            <a:off x="2413000" y="3379788"/>
            <a:ext cx="576263" cy="36671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1800">
                <a:solidFill>
                  <a:srgbClr val="FF6600"/>
                </a:solidFill>
              </a:rPr>
              <a:t>T1</a:t>
            </a:r>
          </a:p>
        </p:txBody>
      </p:sp>
      <p:sp>
        <p:nvSpPr>
          <p:cNvPr id="970775" name="Text Box 23"/>
          <p:cNvSpPr txBox="1">
            <a:spLocks noChangeArrowheads="1"/>
          </p:cNvSpPr>
          <p:nvPr/>
        </p:nvSpPr>
        <p:spPr bwMode="auto">
          <a:xfrm>
            <a:off x="3421063" y="3387725"/>
            <a:ext cx="576262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1800">
                <a:solidFill>
                  <a:srgbClr val="FF6600"/>
                </a:solidFill>
              </a:rPr>
              <a:t>T2</a:t>
            </a:r>
          </a:p>
        </p:txBody>
      </p:sp>
      <p:sp>
        <p:nvSpPr>
          <p:cNvPr id="970776" name="Text Box 24"/>
          <p:cNvSpPr txBox="1">
            <a:spLocks noChangeArrowheads="1"/>
          </p:cNvSpPr>
          <p:nvPr/>
        </p:nvSpPr>
        <p:spPr bwMode="auto">
          <a:xfrm>
            <a:off x="4429125" y="3387725"/>
            <a:ext cx="576263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1800">
                <a:solidFill>
                  <a:srgbClr val="FF6600"/>
                </a:solidFill>
              </a:rPr>
              <a:t>T3</a:t>
            </a:r>
          </a:p>
        </p:txBody>
      </p:sp>
      <p:sp>
        <p:nvSpPr>
          <p:cNvPr id="970777" name="Text Box 25"/>
          <p:cNvSpPr txBox="1">
            <a:spLocks noChangeArrowheads="1"/>
          </p:cNvSpPr>
          <p:nvPr/>
        </p:nvSpPr>
        <p:spPr bwMode="auto">
          <a:xfrm>
            <a:off x="7453313" y="3379788"/>
            <a:ext cx="576262" cy="36671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1800">
                <a:solidFill>
                  <a:srgbClr val="FF6600"/>
                </a:solidFill>
              </a:rPr>
              <a:t>T4</a:t>
            </a:r>
          </a:p>
        </p:txBody>
      </p:sp>
      <p:sp>
        <p:nvSpPr>
          <p:cNvPr id="970778" name="Line 26"/>
          <p:cNvSpPr>
            <a:spLocks noChangeShapeType="1"/>
          </p:cNvSpPr>
          <p:nvPr/>
        </p:nvSpPr>
        <p:spPr bwMode="auto">
          <a:xfrm>
            <a:off x="1189038" y="4310063"/>
            <a:ext cx="22320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0779" name="Line 27"/>
          <p:cNvSpPr>
            <a:spLocks noChangeShapeType="1"/>
          </p:cNvSpPr>
          <p:nvPr/>
        </p:nvSpPr>
        <p:spPr bwMode="auto">
          <a:xfrm>
            <a:off x="3421063" y="4310063"/>
            <a:ext cx="71437" cy="2936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0780" name="Line 28"/>
          <p:cNvSpPr>
            <a:spLocks noChangeShapeType="1"/>
          </p:cNvSpPr>
          <p:nvPr/>
        </p:nvSpPr>
        <p:spPr bwMode="auto">
          <a:xfrm flipV="1">
            <a:off x="3492500" y="4603750"/>
            <a:ext cx="40322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0781" name="Line 29"/>
          <p:cNvSpPr>
            <a:spLocks noChangeShapeType="1"/>
          </p:cNvSpPr>
          <p:nvPr/>
        </p:nvSpPr>
        <p:spPr bwMode="auto">
          <a:xfrm flipV="1">
            <a:off x="7524750" y="4316413"/>
            <a:ext cx="71438" cy="2873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0782" name="Line 30"/>
          <p:cNvSpPr>
            <a:spLocks noChangeShapeType="1"/>
          </p:cNvSpPr>
          <p:nvPr/>
        </p:nvSpPr>
        <p:spPr bwMode="auto">
          <a:xfrm>
            <a:off x="7596188" y="4316413"/>
            <a:ext cx="10810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0783" name="Text Box 31"/>
          <p:cNvSpPr txBox="1">
            <a:spLocks noChangeArrowheads="1"/>
          </p:cNvSpPr>
          <p:nvPr/>
        </p:nvSpPr>
        <p:spPr bwMode="auto">
          <a:xfrm>
            <a:off x="323850" y="3660775"/>
            <a:ext cx="1042988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1800">
                <a:solidFill>
                  <a:srgbClr val="0000FF"/>
                </a:solidFill>
              </a:rPr>
              <a:t>CLK</a:t>
            </a:r>
          </a:p>
        </p:txBody>
      </p:sp>
      <p:sp>
        <p:nvSpPr>
          <p:cNvPr id="970784" name="Text Box 32"/>
          <p:cNvSpPr txBox="1">
            <a:spLocks noChangeArrowheads="1"/>
          </p:cNvSpPr>
          <p:nvPr/>
        </p:nvSpPr>
        <p:spPr bwMode="auto">
          <a:xfrm>
            <a:off x="107950" y="4381500"/>
            <a:ext cx="2089150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ClrTx/>
              <a:buFontTx/>
              <a:buNone/>
            </a:pPr>
            <a:r>
              <a:rPr lang="en-US" altLang="zh-CN" sz="1800">
                <a:solidFill>
                  <a:srgbClr val="0000FF"/>
                </a:solidFill>
              </a:rPr>
              <a:t>MEMR</a:t>
            </a:r>
            <a:r>
              <a:rPr lang="zh-CN" altLang="en-US" sz="1800">
                <a:solidFill>
                  <a:srgbClr val="0000FF"/>
                </a:solidFill>
              </a:rPr>
              <a:t>、</a:t>
            </a:r>
            <a:r>
              <a:rPr lang="en-US" altLang="zh-CN" sz="1800">
                <a:solidFill>
                  <a:srgbClr val="0000FF"/>
                </a:solidFill>
              </a:rPr>
              <a:t>MEMW</a:t>
            </a:r>
          </a:p>
        </p:txBody>
      </p:sp>
      <p:sp>
        <p:nvSpPr>
          <p:cNvPr id="970785" name="Line 33"/>
          <p:cNvSpPr>
            <a:spLocks noChangeShapeType="1"/>
          </p:cNvSpPr>
          <p:nvPr/>
        </p:nvSpPr>
        <p:spPr bwMode="auto">
          <a:xfrm>
            <a:off x="188913" y="4435475"/>
            <a:ext cx="792162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0786" name="Line 34"/>
          <p:cNvSpPr>
            <a:spLocks noChangeShapeType="1"/>
          </p:cNvSpPr>
          <p:nvPr/>
        </p:nvSpPr>
        <p:spPr bwMode="auto">
          <a:xfrm>
            <a:off x="6229350" y="4027488"/>
            <a:ext cx="5762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0787" name="Line 35"/>
          <p:cNvSpPr>
            <a:spLocks noChangeShapeType="1"/>
          </p:cNvSpPr>
          <p:nvPr/>
        </p:nvSpPr>
        <p:spPr bwMode="auto">
          <a:xfrm flipV="1">
            <a:off x="6805613" y="3738563"/>
            <a:ext cx="71437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0788" name="Line 36"/>
          <p:cNvSpPr>
            <a:spLocks noChangeShapeType="1"/>
          </p:cNvSpPr>
          <p:nvPr/>
        </p:nvSpPr>
        <p:spPr bwMode="auto">
          <a:xfrm flipV="1">
            <a:off x="6877050" y="3740150"/>
            <a:ext cx="2873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0789" name="Line 37"/>
          <p:cNvSpPr>
            <a:spLocks noChangeShapeType="1"/>
          </p:cNvSpPr>
          <p:nvPr/>
        </p:nvSpPr>
        <p:spPr bwMode="auto">
          <a:xfrm>
            <a:off x="7167563" y="3738563"/>
            <a:ext cx="71437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0790" name="Line 38"/>
          <p:cNvSpPr>
            <a:spLocks noChangeShapeType="1"/>
          </p:cNvSpPr>
          <p:nvPr/>
        </p:nvSpPr>
        <p:spPr bwMode="auto">
          <a:xfrm>
            <a:off x="7237413" y="4027488"/>
            <a:ext cx="5762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0791" name="Line 39"/>
          <p:cNvSpPr>
            <a:spLocks noChangeShapeType="1"/>
          </p:cNvSpPr>
          <p:nvPr/>
        </p:nvSpPr>
        <p:spPr bwMode="auto">
          <a:xfrm flipV="1">
            <a:off x="7813675" y="3738563"/>
            <a:ext cx="71438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0792" name="Line 40"/>
          <p:cNvSpPr>
            <a:spLocks noChangeShapeType="1"/>
          </p:cNvSpPr>
          <p:nvPr/>
        </p:nvSpPr>
        <p:spPr bwMode="auto">
          <a:xfrm flipV="1">
            <a:off x="7885113" y="3740150"/>
            <a:ext cx="287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0793" name="Line 41"/>
          <p:cNvSpPr>
            <a:spLocks noChangeShapeType="1"/>
          </p:cNvSpPr>
          <p:nvPr/>
        </p:nvSpPr>
        <p:spPr bwMode="auto">
          <a:xfrm>
            <a:off x="8175625" y="3738563"/>
            <a:ext cx="71438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0794" name="Line 42"/>
          <p:cNvSpPr>
            <a:spLocks noChangeShapeType="1"/>
          </p:cNvSpPr>
          <p:nvPr/>
        </p:nvSpPr>
        <p:spPr bwMode="auto">
          <a:xfrm>
            <a:off x="8245475" y="4027488"/>
            <a:ext cx="4333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970795" name="Group 43"/>
          <p:cNvGrpSpPr>
            <a:grpSpLocks/>
          </p:cNvGrpSpPr>
          <p:nvPr/>
        </p:nvGrpSpPr>
        <p:grpSpPr bwMode="auto">
          <a:xfrm>
            <a:off x="2159000" y="3524250"/>
            <a:ext cx="6054725" cy="3224213"/>
            <a:chOff x="1425" y="754"/>
            <a:chExt cx="3814" cy="3311"/>
          </a:xfrm>
        </p:grpSpPr>
        <p:sp>
          <p:nvSpPr>
            <p:cNvPr id="970796" name="Line 44"/>
            <p:cNvSpPr>
              <a:spLocks noChangeShapeType="1"/>
            </p:cNvSpPr>
            <p:nvPr/>
          </p:nvSpPr>
          <p:spPr bwMode="auto">
            <a:xfrm>
              <a:off x="1425" y="758"/>
              <a:ext cx="0" cy="3303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0797" name="Line 45"/>
            <p:cNvSpPr>
              <a:spLocks noChangeShapeType="1"/>
            </p:cNvSpPr>
            <p:nvPr/>
          </p:nvSpPr>
          <p:spPr bwMode="auto">
            <a:xfrm>
              <a:off x="2061" y="762"/>
              <a:ext cx="0" cy="3303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0798" name="Line 46"/>
            <p:cNvSpPr>
              <a:spLocks noChangeShapeType="1"/>
            </p:cNvSpPr>
            <p:nvPr/>
          </p:nvSpPr>
          <p:spPr bwMode="auto">
            <a:xfrm>
              <a:off x="2697" y="762"/>
              <a:ext cx="0" cy="3303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0799" name="Line 47"/>
            <p:cNvSpPr>
              <a:spLocks noChangeShapeType="1"/>
            </p:cNvSpPr>
            <p:nvPr/>
          </p:nvSpPr>
          <p:spPr bwMode="auto">
            <a:xfrm>
              <a:off x="3333" y="762"/>
              <a:ext cx="0" cy="3303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0800" name="Line 48"/>
            <p:cNvSpPr>
              <a:spLocks noChangeShapeType="1"/>
            </p:cNvSpPr>
            <p:nvPr/>
          </p:nvSpPr>
          <p:spPr bwMode="auto">
            <a:xfrm>
              <a:off x="3969" y="762"/>
              <a:ext cx="0" cy="3303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0801" name="Line 49"/>
            <p:cNvSpPr>
              <a:spLocks noChangeShapeType="1"/>
            </p:cNvSpPr>
            <p:nvPr/>
          </p:nvSpPr>
          <p:spPr bwMode="auto">
            <a:xfrm>
              <a:off x="4604" y="754"/>
              <a:ext cx="0" cy="3303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0802" name="Line 50"/>
            <p:cNvSpPr>
              <a:spLocks noChangeShapeType="1"/>
            </p:cNvSpPr>
            <p:nvPr/>
          </p:nvSpPr>
          <p:spPr bwMode="auto">
            <a:xfrm>
              <a:off x="5239" y="754"/>
              <a:ext cx="0" cy="3303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970803" name="Text Box 51"/>
          <p:cNvSpPr txBox="1">
            <a:spLocks noChangeArrowheads="1"/>
          </p:cNvSpPr>
          <p:nvPr/>
        </p:nvSpPr>
        <p:spPr bwMode="auto">
          <a:xfrm>
            <a:off x="5364163" y="3379788"/>
            <a:ext cx="576262" cy="36671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1800">
                <a:solidFill>
                  <a:srgbClr val="FF6600"/>
                </a:solidFill>
              </a:rPr>
              <a:t>Tw</a:t>
            </a:r>
          </a:p>
        </p:txBody>
      </p:sp>
      <p:sp>
        <p:nvSpPr>
          <p:cNvPr id="970804" name="Text Box 52"/>
          <p:cNvSpPr txBox="1">
            <a:spLocks noChangeArrowheads="1"/>
          </p:cNvSpPr>
          <p:nvPr/>
        </p:nvSpPr>
        <p:spPr bwMode="auto">
          <a:xfrm>
            <a:off x="6372225" y="3379788"/>
            <a:ext cx="576263" cy="36671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1800">
                <a:solidFill>
                  <a:srgbClr val="FF6600"/>
                </a:solidFill>
              </a:rPr>
              <a:t>Tw</a:t>
            </a:r>
          </a:p>
        </p:txBody>
      </p:sp>
      <p:sp>
        <p:nvSpPr>
          <p:cNvPr id="970805" name="Line 53"/>
          <p:cNvSpPr>
            <a:spLocks noChangeShapeType="1"/>
          </p:cNvSpPr>
          <p:nvPr/>
        </p:nvSpPr>
        <p:spPr bwMode="auto">
          <a:xfrm>
            <a:off x="1187450" y="4886325"/>
            <a:ext cx="2592388" cy="63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0806" name="Line 54"/>
          <p:cNvSpPr>
            <a:spLocks noChangeShapeType="1"/>
          </p:cNvSpPr>
          <p:nvPr/>
        </p:nvSpPr>
        <p:spPr bwMode="auto">
          <a:xfrm>
            <a:off x="3779838" y="4892675"/>
            <a:ext cx="71437" cy="2936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0807" name="Line 55"/>
          <p:cNvSpPr>
            <a:spLocks noChangeShapeType="1"/>
          </p:cNvSpPr>
          <p:nvPr/>
        </p:nvSpPr>
        <p:spPr bwMode="auto">
          <a:xfrm flipV="1">
            <a:off x="3851275" y="5180013"/>
            <a:ext cx="19446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0808" name="Line 56"/>
          <p:cNvSpPr>
            <a:spLocks noChangeShapeType="1"/>
          </p:cNvSpPr>
          <p:nvPr/>
        </p:nvSpPr>
        <p:spPr bwMode="auto">
          <a:xfrm flipV="1">
            <a:off x="5795963" y="4892675"/>
            <a:ext cx="71437" cy="2873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0809" name="Line 57"/>
          <p:cNvSpPr>
            <a:spLocks noChangeShapeType="1"/>
          </p:cNvSpPr>
          <p:nvPr/>
        </p:nvSpPr>
        <p:spPr bwMode="auto">
          <a:xfrm>
            <a:off x="5867400" y="4892675"/>
            <a:ext cx="28082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0810" name="Line 58"/>
          <p:cNvSpPr>
            <a:spLocks noChangeShapeType="1"/>
          </p:cNvSpPr>
          <p:nvPr/>
        </p:nvSpPr>
        <p:spPr bwMode="auto">
          <a:xfrm>
            <a:off x="1187450" y="5462588"/>
            <a:ext cx="3600450" cy="63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0811" name="Line 59"/>
          <p:cNvSpPr>
            <a:spLocks noChangeShapeType="1"/>
          </p:cNvSpPr>
          <p:nvPr/>
        </p:nvSpPr>
        <p:spPr bwMode="auto">
          <a:xfrm>
            <a:off x="4787900" y="5468938"/>
            <a:ext cx="71438" cy="2936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0812" name="Line 60"/>
          <p:cNvSpPr>
            <a:spLocks noChangeShapeType="1"/>
          </p:cNvSpPr>
          <p:nvPr/>
        </p:nvSpPr>
        <p:spPr bwMode="auto">
          <a:xfrm flipV="1">
            <a:off x="4859338" y="5756275"/>
            <a:ext cx="9366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0813" name="Line 61"/>
          <p:cNvSpPr>
            <a:spLocks noChangeShapeType="1"/>
          </p:cNvSpPr>
          <p:nvPr/>
        </p:nvSpPr>
        <p:spPr bwMode="auto">
          <a:xfrm flipV="1">
            <a:off x="5795963" y="5468938"/>
            <a:ext cx="71437" cy="2873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0814" name="Line 62"/>
          <p:cNvSpPr>
            <a:spLocks noChangeShapeType="1"/>
          </p:cNvSpPr>
          <p:nvPr/>
        </p:nvSpPr>
        <p:spPr bwMode="auto">
          <a:xfrm>
            <a:off x="5867400" y="5468938"/>
            <a:ext cx="28082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0815" name="Line 63"/>
          <p:cNvSpPr>
            <a:spLocks noChangeShapeType="1"/>
          </p:cNvSpPr>
          <p:nvPr/>
        </p:nvSpPr>
        <p:spPr bwMode="auto">
          <a:xfrm>
            <a:off x="1187450" y="6038850"/>
            <a:ext cx="4608513" cy="47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0816" name="Line 64"/>
          <p:cNvSpPr>
            <a:spLocks noChangeShapeType="1"/>
          </p:cNvSpPr>
          <p:nvPr/>
        </p:nvSpPr>
        <p:spPr bwMode="auto">
          <a:xfrm>
            <a:off x="5795963" y="6043613"/>
            <a:ext cx="71437" cy="2936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0817" name="Line 65"/>
          <p:cNvSpPr>
            <a:spLocks noChangeShapeType="1"/>
          </p:cNvSpPr>
          <p:nvPr/>
        </p:nvSpPr>
        <p:spPr bwMode="auto">
          <a:xfrm flipV="1">
            <a:off x="5867400" y="6332538"/>
            <a:ext cx="9366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0818" name="Line 66"/>
          <p:cNvSpPr>
            <a:spLocks noChangeShapeType="1"/>
          </p:cNvSpPr>
          <p:nvPr/>
        </p:nvSpPr>
        <p:spPr bwMode="auto">
          <a:xfrm flipV="1">
            <a:off x="6804025" y="6043613"/>
            <a:ext cx="71438" cy="2873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0819" name="Line 67"/>
          <p:cNvSpPr>
            <a:spLocks noChangeShapeType="1"/>
          </p:cNvSpPr>
          <p:nvPr/>
        </p:nvSpPr>
        <p:spPr bwMode="auto">
          <a:xfrm>
            <a:off x="6877050" y="6043613"/>
            <a:ext cx="1798638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0820" name="Line 68"/>
          <p:cNvSpPr>
            <a:spLocks noChangeShapeType="1"/>
          </p:cNvSpPr>
          <p:nvPr/>
        </p:nvSpPr>
        <p:spPr bwMode="auto">
          <a:xfrm>
            <a:off x="1196975" y="4435475"/>
            <a:ext cx="792163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0821" name="Text Box 69"/>
          <p:cNvSpPr txBox="1">
            <a:spLocks noChangeArrowheads="1"/>
          </p:cNvSpPr>
          <p:nvPr/>
        </p:nvSpPr>
        <p:spPr bwMode="auto">
          <a:xfrm>
            <a:off x="684213" y="4892675"/>
            <a:ext cx="647700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1800">
                <a:solidFill>
                  <a:srgbClr val="0000FF"/>
                </a:solidFill>
              </a:rPr>
              <a:t>Q1</a:t>
            </a:r>
          </a:p>
        </p:txBody>
      </p:sp>
      <p:sp>
        <p:nvSpPr>
          <p:cNvPr id="970822" name="Text Box 70"/>
          <p:cNvSpPr txBox="1">
            <a:spLocks noChangeArrowheads="1"/>
          </p:cNvSpPr>
          <p:nvPr/>
        </p:nvSpPr>
        <p:spPr bwMode="auto">
          <a:xfrm>
            <a:off x="684213" y="5461000"/>
            <a:ext cx="647700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1800">
                <a:solidFill>
                  <a:srgbClr val="0000FF"/>
                </a:solidFill>
              </a:rPr>
              <a:t>Q2</a:t>
            </a:r>
          </a:p>
        </p:txBody>
      </p:sp>
      <p:sp>
        <p:nvSpPr>
          <p:cNvPr id="970823" name="Text Box 71"/>
          <p:cNvSpPr txBox="1">
            <a:spLocks noChangeArrowheads="1"/>
          </p:cNvSpPr>
          <p:nvPr/>
        </p:nvSpPr>
        <p:spPr bwMode="auto">
          <a:xfrm>
            <a:off x="684213" y="6037263"/>
            <a:ext cx="647700" cy="36671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1800">
                <a:solidFill>
                  <a:srgbClr val="0000FF"/>
                </a:solidFill>
              </a:rPr>
              <a:t>Q3</a:t>
            </a:r>
          </a:p>
        </p:txBody>
      </p:sp>
      <p:sp>
        <p:nvSpPr>
          <p:cNvPr id="970824" name="Line 72"/>
          <p:cNvSpPr>
            <a:spLocks noChangeShapeType="1"/>
          </p:cNvSpPr>
          <p:nvPr/>
        </p:nvSpPr>
        <p:spPr bwMode="auto">
          <a:xfrm>
            <a:off x="3811588" y="3702050"/>
            <a:ext cx="0" cy="1824038"/>
          </a:xfrm>
          <a:prstGeom prst="line">
            <a:avLst/>
          </a:prstGeom>
          <a:noFill/>
          <a:ln w="19050">
            <a:solidFill>
              <a:srgbClr val="008000"/>
            </a:solidFill>
            <a:prstDash val="dash"/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0825" name="Line 73"/>
          <p:cNvSpPr>
            <a:spLocks noChangeShapeType="1"/>
          </p:cNvSpPr>
          <p:nvPr/>
        </p:nvSpPr>
        <p:spPr bwMode="auto">
          <a:xfrm>
            <a:off x="4819650" y="3702050"/>
            <a:ext cx="0" cy="2262188"/>
          </a:xfrm>
          <a:prstGeom prst="line">
            <a:avLst/>
          </a:prstGeom>
          <a:noFill/>
          <a:ln w="19050">
            <a:solidFill>
              <a:srgbClr val="008000"/>
            </a:solidFill>
            <a:prstDash val="dash"/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0826" name="Line 74"/>
          <p:cNvSpPr>
            <a:spLocks noChangeShapeType="1"/>
          </p:cNvSpPr>
          <p:nvPr/>
        </p:nvSpPr>
        <p:spPr bwMode="auto">
          <a:xfrm>
            <a:off x="6837363" y="3702050"/>
            <a:ext cx="0" cy="2846388"/>
          </a:xfrm>
          <a:prstGeom prst="line">
            <a:avLst/>
          </a:prstGeom>
          <a:noFill/>
          <a:ln w="19050">
            <a:solidFill>
              <a:srgbClr val="008000"/>
            </a:solidFill>
            <a:prstDash val="dash"/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0827" name="Line 75"/>
          <p:cNvSpPr>
            <a:spLocks noChangeShapeType="1"/>
          </p:cNvSpPr>
          <p:nvPr/>
        </p:nvSpPr>
        <p:spPr bwMode="auto">
          <a:xfrm>
            <a:off x="7556500" y="3702050"/>
            <a:ext cx="0" cy="1093788"/>
          </a:xfrm>
          <a:prstGeom prst="line">
            <a:avLst/>
          </a:prstGeom>
          <a:noFill/>
          <a:ln w="19050">
            <a:solidFill>
              <a:srgbClr val="008000"/>
            </a:solidFill>
            <a:prstDash val="dash"/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0828" name="Line 76"/>
          <p:cNvSpPr>
            <a:spLocks noChangeShapeType="1"/>
          </p:cNvSpPr>
          <p:nvPr/>
        </p:nvSpPr>
        <p:spPr bwMode="auto">
          <a:xfrm>
            <a:off x="7845425" y="3702050"/>
            <a:ext cx="0" cy="1093788"/>
          </a:xfrm>
          <a:prstGeom prst="line">
            <a:avLst/>
          </a:prstGeom>
          <a:noFill/>
          <a:ln w="19050">
            <a:solidFill>
              <a:srgbClr val="008000"/>
            </a:solidFill>
            <a:prstDash val="dash"/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0829" name="Line 77"/>
          <p:cNvSpPr>
            <a:spLocks noChangeShapeType="1"/>
          </p:cNvSpPr>
          <p:nvPr/>
        </p:nvSpPr>
        <p:spPr bwMode="auto">
          <a:xfrm>
            <a:off x="5834063" y="3689350"/>
            <a:ext cx="0" cy="2846388"/>
          </a:xfrm>
          <a:prstGeom prst="line">
            <a:avLst/>
          </a:prstGeom>
          <a:noFill/>
          <a:ln w="19050">
            <a:solidFill>
              <a:srgbClr val="008000"/>
            </a:solidFill>
            <a:prstDash val="dash"/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0830" name="Text Box 78"/>
          <p:cNvSpPr txBox="1">
            <a:spLocks noChangeArrowheads="1"/>
          </p:cNvSpPr>
          <p:nvPr/>
        </p:nvSpPr>
        <p:spPr bwMode="auto">
          <a:xfrm>
            <a:off x="3995738" y="4927600"/>
            <a:ext cx="360362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0">
                <a:solidFill>
                  <a:srgbClr val="FF0000"/>
                </a:solidFill>
                <a:latin typeface="Arial" charset="0"/>
              </a:rPr>
              <a:t>x</a:t>
            </a:r>
          </a:p>
        </p:txBody>
      </p:sp>
      <p:sp>
        <p:nvSpPr>
          <p:cNvPr id="970831" name="Text Box 79"/>
          <p:cNvSpPr txBox="1">
            <a:spLocks noChangeArrowheads="1"/>
          </p:cNvSpPr>
          <p:nvPr/>
        </p:nvSpPr>
        <p:spPr bwMode="auto">
          <a:xfrm>
            <a:off x="5005388" y="4921250"/>
            <a:ext cx="360362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0">
                <a:solidFill>
                  <a:srgbClr val="FF0000"/>
                </a:solidFill>
                <a:latin typeface="Arial" charset="0"/>
              </a:rPr>
              <a:t>x</a:t>
            </a:r>
          </a:p>
        </p:txBody>
      </p:sp>
      <p:sp>
        <p:nvSpPr>
          <p:cNvPr id="970832" name="Text Box 80"/>
          <p:cNvSpPr txBox="1">
            <a:spLocks noChangeArrowheads="1"/>
          </p:cNvSpPr>
          <p:nvPr/>
        </p:nvSpPr>
        <p:spPr bwMode="auto">
          <a:xfrm>
            <a:off x="6015038" y="4635500"/>
            <a:ext cx="360362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0">
                <a:solidFill>
                  <a:srgbClr val="FF0000"/>
                </a:solidFill>
                <a:latin typeface="Arial" charset="0"/>
              </a:rPr>
              <a:t>x</a:t>
            </a:r>
          </a:p>
        </p:txBody>
      </p:sp>
      <p:graphicFrame>
        <p:nvGraphicFramePr>
          <p:cNvPr id="970833" name="Object 81"/>
          <p:cNvGraphicFramePr>
            <a:graphicFrameLocks noChangeAspect="1"/>
          </p:cNvGraphicFramePr>
          <p:nvPr/>
        </p:nvGraphicFramePr>
        <p:xfrm>
          <a:off x="107950" y="404813"/>
          <a:ext cx="8964613" cy="274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0879" name="Visio" r:id="rId3" imgW="11285638" imgH="3460846" progId="Visio.Drawing.11">
                  <p:embed/>
                </p:oleObj>
              </mc:Choice>
              <mc:Fallback>
                <p:oleObj name="Visio" r:id="rId3" imgW="11285638" imgH="3460846" progId="Visio.Drawing.11">
                  <p:embed/>
                  <p:pic>
                    <p:nvPicPr>
                      <p:cNvPr id="0" name="Picture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404813"/>
                        <a:ext cx="8964613" cy="274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FF"/>
                            </a:solidFill>
                            <a:miter lim="800000"/>
                            <a:headEnd/>
                            <a:tailEnd type="none" w="med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0834" name="Line 82"/>
          <p:cNvSpPr>
            <a:spLocks noChangeShapeType="1"/>
          </p:cNvSpPr>
          <p:nvPr/>
        </p:nvSpPr>
        <p:spPr bwMode="auto">
          <a:xfrm flipH="1" flipV="1">
            <a:off x="2051050" y="3292475"/>
            <a:ext cx="433388" cy="2159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0835" name="Text Box 83"/>
          <p:cNvSpPr txBox="1">
            <a:spLocks noChangeArrowheads="1"/>
          </p:cNvSpPr>
          <p:nvPr/>
        </p:nvSpPr>
        <p:spPr bwMode="auto">
          <a:xfrm>
            <a:off x="684213" y="3076575"/>
            <a:ext cx="1439862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1800">
                <a:solidFill>
                  <a:srgbClr val="008000"/>
                </a:solidFill>
              </a:rPr>
              <a:t>地址、</a:t>
            </a:r>
            <a:r>
              <a:rPr lang="en-US" altLang="zh-CN" sz="1800">
                <a:solidFill>
                  <a:srgbClr val="008000"/>
                </a:solidFill>
              </a:rPr>
              <a:t>ALE</a:t>
            </a:r>
          </a:p>
        </p:txBody>
      </p:sp>
      <p:sp>
        <p:nvSpPr>
          <p:cNvPr id="970836" name="Line 84"/>
          <p:cNvSpPr>
            <a:spLocks noChangeShapeType="1"/>
          </p:cNvSpPr>
          <p:nvPr/>
        </p:nvSpPr>
        <p:spPr bwMode="auto">
          <a:xfrm flipV="1">
            <a:off x="3851275" y="3148013"/>
            <a:ext cx="576263" cy="36036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0837" name="Text Box 85"/>
          <p:cNvSpPr txBox="1">
            <a:spLocks noChangeArrowheads="1"/>
          </p:cNvSpPr>
          <p:nvPr/>
        </p:nvSpPr>
        <p:spPr bwMode="auto">
          <a:xfrm>
            <a:off x="3851275" y="2854325"/>
            <a:ext cx="1439863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1800">
                <a:solidFill>
                  <a:srgbClr val="008000"/>
                </a:solidFill>
              </a:rPr>
              <a:t>读、写信号</a:t>
            </a:r>
            <a:endParaRPr lang="en-US" altLang="zh-CN" sz="1800">
              <a:solidFill>
                <a:srgbClr val="008000"/>
              </a:solidFill>
            </a:endParaRPr>
          </a:p>
        </p:txBody>
      </p:sp>
      <p:sp>
        <p:nvSpPr>
          <p:cNvPr id="970838" name="Text Box 86"/>
          <p:cNvSpPr txBox="1">
            <a:spLocks noChangeArrowheads="1"/>
          </p:cNvSpPr>
          <p:nvPr/>
        </p:nvSpPr>
        <p:spPr bwMode="auto">
          <a:xfrm>
            <a:off x="5364163" y="2860675"/>
            <a:ext cx="1368425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1800">
                <a:solidFill>
                  <a:srgbClr val="008000"/>
                </a:solidFill>
              </a:rPr>
              <a:t>采样</a:t>
            </a:r>
            <a:r>
              <a:rPr lang="en-US" altLang="zh-CN" sz="1800">
                <a:solidFill>
                  <a:srgbClr val="008000"/>
                </a:solidFill>
              </a:rPr>
              <a:t>Ready</a:t>
            </a:r>
          </a:p>
        </p:txBody>
      </p:sp>
      <p:sp>
        <p:nvSpPr>
          <p:cNvPr id="970839" name="Line 87"/>
          <p:cNvSpPr>
            <a:spLocks noChangeShapeType="1"/>
          </p:cNvSpPr>
          <p:nvPr/>
        </p:nvSpPr>
        <p:spPr bwMode="auto">
          <a:xfrm flipV="1">
            <a:off x="4859338" y="3148013"/>
            <a:ext cx="649287" cy="288925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0840" name="Line 88"/>
          <p:cNvSpPr>
            <a:spLocks noChangeShapeType="1"/>
          </p:cNvSpPr>
          <p:nvPr/>
        </p:nvSpPr>
        <p:spPr bwMode="auto">
          <a:xfrm flipV="1">
            <a:off x="5867400" y="3221038"/>
            <a:ext cx="217488" cy="287337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0841" name="Line 89"/>
          <p:cNvSpPr>
            <a:spLocks noChangeShapeType="1"/>
          </p:cNvSpPr>
          <p:nvPr/>
        </p:nvSpPr>
        <p:spPr bwMode="auto">
          <a:xfrm flipH="1" flipV="1">
            <a:off x="6300788" y="3221038"/>
            <a:ext cx="142875" cy="287337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0842" name="Text Box 90"/>
          <p:cNvSpPr txBox="1">
            <a:spLocks noChangeArrowheads="1"/>
          </p:cNvSpPr>
          <p:nvPr/>
        </p:nvSpPr>
        <p:spPr bwMode="auto">
          <a:xfrm>
            <a:off x="7091363" y="2781300"/>
            <a:ext cx="1368425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1800">
                <a:solidFill>
                  <a:srgbClr val="008000"/>
                </a:solidFill>
              </a:rPr>
              <a:t>采样数据线</a:t>
            </a:r>
            <a:endParaRPr lang="en-US" altLang="zh-CN" sz="1800">
              <a:solidFill>
                <a:srgbClr val="008000"/>
              </a:solidFill>
            </a:endParaRPr>
          </a:p>
        </p:txBody>
      </p:sp>
      <p:sp>
        <p:nvSpPr>
          <p:cNvPr id="970843" name="Line 91"/>
          <p:cNvSpPr>
            <a:spLocks noChangeShapeType="1"/>
          </p:cNvSpPr>
          <p:nvPr/>
        </p:nvSpPr>
        <p:spPr bwMode="auto">
          <a:xfrm flipV="1">
            <a:off x="7740650" y="3076575"/>
            <a:ext cx="0" cy="360363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0754" grpId="0" animBg="1"/>
      <p:bldP spid="970755" grpId="0" animBg="1"/>
      <p:bldP spid="970756" grpId="0" animBg="1"/>
      <p:bldP spid="970757" grpId="0" animBg="1"/>
      <p:bldP spid="970758" grpId="0" animBg="1"/>
      <p:bldP spid="970759" grpId="0" animBg="1"/>
      <p:bldP spid="970760" grpId="0" animBg="1"/>
      <p:bldP spid="970761" grpId="0" animBg="1"/>
      <p:bldP spid="970762" grpId="0" animBg="1"/>
      <p:bldP spid="970763" grpId="0" animBg="1"/>
      <p:bldP spid="970764" grpId="0" animBg="1"/>
      <p:bldP spid="970765" grpId="0" animBg="1"/>
      <p:bldP spid="970766" grpId="0" animBg="1"/>
      <p:bldP spid="970767" grpId="0" animBg="1"/>
      <p:bldP spid="970768" grpId="0" animBg="1"/>
      <p:bldP spid="970769" grpId="0" animBg="1"/>
      <p:bldP spid="970770" grpId="0" animBg="1"/>
      <p:bldP spid="970771" grpId="0" animBg="1"/>
      <p:bldP spid="970772" grpId="0" animBg="1"/>
      <p:bldP spid="970773" grpId="0" animBg="1"/>
      <p:bldP spid="970774" grpId="0"/>
      <p:bldP spid="970775" grpId="0"/>
      <p:bldP spid="970776" grpId="0"/>
      <p:bldP spid="970777" grpId="0"/>
      <p:bldP spid="970778" grpId="0" animBg="1"/>
      <p:bldP spid="970779" grpId="0" animBg="1"/>
      <p:bldP spid="970780" grpId="0" animBg="1"/>
      <p:bldP spid="970781" grpId="0" animBg="1"/>
      <p:bldP spid="970782" grpId="0" animBg="1"/>
      <p:bldP spid="970783" grpId="0"/>
      <p:bldP spid="970784" grpId="0"/>
      <p:bldP spid="970785" grpId="0" animBg="1"/>
      <p:bldP spid="970786" grpId="0" animBg="1"/>
      <p:bldP spid="970787" grpId="0" animBg="1"/>
      <p:bldP spid="970788" grpId="0" animBg="1"/>
      <p:bldP spid="970789" grpId="0" animBg="1"/>
      <p:bldP spid="970790" grpId="0" animBg="1"/>
      <p:bldP spid="970791" grpId="0" animBg="1"/>
      <p:bldP spid="970792" grpId="0" animBg="1"/>
      <p:bldP spid="970793" grpId="0" animBg="1"/>
      <p:bldP spid="970794" grpId="0" animBg="1"/>
      <p:bldP spid="970803" grpId="0"/>
      <p:bldP spid="970804" grpId="0"/>
      <p:bldP spid="970805" grpId="0" animBg="1"/>
      <p:bldP spid="970806" grpId="0" animBg="1"/>
      <p:bldP spid="970807" grpId="0" animBg="1"/>
      <p:bldP spid="970808" grpId="0" animBg="1"/>
      <p:bldP spid="970809" grpId="0" animBg="1"/>
      <p:bldP spid="970810" grpId="0" animBg="1"/>
      <p:bldP spid="970811" grpId="0" animBg="1"/>
      <p:bldP spid="970812" grpId="0" animBg="1"/>
      <p:bldP spid="970813" grpId="0" animBg="1"/>
      <p:bldP spid="970814" grpId="0" animBg="1"/>
      <p:bldP spid="970815" grpId="0" animBg="1"/>
      <p:bldP spid="970816" grpId="0" animBg="1"/>
      <p:bldP spid="970817" grpId="0" animBg="1"/>
      <p:bldP spid="970818" grpId="0" animBg="1"/>
      <p:bldP spid="970819" grpId="0" animBg="1"/>
      <p:bldP spid="970820" grpId="0" animBg="1"/>
      <p:bldP spid="970821" grpId="0"/>
      <p:bldP spid="970822" grpId="0"/>
      <p:bldP spid="970823" grpId="0"/>
      <p:bldP spid="970824" grpId="0" animBg="1"/>
      <p:bldP spid="970825" grpId="0" animBg="1"/>
      <p:bldP spid="970826" grpId="0" animBg="1"/>
      <p:bldP spid="970827" grpId="0" animBg="1"/>
      <p:bldP spid="970828" grpId="0" animBg="1"/>
      <p:bldP spid="970829" grpId="0" animBg="1"/>
      <p:bldP spid="970830" grpId="0"/>
      <p:bldP spid="970831" grpId="0"/>
      <p:bldP spid="970832" grpId="0"/>
      <p:bldP spid="970834" grpId="0" animBg="1"/>
      <p:bldP spid="970835" grpId="0"/>
      <p:bldP spid="970836" grpId="0" animBg="1"/>
      <p:bldP spid="970837" grpId="0"/>
      <p:bldP spid="970838" grpId="0"/>
      <p:bldP spid="970839" grpId="0" animBg="1"/>
      <p:bldP spid="970840" grpId="0" animBg="1"/>
      <p:bldP spid="970841" grpId="0" animBg="1"/>
      <p:bldP spid="970842" grpId="0"/>
      <p:bldP spid="97084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黑体" pitchFamily="2" charset="-122"/>
              </a:rPr>
              <a:t>5.2.1 </a:t>
            </a:r>
            <a:r>
              <a:rPr lang="en-US" altLang="zh-CN" dirty="0" smtClean="0">
                <a:ea typeface="黑体" pitchFamily="2" charset="-122"/>
              </a:rPr>
              <a:t> SRAM</a:t>
            </a:r>
            <a:r>
              <a:rPr lang="zh-CN" altLang="en-US" dirty="0" smtClean="0">
                <a:ea typeface="黑体" pitchFamily="2" charset="-122"/>
              </a:rPr>
              <a:t>       </a:t>
            </a:r>
            <a:r>
              <a:rPr lang="zh-CN" altLang="en-US" dirty="0">
                <a:solidFill>
                  <a:srgbClr val="CC3399"/>
                </a:solidFill>
                <a:ea typeface="黑体" pitchFamily="2" charset="-122"/>
              </a:rPr>
              <a:t>一、异步</a:t>
            </a:r>
            <a:r>
              <a:rPr lang="en-US" altLang="zh-CN" dirty="0">
                <a:solidFill>
                  <a:srgbClr val="CC3399"/>
                </a:solidFill>
                <a:ea typeface="黑体" pitchFamily="2" charset="-122"/>
              </a:rPr>
              <a:t>SRAM</a:t>
            </a:r>
            <a:r>
              <a:rPr lang="zh-CN" altLang="en-US" dirty="0">
                <a:solidFill>
                  <a:srgbClr val="CC3399"/>
                </a:solidFill>
                <a:ea typeface="黑体" pitchFamily="2" charset="-122"/>
              </a:rPr>
              <a:t>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00"/>
            <a:ext cx="8362950" cy="5328739"/>
          </a:xfrm>
        </p:spPr>
        <p:txBody>
          <a:bodyPr/>
          <a:lstStyle/>
          <a:p>
            <a:r>
              <a:rPr lang="zh-CN" altLang="zh-CN" dirty="0"/>
              <a:t>根据不同应用领域的需求</a:t>
            </a:r>
            <a:r>
              <a:rPr lang="zh-CN" altLang="zh-CN" dirty="0" smtClean="0"/>
              <a:t>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zh-CN" dirty="0" smtClean="0"/>
              <a:t>异步</a:t>
            </a:r>
            <a:r>
              <a:rPr lang="en-US" altLang="zh-CN" dirty="0"/>
              <a:t>SRAM</a:t>
            </a:r>
            <a:r>
              <a:rPr lang="zh-CN" altLang="zh-CN" dirty="0"/>
              <a:t>逐渐发展出了两个分支</a:t>
            </a:r>
            <a:r>
              <a:rPr lang="zh-CN" altLang="zh-CN" dirty="0" smtClean="0"/>
              <a:t>：</a:t>
            </a:r>
            <a:endParaRPr lang="en-US" altLang="zh-CN" dirty="0" smtClean="0"/>
          </a:p>
          <a:p>
            <a:pPr lvl="1"/>
            <a:r>
              <a:rPr lang="zh-CN" altLang="zh-CN" dirty="0" smtClean="0">
                <a:solidFill>
                  <a:srgbClr val="FF0066"/>
                </a:solidFill>
              </a:rPr>
              <a:t>快速</a:t>
            </a:r>
            <a:r>
              <a:rPr lang="zh-CN" altLang="zh-CN" dirty="0"/>
              <a:t>异步型</a:t>
            </a:r>
            <a:r>
              <a:rPr lang="en-US" altLang="zh-CN" dirty="0" smtClean="0"/>
              <a:t>SRAM</a:t>
            </a:r>
          </a:p>
          <a:p>
            <a:pPr lvl="1"/>
            <a:r>
              <a:rPr lang="zh-CN" altLang="zh-CN" dirty="0" smtClean="0">
                <a:solidFill>
                  <a:srgbClr val="FF0066"/>
                </a:solidFill>
              </a:rPr>
              <a:t>低功耗</a:t>
            </a:r>
            <a:r>
              <a:rPr lang="zh-CN" altLang="zh-CN" dirty="0"/>
              <a:t>异步型</a:t>
            </a:r>
            <a:r>
              <a:rPr lang="en-US" altLang="zh-CN" dirty="0"/>
              <a:t>SRAM</a:t>
            </a:r>
            <a:r>
              <a:rPr lang="zh-CN" altLang="zh-CN" dirty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D031C4-4632-4437-8B62-3FAD678140B8}" type="slidenum">
              <a:rPr lang="zh-CN" altLang="en-US" smtClean="0"/>
              <a:pPr/>
              <a:t>37</a:t>
            </a:fld>
            <a:endParaRPr lang="en-US" altLang="zh-CN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899489" y="556358"/>
            <a:ext cx="7930979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dirty="0">
                <a:solidFill>
                  <a:srgbClr val="008000"/>
                </a:solidFill>
                <a:ea typeface="黑体" pitchFamily="2" charset="-122"/>
              </a:rPr>
              <a:t>5. </a:t>
            </a:r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异步</a:t>
            </a:r>
            <a:r>
              <a:rPr lang="en-US" altLang="zh-CN" dirty="0">
                <a:solidFill>
                  <a:srgbClr val="008000"/>
                </a:solidFill>
                <a:ea typeface="黑体" pitchFamily="2" charset="-122"/>
              </a:rPr>
              <a:t>SRAM</a:t>
            </a:r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的新发展</a:t>
            </a: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9995339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黑体" pitchFamily="2" charset="-122"/>
              </a:rPr>
              <a:t>5.2.1 </a:t>
            </a:r>
            <a:r>
              <a:rPr lang="en-US" altLang="zh-CN" dirty="0" smtClean="0">
                <a:ea typeface="黑体" pitchFamily="2" charset="-122"/>
              </a:rPr>
              <a:t> SRAM</a:t>
            </a:r>
            <a:r>
              <a:rPr lang="zh-CN" altLang="en-US" dirty="0" smtClean="0">
                <a:ea typeface="黑体" pitchFamily="2" charset="-122"/>
              </a:rPr>
              <a:t>       </a:t>
            </a:r>
            <a:r>
              <a:rPr lang="zh-CN" altLang="en-US" dirty="0">
                <a:solidFill>
                  <a:srgbClr val="CC3399"/>
                </a:solidFill>
                <a:ea typeface="黑体" pitchFamily="2" charset="-122"/>
              </a:rPr>
              <a:t>一、异步</a:t>
            </a:r>
            <a:r>
              <a:rPr lang="en-US" altLang="zh-CN" dirty="0">
                <a:solidFill>
                  <a:srgbClr val="CC3399"/>
                </a:solidFill>
                <a:ea typeface="黑体" pitchFamily="2" charset="-122"/>
              </a:rPr>
              <a:t>SRAM</a:t>
            </a:r>
            <a:r>
              <a:rPr lang="zh-CN" altLang="en-US" dirty="0">
                <a:solidFill>
                  <a:srgbClr val="CC3399"/>
                </a:solidFill>
                <a:ea typeface="黑体" pitchFamily="2" charset="-122"/>
              </a:rPr>
              <a:t>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10"/>
            <a:ext cx="8362950" cy="5256729"/>
          </a:xfrm>
        </p:spPr>
        <p:txBody>
          <a:bodyPr/>
          <a:lstStyle/>
          <a:p>
            <a:r>
              <a:rPr lang="zh-CN" altLang="zh-CN" dirty="0"/>
              <a:t>存取时间为</a:t>
            </a:r>
            <a:r>
              <a:rPr lang="en-US" altLang="zh-CN" dirty="0">
                <a:solidFill>
                  <a:srgbClr val="0000FF"/>
                </a:solidFill>
              </a:rPr>
              <a:t>35ns</a:t>
            </a:r>
            <a:r>
              <a:rPr lang="zh-CN" altLang="zh-CN" dirty="0"/>
              <a:t>（或更短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r>
              <a:rPr lang="zh-CN" altLang="zh-CN" dirty="0" smtClean="0"/>
              <a:t>存取</a:t>
            </a:r>
            <a:r>
              <a:rPr lang="zh-CN" altLang="zh-CN" dirty="0">
                <a:solidFill>
                  <a:srgbClr val="0000FF"/>
                </a:solidFill>
              </a:rPr>
              <a:t>速度</a:t>
            </a:r>
            <a:r>
              <a:rPr lang="zh-CN" altLang="zh-CN" dirty="0" smtClean="0">
                <a:solidFill>
                  <a:srgbClr val="0000FF"/>
                </a:solidFill>
              </a:rPr>
              <a:t>快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r>
              <a:rPr lang="zh-CN" altLang="zh-CN" dirty="0" smtClean="0">
                <a:solidFill>
                  <a:srgbClr val="0000FF"/>
                </a:solidFill>
              </a:rPr>
              <a:t>功耗</a:t>
            </a:r>
            <a:r>
              <a:rPr lang="zh-CN" altLang="zh-CN" dirty="0" smtClean="0"/>
              <a:t>较</a:t>
            </a:r>
            <a:r>
              <a:rPr lang="zh-CN" altLang="zh-CN" dirty="0" smtClean="0">
                <a:solidFill>
                  <a:srgbClr val="0000FF"/>
                </a:solidFill>
              </a:rPr>
              <a:t>高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r>
              <a:rPr lang="zh-CN" altLang="zh-CN" dirty="0" smtClean="0"/>
              <a:t>存储容量</a:t>
            </a:r>
            <a:r>
              <a:rPr lang="zh-CN" altLang="zh-CN" dirty="0"/>
              <a:t>通常在</a:t>
            </a:r>
            <a:r>
              <a:rPr lang="en-US" altLang="zh-CN" dirty="0"/>
              <a:t>64Kb</a:t>
            </a:r>
            <a:r>
              <a:rPr lang="zh-CN" altLang="zh-CN" dirty="0"/>
              <a:t>至</a:t>
            </a:r>
            <a:r>
              <a:rPr lang="en-US" altLang="zh-CN" dirty="0"/>
              <a:t>32Mb</a:t>
            </a:r>
            <a:r>
              <a:rPr lang="zh-CN" altLang="zh-CN" dirty="0" smtClean="0"/>
              <a:t>之间</a:t>
            </a:r>
            <a:endParaRPr lang="en-US" altLang="zh-CN" dirty="0" smtClean="0"/>
          </a:p>
          <a:p>
            <a:r>
              <a:rPr lang="zh-CN" altLang="zh-CN" dirty="0" smtClean="0"/>
              <a:t>典型应用</a:t>
            </a:r>
            <a:r>
              <a:rPr lang="zh-CN" altLang="en-US" dirty="0" smtClean="0"/>
              <a:t>：</a:t>
            </a:r>
            <a:r>
              <a:rPr lang="zh-CN" altLang="zh-CN" dirty="0" smtClean="0"/>
              <a:t>老式</a:t>
            </a:r>
            <a:r>
              <a:rPr lang="zh-CN" altLang="zh-CN" dirty="0"/>
              <a:t>个人计算机的</a:t>
            </a:r>
            <a:r>
              <a:rPr lang="zh-CN" altLang="zh-CN" dirty="0">
                <a:solidFill>
                  <a:srgbClr val="0000FF"/>
                </a:solidFill>
              </a:rPr>
              <a:t>二级缓存</a:t>
            </a:r>
            <a:r>
              <a:rPr lang="zh-CN" altLang="zh-CN" dirty="0"/>
              <a:t>、嵌入式系统中的</a:t>
            </a:r>
            <a:r>
              <a:rPr lang="zh-CN" altLang="zh-CN" dirty="0">
                <a:solidFill>
                  <a:srgbClr val="0000FF"/>
                </a:solidFill>
              </a:rPr>
              <a:t>高速暂存器</a:t>
            </a:r>
            <a:r>
              <a:rPr lang="zh-CN" altLang="zh-CN" dirty="0"/>
              <a:t>等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例：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zh-CN" dirty="0" smtClean="0"/>
              <a:t>赛普拉斯</a:t>
            </a:r>
            <a:r>
              <a:rPr lang="en-US" altLang="zh-CN" dirty="0">
                <a:latin typeface="+mn-ea"/>
              </a:rPr>
              <a:t>(</a:t>
            </a:r>
            <a:r>
              <a:rPr lang="en-US" altLang="zh-CN" dirty="0" smtClean="0"/>
              <a:t>Cypress</a:t>
            </a:r>
            <a:r>
              <a:rPr lang="en-US" altLang="zh-CN" dirty="0" smtClean="0">
                <a:latin typeface="+mn-ea"/>
              </a:rPr>
              <a:t>)</a:t>
            </a:r>
            <a:r>
              <a:rPr lang="zh-CN" altLang="zh-CN" dirty="0" smtClean="0"/>
              <a:t>公司</a:t>
            </a:r>
            <a:r>
              <a:rPr lang="zh-CN" altLang="zh-CN" dirty="0"/>
              <a:t>生产的</a:t>
            </a:r>
            <a:r>
              <a:rPr lang="en-US" altLang="zh-CN" dirty="0">
                <a:solidFill>
                  <a:srgbClr val="FF0066"/>
                </a:solidFill>
              </a:rPr>
              <a:t>CY7C1041BN</a:t>
            </a:r>
            <a:r>
              <a:rPr lang="zh-CN" altLang="zh-CN" dirty="0"/>
              <a:t>芯片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D031C4-4632-4437-8B62-3FAD678140B8}" type="slidenum">
              <a:rPr lang="zh-CN" altLang="en-US" smtClean="0"/>
              <a:pPr/>
              <a:t>38</a:t>
            </a:fld>
            <a:endParaRPr lang="en-US" altLang="zh-CN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899489" y="556358"/>
            <a:ext cx="7930979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dirty="0">
                <a:solidFill>
                  <a:srgbClr val="008000"/>
                </a:solidFill>
                <a:ea typeface="黑体" pitchFamily="2" charset="-122"/>
              </a:rPr>
              <a:t>5. </a:t>
            </a:r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异步</a:t>
            </a:r>
            <a:r>
              <a:rPr lang="en-US" altLang="zh-CN" dirty="0">
                <a:solidFill>
                  <a:srgbClr val="008000"/>
                </a:solidFill>
                <a:ea typeface="黑体" pitchFamily="2" charset="-122"/>
              </a:rPr>
              <a:t>SRAM</a:t>
            </a:r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的新发展    </a:t>
            </a:r>
            <a:r>
              <a:rPr lang="en-US" altLang="zh-CN" dirty="0">
                <a:solidFill>
                  <a:srgbClr val="FF6600"/>
                </a:solidFill>
                <a:ea typeface="黑体" pitchFamily="2" charset="-122"/>
              </a:rPr>
              <a:t>1</a:t>
            </a:r>
            <a:r>
              <a:rPr lang="en-US" altLang="zh-CN" dirty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zh-CN" dirty="0">
                <a:solidFill>
                  <a:srgbClr val="FF6600"/>
                </a:solidFill>
              </a:rPr>
              <a:t>快速异步型</a:t>
            </a:r>
            <a:r>
              <a:rPr lang="en-US" altLang="zh-CN" dirty="0">
                <a:solidFill>
                  <a:srgbClr val="FF6600"/>
                </a:solidFill>
              </a:rPr>
              <a:t>SRAM</a:t>
            </a:r>
            <a:endParaRPr lang="zh-CN" altLang="en-US" kern="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9228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黑体" pitchFamily="2" charset="-122"/>
              </a:rPr>
              <a:t>5.2.1 </a:t>
            </a:r>
            <a:r>
              <a:rPr lang="en-US" altLang="zh-CN" dirty="0" smtClean="0">
                <a:ea typeface="黑体" pitchFamily="2" charset="-122"/>
              </a:rPr>
              <a:t> SRAM</a:t>
            </a:r>
            <a:r>
              <a:rPr lang="zh-CN" altLang="en-US" dirty="0" smtClean="0">
                <a:ea typeface="黑体" pitchFamily="2" charset="-122"/>
              </a:rPr>
              <a:t>       </a:t>
            </a:r>
            <a:r>
              <a:rPr lang="zh-CN" altLang="en-US" dirty="0">
                <a:solidFill>
                  <a:srgbClr val="CC3399"/>
                </a:solidFill>
                <a:ea typeface="黑体" pitchFamily="2" charset="-122"/>
              </a:rPr>
              <a:t>一、异步</a:t>
            </a:r>
            <a:r>
              <a:rPr lang="en-US" altLang="zh-CN" dirty="0">
                <a:solidFill>
                  <a:srgbClr val="CC3399"/>
                </a:solidFill>
                <a:ea typeface="黑体" pitchFamily="2" charset="-122"/>
              </a:rPr>
              <a:t>SRAM</a:t>
            </a:r>
            <a:r>
              <a:rPr lang="zh-CN" altLang="en-US" dirty="0">
                <a:solidFill>
                  <a:srgbClr val="CC3399"/>
                </a:solidFill>
                <a:ea typeface="黑体" pitchFamily="2" charset="-122"/>
              </a:rPr>
              <a:t>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420" y="1196690"/>
            <a:ext cx="6119446" cy="5400749"/>
          </a:xfrm>
        </p:spPr>
        <p:txBody>
          <a:bodyPr/>
          <a:lstStyle/>
          <a:p>
            <a:r>
              <a:rPr lang="en-US" altLang="zh-CN" dirty="0" err="1"/>
              <a:t>Sypress</a:t>
            </a:r>
            <a:r>
              <a:rPr lang="zh-CN" altLang="en-US" dirty="0"/>
              <a:t>公司的</a:t>
            </a:r>
            <a:r>
              <a:rPr lang="en-US" altLang="zh-CN" dirty="0"/>
              <a:t>SRAM</a:t>
            </a:r>
            <a:r>
              <a:rPr lang="zh-CN" altLang="en-US" dirty="0"/>
              <a:t>芯片</a:t>
            </a:r>
            <a:br>
              <a:rPr lang="zh-CN" altLang="en-US" dirty="0"/>
            </a:br>
            <a:r>
              <a:rPr lang="en-US" altLang="zh-CN" dirty="0" smtClean="0">
                <a:solidFill>
                  <a:srgbClr val="0000FF"/>
                </a:solidFill>
              </a:rPr>
              <a:t>CY7C1041</a:t>
            </a:r>
          </a:p>
          <a:p>
            <a:pPr lvl="1"/>
            <a:r>
              <a:rPr lang="zh-CN" altLang="en-US" sz="2400" dirty="0" smtClean="0"/>
              <a:t>容量</a:t>
            </a:r>
            <a:r>
              <a:rPr lang="zh-CN" altLang="en-US" sz="2400" dirty="0"/>
              <a:t>：</a:t>
            </a:r>
            <a:r>
              <a:rPr lang="en-US" altLang="zh-CN" sz="2400" dirty="0"/>
              <a:t>256K × 16 </a:t>
            </a:r>
            <a:r>
              <a:rPr lang="en-US" altLang="zh-CN" sz="2400" dirty="0" smtClean="0"/>
              <a:t>bit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存取</a:t>
            </a:r>
            <a:r>
              <a:rPr lang="zh-CN" altLang="en-US" sz="2400" dirty="0"/>
              <a:t>时间：</a:t>
            </a:r>
            <a:r>
              <a:rPr lang="en-US" altLang="zh-CN" sz="2400" dirty="0"/>
              <a:t>15 </a:t>
            </a:r>
            <a:r>
              <a:rPr lang="en-US" altLang="zh-CN" sz="2400" dirty="0" smtClean="0"/>
              <a:t>ns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若</a:t>
            </a:r>
            <a:r>
              <a:rPr lang="en-US" altLang="zh-CN" sz="2400" dirty="0" smtClean="0"/>
              <a:t>CE</a:t>
            </a:r>
            <a:r>
              <a:rPr lang="zh-CN" altLang="zh-CN" sz="2400" dirty="0" smtClean="0"/>
              <a:t>无效</a:t>
            </a:r>
            <a:r>
              <a:rPr lang="en-US" altLang="zh-CN" sz="2400" dirty="0">
                <a:latin typeface="+mn-ea"/>
              </a:rPr>
              <a:t>(</a:t>
            </a:r>
            <a:r>
              <a:rPr lang="zh-CN" altLang="zh-CN" sz="2400" dirty="0" smtClean="0"/>
              <a:t>高电平</a:t>
            </a:r>
            <a:r>
              <a:rPr lang="en-US" altLang="zh-CN" sz="2400" dirty="0" smtClean="0">
                <a:latin typeface="+mn-ea"/>
              </a:rPr>
              <a:t>)</a:t>
            </a:r>
            <a:r>
              <a:rPr lang="zh-CN" altLang="zh-CN" sz="2400" dirty="0" smtClean="0"/>
              <a:t>，</a:t>
            </a:r>
            <a:r>
              <a:rPr lang="zh-CN" altLang="zh-CN" sz="2400" dirty="0"/>
              <a:t>则芯片处于低功耗状态，功耗低于</a:t>
            </a:r>
            <a:r>
              <a:rPr lang="en-US" altLang="zh-CN" sz="2400" dirty="0" smtClean="0"/>
              <a:t>2.75mW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lvl="1"/>
            <a:r>
              <a:rPr lang="zh-CN" altLang="zh-CN" sz="2400" dirty="0" smtClean="0"/>
              <a:t>电源电压</a:t>
            </a:r>
            <a:r>
              <a:rPr lang="en-US" altLang="zh-CN" sz="2400" dirty="0" smtClean="0"/>
              <a:t>2V</a:t>
            </a:r>
            <a:r>
              <a:rPr lang="zh-CN" altLang="zh-CN" sz="2400" dirty="0"/>
              <a:t>时，仍能保证数据不丢失。</a:t>
            </a:r>
            <a:endParaRPr lang="en-US" altLang="zh-CN" sz="2400" dirty="0" smtClean="0"/>
          </a:p>
          <a:p>
            <a:pPr>
              <a:spcBef>
                <a:spcPts val="1800"/>
              </a:spcBef>
            </a:pPr>
            <a:r>
              <a:rPr lang="zh-CN" altLang="en-US" dirty="0"/>
              <a:t>比较：</a:t>
            </a:r>
            <a:r>
              <a:rPr lang="en-US" altLang="zh-CN" dirty="0"/>
              <a:t>ISSI</a:t>
            </a:r>
            <a:r>
              <a:rPr lang="zh-CN" altLang="en-US" dirty="0"/>
              <a:t>公司的</a:t>
            </a:r>
            <a:r>
              <a:rPr lang="en-US" altLang="zh-CN" dirty="0"/>
              <a:t>SRAM</a:t>
            </a:r>
            <a:r>
              <a:rPr lang="zh-CN" altLang="en-US" dirty="0"/>
              <a:t>芯片</a:t>
            </a:r>
            <a:br>
              <a:rPr lang="zh-CN" altLang="en-US" dirty="0"/>
            </a:br>
            <a:r>
              <a:rPr lang="en-US" altLang="zh-CN" dirty="0" smtClean="0">
                <a:solidFill>
                  <a:srgbClr val="0000FF"/>
                </a:solidFill>
              </a:rPr>
              <a:t>IS61C1024</a:t>
            </a:r>
          </a:p>
          <a:p>
            <a:pPr lvl="1"/>
            <a:r>
              <a:rPr lang="zh-CN" altLang="en-US" sz="2400" dirty="0" smtClean="0"/>
              <a:t>容量</a:t>
            </a:r>
            <a:r>
              <a:rPr lang="zh-CN" altLang="en-US" sz="2400" dirty="0"/>
              <a:t>：</a:t>
            </a:r>
            <a:r>
              <a:rPr lang="en-US" altLang="zh-CN" sz="2400" dirty="0"/>
              <a:t>128K×8 </a:t>
            </a:r>
            <a:r>
              <a:rPr lang="en-US" altLang="zh-CN" sz="2400" dirty="0" smtClean="0"/>
              <a:t>bit</a:t>
            </a:r>
          </a:p>
          <a:p>
            <a:pPr lvl="1"/>
            <a:r>
              <a:rPr lang="zh-CN" altLang="en-US" sz="2400" dirty="0" smtClean="0"/>
              <a:t>存取</a:t>
            </a:r>
            <a:r>
              <a:rPr lang="zh-CN" altLang="en-US" sz="2400" dirty="0"/>
              <a:t>时间：</a:t>
            </a:r>
            <a:r>
              <a:rPr lang="en-US" altLang="zh-CN" sz="2400" dirty="0" smtClean="0"/>
              <a:t>12ns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D031C4-4632-4437-8B62-3FAD678140B8}" type="slidenum">
              <a:rPr lang="zh-CN" altLang="en-US" smtClean="0"/>
              <a:pPr/>
              <a:t>39</a:t>
            </a:fld>
            <a:endParaRPr lang="en-US" altLang="zh-CN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6220" y="836613"/>
            <a:ext cx="2601912" cy="5761037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</p:pic>
      <p:sp>
        <p:nvSpPr>
          <p:cNvPr id="5" name="标题 1"/>
          <p:cNvSpPr txBox="1">
            <a:spLocks/>
          </p:cNvSpPr>
          <p:nvPr/>
        </p:nvSpPr>
        <p:spPr bwMode="auto">
          <a:xfrm>
            <a:off x="899489" y="556358"/>
            <a:ext cx="7930979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dirty="0">
                <a:solidFill>
                  <a:srgbClr val="008000"/>
                </a:solidFill>
                <a:ea typeface="黑体" pitchFamily="2" charset="-122"/>
              </a:rPr>
              <a:t>5. </a:t>
            </a:r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异步</a:t>
            </a:r>
            <a:r>
              <a:rPr lang="en-US" altLang="zh-CN" dirty="0">
                <a:solidFill>
                  <a:srgbClr val="008000"/>
                </a:solidFill>
                <a:ea typeface="黑体" pitchFamily="2" charset="-122"/>
              </a:rPr>
              <a:t>SRAM</a:t>
            </a:r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的新发展    </a:t>
            </a:r>
            <a:r>
              <a:rPr lang="en-US" altLang="zh-CN" dirty="0">
                <a:solidFill>
                  <a:srgbClr val="FF6600"/>
                </a:solidFill>
                <a:ea typeface="黑体" pitchFamily="2" charset="-122"/>
              </a:rPr>
              <a:t>1</a:t>
            </a:r>
            <a:r>
              <a:rPr lang="en-US" altLang="zh-CN" dirty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zh-CN" dirty="0">
                <a:solidFill>
                  <a:srgbClr val="FF6600"/>
                </a:solidFill>
              </a:rPr>
              <a:t>快速异步型</a:t>
            </a:r>
            <a:r>
              <a:rPr lang="en-US" altLang="zh-CN" dirty="0">
                <a:solidFill>
                  <a:srgbClr val="FF6600"/>
                </a:solidFill>
              </a:rPr>
              <a:t>SRAM</a:t>
            </a:r>
            <a:endParaRPr lang="zh-CN" altLang="en-US" kern="0" dirty="0">
              <a:solidFill>
                <a:srgbClr val="FF6600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7164360" y="5093381"/>
            <a:ext cx="249265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直接连接符 14"/>
          <p:cNvCxnSpPr/>
          <p:nvPr/>
        </p:nvCxnSpPr>
        <p:spPr bwMode="auto">
          <a:xfrm>
            <a:off x="7164360" y="5288857"/>
            <a:ext cx="204815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直接连接符 16"/>
          <p:cNvCxnSpPr/>
          <p:nvPr/>
        </p:nvCxnSpPr>
        <p:spPr bwMode="auto">
          <a:xfrm>
            <a:off x="7161185" y="5673032"/>
            <a:ext cx="204815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直接连接符 18"/>
          <p:cNvCxnSpPr/>
          <p:nvPr/>
        </p:nvCxnSpPr>
        <p:spPr bwMode="auto">
          <a:xfrm>
            <a:off x="7161185" y="5869882"/>
            <a:ext cx="30324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直接连接符 20"/>
          <p:cNvCxnSpPr/>
          <p:nvPr/>
        </p:nvCxnSpPr>
        <p:spPr bwMode="auto">
          <a:xfrm>
            <a:off x="7161185" y="6063557"/>
            <a:ext cx="27784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直接连接符 23"/>
          <p:cNvCxnSpPr/>
          <p:nvPr/>
        </p:nvCxnSpPr>
        <p:spPr bwMode="auto">
          <a:xfrm>
            <a:off x="1412352" y="2960098"/>
            <a:ext cx="43206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8833551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306" name="Rectangle 2"/>
          <p:cNvSpPr>
            <a:spLocks noGrp="1" noChangeArrowheads="1"/>
          </p:cNvSpPr>
          <p:nvPr>
            <p:ph idx="1"/>
          </p:nvPr>
        </p:nvSpPr>
        <p:spPr>
          <a:xfrm>
            <a:off x="683460" y="620610"/>
            <a:ext cx="7634288" cy="1584195"/>
          </a:xfrm>
        </p:spPr>
        <p:txBody>
          <a:bodyPr/>
          <a:lstStyle/>
          <a:p>
            <a:pPr marL="352425" indent="-352425">
              <a:buFont typeface="Wingdings" pitchFamily="2" charset="2"/>
              <a:buNone/>
            </a:pPr>
            <a:r>
              <a:rPr lang="zh-CN" altLang="en-US" dirty="0">
                <a:solidFill>
                  <a:srgbClr val="000099"/>
                </a:solidFill>
                <a:ea typeface="黑体" pitchFamily="2" charset="-122"/>
              </a:rPr>
              <a:t>回顾：</a:t>
            </a:r>
          </a:p>
          <a:p>
            <a:pPr marL="352425" indent="-352425"/>
            <a:r>
              <a:rPr lang="zh-CN" altLang="en-US" dirty="0" smtClean="0">
                <a:solidFill>
                  <a:srgbClr val="006600"/>
                </a:solidFill>
                <a:ea typeface="黑体" pitchFamily="2" charset="-122"/>
              </a:rPr>
              <a:t>微型计算机</a:t>
            </a:r>
            <a:r>
              <a:rPr lang="zh-CN" altLang="en-US" dirty="0">
                <a:solidFill>
                  <a:srgbClr val="006600"/>
                </a:solidFill>
                <a:ea typeface="黑体" pitchFamily="2" charset="-122"/>
              </a:rPr>
              <a:t>的硬件组成</a:t>
            </a:r>
          </a:p>
          <a:p>
            <a:pPr marL="352425" indent="-352425"/>
            <a:r>
              <a:rPr lang="zh-CN" altLang="en-US" dirty="0">
                <a:solidFill>
                  <a:srgbClr val="006600"/>
                </a:solidFill>
                <a:ea typeface="黑体" pitchFamily="2" charset="-122"/>
              </a:rPr>
              <a:t>存储器在微机系统中的功能和作用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BCA695-76FF-426C-9E9D-3A6CC23415EF}" type="slidenum">
              <a:rPr lang="zh-CN" altLang="en-US"/>
              <a:pPr/>
              <a:t>4</a:t>
            </a:fld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黑体" pitchFamily="2" charset="-122"/>
              </a:rPr>
              <a:t>5.1 </a:t>
            </a:r>
            <a:r>
              <a:rPr lang="zh-CN" altLang="en-US" dirty="0">
                <a:ea typeface="黑体" pitchFamily="2" charset="-122"/>
              </a:rPr>
              <a:t>概述</a:t>
            </a:r>
            <a:endParaRPr lang="zh-CN" altLang="en-US" dirty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2989340"/>
              </p:ext>
            </p:extLst>
          </p:nvPr>
        </p:nvGraphicFramePr>
        <p:xfrm>
          <a:off x="1187530" y="2132820"/>
          <a:ext cx="6734148" cy="4475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5324" name="Visio" r:id="rId3" imgW="8281338" imgH="5504598" progId="Visio.Drawing.11">
                  <p:embed/>
                </p:oleObj>
              </mc:Choice>
              <mc:Fallback>
                <p:oleObj name="Visio" r:id="rId3" imgW="8281338" imgH="5504598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87530" y="2132820"/>
                        <a:ext cx="6734148" cy="44752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黑体" pitchFamily="2" charset="-122"/>
              </a:rPr>
              <a:t>5.2.1 </a:t>
            </a:r>
            <a:r>
              <a:rPr lang="en-US" altLang="zh-CN" dirty="0" smtClean="0">
                <a:ea typeface="黑体" pitchFamily="2" charset="-122"/>
              </a:rPr>
              <a:t> SRAM</a:t>
            </a:r>
            <a:r>
              <a:rPr lang="zh-CN" altLang="en-US" dirty="0" smtClean="0">
                <a:ea typeface="黑体" pitchFamily="2" charset="-122"/>
              </a:rPr>
              <a:t>       </a:t>
            </a:r>
            <a:r>
              <a:rPr lang="zh-CN" altLang="en-US" dirty="0">
                <a:solidFill>
                  <a:srgbClr val="CC3399"/>
                </a:solidFill>
                <a:ea typeface="黑体" pitchFamily="2" charset="-122"/>
              </a:rPr>
              <a:t>一、异步</a:t>
            </a:r>
            <a:r>
              <a:rPr lang="en-US" altLang="zh-CN" dirty="0">
                <a:solidFill>
                  <a:srgbClr val="CC3399"/>
                </a:solidFill>
                <a:ea typeface="黑体" pitchFamily="2" charset="-122"/>
              </a:rPr>
              <a:t>SRAM</a:t>
            </a:r>
            <a:r>
              <a:rPr lang="zh-CN" altLang="en-US" dirty="0">
                <a:solidFill>
                  <a:srgbClr val="CC3399"/>
                </a:solidFill>
                <a:ea typeface="黑体" pitchFamily="2" charset="-122"/>
              </a:rPr>
              <a:t>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410" y="1268700"/>
            <a:ext cx="8713210" cy="5328739"/>
          </a:xfrm>
        </p:spPr>
        <p:txBody>
          <a:bodyPr/>
          <a:lstStyle/>
          <a:p>
            <a:r>
              <a:rPr lang="zh-CN" altLang="zh-CN" dirty="0"/>
              <a:t>有些应用（例如移动设备）对</a:t>
            </a:r>
            <a:r>
              <a:rPr lang="zh-CN" altLang="zh-CN" dirty="0">
                <a:solidFill>
                  <a:srgbClr val="0000FF"/>
                </a:solidFill>
              </a:rPr>
              <a:t>功耗</a:t>
            </a:r>
            <a:r>
              <a:rPr lang="zh-CN" altLang="zh-CN" dirty="0"/>
              <a:t>的关注程度要超过对</a:t>
            </a:r>
            <a:r>
              <a:rPr lang="zh-CN" altLang="zh-CN" dirty="0">
                <a:solidFill>
                  <a:srgbClr val="0000FF"/>
                </a:solidFill>
              </a:rPr>
              <a:t>性能</a:t>
            </a:r>
            <a:r>
              <a:rPr lang="zh-CN" altLang="zh-CN" dirty="0"/>
              <a:t>的关注程度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 smtClean="0"/>
              <a:t>赛普拉斯</a:t>
            </a:r>
            <a:r>
              <a:rPr lang="zh-CN" altLang="zh-CN" dirty="0"/>
              <a:t>（</a:t>
            </a:r>
            <a:r>
              <a:rPr lang="en-US" altLang="zh-CN" dirty="0"/>
              <a:t>Cypress</a:t>
            </a:r>
            <a:r>
              <a:rPr lang="zh-CN" altLang="zh-CN" dirty="0"/>
              <a:t>）推出了</a:t>
            </a:r>
            <a:r>
              <a:rPr lang="en-US" altLang="zh-CN" dirty="0" err="1">
                <a:solidFill>
                  <a:srgbClr val="FF0066"/>
                </a:solidFill>
              </a:rPr>
              <a:t>MoBL</a:t>
            </a:r>
            <a:r>
              <a:rPr lang="zh-CN" altLang="zh-CN" dirty="0"/>
              <a:t>（更长的电池使用寿命）低功耗异步型</a:t>
            </a:r>
            <a:r>
              <a:rPr lang="en-US" altLang="zh-CN" dirty="0"/>
              <a:t>SRAM</a:t>
            </a:r>
            <a:r>
              <a:rPr lang="zh-CN" altLang="zh-CN" dirty="0" smtClean="0"/>
              <a:t>产品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典型</a:t>
            </a:r>
            <a:r>
              <a:rPr lang="zh-CN" altLang="zh-CN" dirty="0">
                <a:solidFill>
                  <a:srgbClr val="FF0000"/>
                </a:solidFill>
              </a:rPr>
              <a:t>存取时间</a:t>
            </a:r>
            <a:r>
              <a:rPr lang="zh-CN" altLang="zh-CN" dirty="0"/>
              <a:t>约为</a:t>
            </a:r>
            <a:r>
              <a:rPr lang="en-US" altLang="zh-CN" dirty="0">
                <a:solidFill>
                  <a:srgbClr val="FF0000"/>
                </a:solidFill>
              </a:rPr>
              <a:t>45ns</a:t>
            </a:r>
            <a:r>
              <a:rPr lang="zh-CN" altLang="zh-CN" dirty="0"/>
              <a:t>（或更长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典型</a:t>
            </a:r>
            <a:r>
              <a:rPr lang="zh-CN" altLang="zh-CN" dirty="0">
                <a:solidFill>
                  <a:srgbClr val="FF0000"/>
                </a:solidFill>
              </a:rPr>
              <a:t>待机功耗</a:t>
            </a:r>
            <a:r>
              <a:rPr lang="zh-CN" altLang="zh-CN" dirty="0"/>
              <a:t>可低至</a:t>
            </a:r>
            <a:r>
              <a:rPr lang="en-US" altLang="zh-CN" dirty="0">
                <a:solidFill>
                  <a:srgbClr val="FF0000"/>
                </a:solidFill>
              </a:rPr>
              <a:t>10μW</a:t>
            </a:r>
            <a:r>
              <a:rPr lang="zh-CN" altLang="zh-CN" dirty="0"/>
              <a:t>（或更低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pPr lvl="1"/>
            <a:r>
              <a:rPr lang="zh-CN" altLang="zh-CN" dirty="0" smtClean="0">
                <a:solidFill>
                  <a:srgbClr val="FF0000"/>
                </a:solidFill>
              </a:rPr>
              <a:t>运行</a:t>
            </a:r>
            <a:r>
              <a:rPr lang="zh-CN" altLang="zh-CN" dirty="0">
                <a:solidFill>
                  <a:srgbClr val="FF0000"/>
                </a:solidFill>
              </a:rPr>
              <a:t>功耗</a:t>
            </a:r>
            <a:r>
              <a:rPr lang="zh-CN" altLang="zh-CN" dirty="0"/>
              <a:t>则可低至</a:t>
            </a:r>
            <a:r>
              <a:rPr lang="en-US" altLang="zh-CN" dirty="0">
                <a:solidFill>
                  <a:srgbClr val="FF0000"/>
                </a:solidFill>
              </a:rPr>
              <a:t>30mW</a:t>
            </a:r>
            <a:r>
              <a:rPr lang="zh-CN" altLang="zh-CN" dirty="0"/>
              <a:t>（或更低</a:t>
            </a:r>
            <a:r>
              <a:rPr lang="zh-CN" altLang="zh-CN" dirty="0" smtClean="0"/>
              <a:t>）</a:t>
            </a:r>
            <a:endParaRPr lang="zh-CN" altLang="zh-CN" dirty="0"/>
          </a:p>
          <a:p>
            <a:r>
              <a:rPr lang="zh-CN" altLang="zh-CN" dirty="0" smtClean="0"/>
              <a:t>存储容量</a:t>
            </a:r>
            <a:r>
              <a:rPr lang="zh-CN" altLang="zh-CN" dirty="0"/>
              <a:t>通常在</a:t>
            </a:r>
            <a:r>
              <a:rPr lang="en-US" altLang="zh-CN" dirty="0"/>
              <a:t>64Kb</a:t>
            </a:r>
            <a:r>
              <a:rPr lang="zh-CN" altLang="zh-CN" dirty="0"/>
              <a:t>至</a:t>
            </a:r>
            <a:r>
              <a:rPr lang="en-US" altLang="zh-CN" dirty="0"/>
              <a:t>64Mb</a:t>
            </a:r>
            <a:r>
              <a:rPr lang="zh-CN" altLang="zh-CN" dirty="0" smtClean="0"/>
              <a:t>之间</a:t>
            </a:r>
            <a:endParaRPr lang="en-US" altLang="zh-CN" dirty="0" smtClean="0"/>
          </a:p>
          <a:p>
            <a:r>
              <a:rPr lang="zh-CN" altLang="zh-CN" dirty="0" smtClean="0"/>
              <a:t>其他</a:t>
            </a:r>
            <a:r>
              <a:rPr lang="zh-CN" altLang="zh-CN" dirty="0"/>
              <a:t>外部特性及工作过程与快速异步型</a:t>
            </a:r>
            <a:r>
              <a:rPr lang="en-US" altLang="zh-CN" dirty="0"/>
              <a:t>SRAM</a:t>
            </a:r>
            <a:r>
              <a:rPr lang="zh-CN" altLang="zh-CN" dirty="0"/>
              <a:t>类似。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D031C4-4632-4437-8B62-3FAD678140B8}" type="slidenum">
              <a:rPr lang="zh-CN" altLang="en-US" smtClean="0"/>
              <a:pPr/>
              <a:t>40</a:t>
            </a:fld>
            <a:endParaRPr lang="en-US" altLang="zh-CN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899489" y="556358"/>
            <a:ext cx="7930979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dirty="0">
                <a:solidFill>
                  <a:srgbClr val="008000"/>
                </a:solidFill>
                <a:ea typeface="黑体" pitchFamily="2" charset="-122"/>
              </a:rPr>
              <a:t>5. </a:t>
            </a:r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异步</a:t>
            </a:r>
            <a:r>
              <a:rPr lang="en-US" altLang="zh-CN" dirty="0">
                <a:solidFill>
                  <a:srgbClr val="008000"/>
                </a:solidFill>
                <a:ea typeface="黑体" pitchFamily="2" charset="-122"/>
              </a:rPr>
              <a:t>SRAM</a:t>
            </a:r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的新发展    </a:t>
            </a:r>
            <a:r>
              <a:rPr lang="en-US" altLang="zh-CN" dirty="0" smtClean="0">
                <a:solidFill>
                  <a:srgbClr val="FF6600"/>
                </a:solidFill>
                <a:ea typeface="黑体" pitchFamily="2" charset="-122"/>
              </a:rPr>
              <a:t>2</a:t>
            </a:r>
            <a:r>
              <a:rPr lang="en-US" altLang="zh-CN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dirty="0" smtClean="0">
                <a:solidFill>
                  <a:srgbClr val="FF6600"/>
                </a:solidFill>
              </a:rPr>
              <a:t>低功耗</a:t>
            </a:r>
            <a:r>
              <a:rPr lang="zh-CN" altLang="zh-CN" dirty="0" smtClean="0">
                <a:solidFill>
                  <a:srgbClr val="FF6600"/>
                </a:solidFill>
              </a:rPr>
              <a:t>异步</a:t>
            </a:r>
            <a:r>
              <a:rPr lang="zh-CN" altLang="zh-CN" dirty="0">
                <a:solidFill>
                  <a:srgbClr val="FF6600"/>
                </a:solidFill>
              </a:rPr>
              <a:t>型</a:t>
            </a:r>
            <a:r>
              <a:rPr lang="en-US" altLang="zh-CN" dirty="0">
                <a:solidFill>
                  <a:srgbClr val="FF6600"/>
                </a:solidFill>
              </a:rPr>
              <a:t>SRAM</a:t>
            </a:r>
            <a:endParaRPr lang="zh-CN" altLang="en-US" kern="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9726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02" name="Rectangle 2"/>
          <p:cNvSpPr>
            <a:spLocks noGrp="1" noChangeArrowheads="1"/>
          </p:cNvSpPr>
          <p:nvPr>
            <p:ph idx="1"/>
          </p:nvPr>
        </p:nvSpPr>
        <p:spPr>
          <a:xfrm>
            <a:off x="633046" y="765175"/>
            <a:ext cx="8187104" cy="576263"/>
          </a:xfrm>
        </p:spPr>
        <p:txBody>
          <a:bodyPr/>
          <a:lstStyle/>
          <a:p>
            <a:pPr marL="444500" indent="-444500">
              <a:buSzTx/>
              <a:buFont typeface="Wingdings" pitchFamily="2" charset="2"/>
              <a:buNone/>
            </a:pPr>
            <a:r>
              <a:rPr lang="en-US" altLang="zh-CN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1. </a:t>
            </a:r>
            <a:r>
              <a:rPr lang="en-US" altLang="zh-CN" sz="2800" b="1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8088</a:t>
            </a:r>
            <a:r>
              <a:rPr lang="zh-CN" alt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、</a:t>
            </a:r>
            <a:r>
              <a:rPr lang="en-US" altLang="zh-CN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8086 </a:t>
            </a:r>
            <a:r>
              <a:rPr lang="zh-CN" alt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处理器的内存接口</a:t>
            </a:r>
          </a:p>
        </p:txBody>
      </p:sp>
      <p:sp>
        <p:nvSpPr>
          <p:cNvPr id="12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BDB3AC-2F9A-49A4-8FF3-5DDD7E0AFABF}" type="slidenum">
              <a:rPr lang="zh-CN" altLang="en-US"/>
              <a:pPr/>
              <a:t>41</a:t>
            </a:fld>
            <a:endParaRPr lang="en-US" altLang="zh-CN"/>
          </a:p>
        </p:txBody>
      </p:sp>
      <p:sp>
        <p:nvSpPr>
          <p:cNvPr id="870404" name="Rectangle 4"/>
          <p:cNvSpPr>
            <a:spLocks noChangeArrowheads="1"/>
          </p:cNvSpPr>
          <p:nvPr/>
        </p:nvSpPr>
        <p:spPr bwMode="auto">
          <a:xfrm>
            <a:off x="684213" y="1484313"/>
            <a:ext cx="8280400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55600" indent="-3556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zh-CN" altLang="en-US" sz="2800"/>
              <a:t>存储器 </a:t>
            </a:r>
            <a:r>
              <a:rPr lang="en-US" altLang="zh-CN" sz="2800"/>
              <a:t>SRAM 6116</a:t>
            </a:r>
            <a:r>
              <a:rPr lang="zh-CN" altLang="en-US" sz="2800"/>
              <a:t>与 </a:t>
            </a:r>
            <a:r>
              <a:rPr lang="en-US" altLang="zh-CN" sz="2800">
                <a:solidFill>
                  <a:srgbClr val="FF0066"/>
                </a:solidFill>
              </a:rPr>
              <a:t>8088</a:t>
            </a:r>
            <a:r>
              <a:rPr lang="en-US" altLang="zh-CN" sz="2800"/>
              <a:t> </a:t>
            </a:r>
            <a:r>
              <a:rPr lang="zh-CN" altLang="en-US" sz="2800"/>
              <a:t>的 </a:t>
            </a:r>
            <a:r>
              <a:rPr lang="en-US" altLang="zh-CN" sz="2800">
                <a:solidFill>
                  <a:srgbClr val="FF0066"/>
                </a:solidFill>
              </a:rPr>
              <a:t>8 </a:t>
            </a:r>
            <a:r>
              <a:rPr lang="zh-CN" altLang="en-US" sz="2800">
                <a:solidFill>
                  <a:srgbClr val="FF0066"/>
                </a:solidFill>
              </a:rPr>
              <a:t>位总线</a:t>
            </a:r>
            <a:r>
              <a:rPr lang="zh-CN" altLang="en-US" sz="2800"/>
              <a:t>连接</a:t>
            </a:r>
            <a:br>
              <a:rPr lang="zh-CN" altLang="en-US" sz="2800"/>
            </a:br>
            <a:r>
              <a:rPr lang="en-US" altLang="zh-CN" sz="2800">
                <a:solidFill>
                  <a:srgbClr val="FF6600"/>
                </a:solidFill>
              </a:rPr>
              <a:t>2K×8bit</a:t>
            </a:r>
            <a:endParaRPr lang="en-US" altLang="zh-CN" sz="2800"/>
          </a:p>
          <a:p>
            <a:pPr marL="355600" indent="-3556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en-US" altLang="zh-CN" sz="2800"/>
              <a:t>SRAM 6116 </a:t>
            </a:r>
            <a:r>
              <a:rPr lang="zh-CN" altLang="en-US" sz="2800"/>
              <a:t>与 </a:t>
            </a:r>
            <a:r>
              <a:rPr lang="en-US" altLang="zh-CN" sz="2800">
                <a:solidFill>
                  <a:srgbClr val="FF0066"/>
                </a:solidFill>
              </a:rPr>
              <a:t>8086</a:t>
            </a:r>
            <a:r>
              <a:rPr lang="en-US" altLang="zh-CN" sz="2800"/>
              <a:t> </a:t>
            </a:r>
            <a:r>
              <a:rPr lang="zh-CN" altLang="en-US" sz="2800"/>
              <a:t>的 </a:t>
            </a:r>
            <a:r>
              <a:rPr lang="en-US" altLang="zh-CN" sz="2800">
                <a:solidFill>
                  <a:srgbClr val="FF0066"/>
                </a:solidFill>
              </a:rPr>
              <a:t>16 </a:t>
            </a:r>
            <a:r>
              <a:rPr lang="zh-CN" altLang="en-US" sz="2800">
                <a:solidFill>
                  <a:srgbClr val="FF0066"/>
                </a:solidFill>
              </a:rPr>
              <a:t>位总线</a:t>
            </a:r>
            <a:r>
              <a:rPr lang="zh-CN" altLang="en-US" sz="2800"/>
              <a:t>连接</a:t>
            </a:r>
            <a:r>
              <a:rPr lang="en-US" altLang="zh-CN" sz="2800"/>
              <a:t/>
            </a:r>
            <a:br>
              <a:rPr lang="en-US" altLang="zh-CN" sz="2800"/>
            </a:br>
            <a:r>
              <a:rPr lang="en-US" altLang="zh-CN" sz="1000"/>
              <a:t/>
            </a:r>
            <a:br>
              <a:rPr lang="en-US" altLang="zh-CN" sz="1000"/>
            </a:br>
            <a:r>
              <a:rPr lang="en-US" altLang="zh-CN" sz="2800"/>
              <a:t>A0</a:t>
            </a:r>
            <a:r>
              <a:rPr lang="zh-CN" altLang="en-US" sz="2800"/>
              <a:t>选偶地址</a:t>
            </a:r>
            <a:br>
              <a:rPr lang="zh-CN" altLang="en-US" sz="2800"/>
            </a:br>
            <a:r>
              <a:rPr lang="zh-CN" altLang="en-US" sz="1000"/>
              <a:t/>
            </a:r>
            <a:br>
              <a:rPr lang="zh-CN" altLang="en-US" sz="1000"/>
            </a:br>
            <a:r>
              <a:rPr lang="en-US" altLang="zh-CN" sz="2800"/>
              <a:t>BHE</a:t>
            </a:r>
            <a:r>
              <a:rPr lang="zh-CN" altLang="en-US" sz="2800"/>
              <a:t>选奇地址</a:t>
            </a:r>
            <a:br>
              <a:rPr lang="zh-CN" altLang="en-US" sz="2800"/>
            </a:br>
            <a:r>
              <a:rPr lang="zh-CN" altLang="en-US" sz="1000"/>
              <a:t/>
            </a:r>
            <a:br>
              <a:rPr lang="zh-CN" altLang="en-US" sz="1000"/>
            </a:br>
            <a:r>
              <a:rPr lang="en-US" altLang="zh-CN" sz="2800"/>
              <a:t>A1</a:t>
            </a:r>
            <a:r>
              <a:rPr lang="zh-CN" altLang="en-US" sz="2800"/>
              <a:t>～</a:t>
            </a:r>
            <a:r>
              <a:rPr lang="en-US" altLang="zh-CN" sz="2800"/>
              <a:t>A11 </a:t>
            </a:r>
            <a:r>
              <a:rPr lang="en-US" altLang="zh-CN" sz="2800">
                <a:latin typeface="+mn-ea"/>
                <a:ea typeface="+mn-ea"/>
              </a:rPr>
              <a:t>→</a:t>
            </a:r>
            <a:r>
              <a:rPr lang="en-US" altLang="zh-CN" sz="2800"/>
              <a:t> A0</a:t>
            </a:r>
            <a:r>
              <a:rPr lang="zh-CN" altLang="en-US" sz="2800"/>
              <a:t>～</a:t>
            </a:r>
            <a:r>
              <a:rPr lang="en-US" altLang="zh-CN" sz="2800"/>
              <a:t>A10</a:t>
            </a:r>
            <a:r>
              <a:rPr lang="zh-CN" altLang="en-US" sz="2800"/>
              <a:t>（</a:t>
            </a:r>
            <a:r>
              <a:rPr lang="en-US" altLang="zh-CN" sz="2800"/>
              <a:t>RAM</a:t>
            </a:r>
            <a:r>
              <a:rPr lang="zh-CN" altLang="en-US" sz="2800"/>
              <a:t>地址）</a:t>
            </a:r>
            <a:br>
              <a:rPr lang="zh-CN" altLang="en-US" sz="2800"/>
            </a:br>
            <a:r>
              <a:rPr lang="en-US" altLang="zh-CN" sz="2800"/>
              <a:t>D0</a:t>
            </a:r>
            <a:r>
              <a:rPr lang="zh-CN" altLang="en-US" sz="2800"/>
              <a:t>～</a:t>
            </a:r>
            <a:r>
              <a:rPr lang="en-US" altLang="zh-CN" sz="2800"/>
              <a:t>D7</a:t>
            </a:r>
            <a:r>
              <a:rPr lang="zh-CN" altLang="en-US" sz="2800"/>
              <a:t>、</a:t>
            </a:r>
            <a:r>
              <a:rPr lang="en-US" altLang="zh-CN" sz="2800"/>
              <a:t>D8</a:t>
            </a:r>
            <a:r>
              <a:rPr lang="zh-CN" altLang="en-US" sz="2800"/>
              <a:t>～</a:t>
            </a:r>
            <a:r>
              <a:rPr lang="en-US" altLang="zh-CN" sz="2800"/>
              <a:t>D15</a:t>
            </a:r>
          </a:p>
        </p:txBody>
      </p:sp>
      <p:sp>
        <p:nvSpPr>
          <p:cNvPr id="870406" name="Freeform 6"/>
          <p:cNvSpPr>
            <a:spLocks/>
          </p:cNvSpPr>
          <p:nvPr/>
        </p:nvSpPr>
        <p:spPr bwMode="auto">
          <a:xfrm>
            <a:off x="2627313" y="1916113"/>
            <a:ext cx="792162" cy="287337"/>
          </a:xfrm>
          <a:custGeom>
            <a:avLst/>
            <a:gdLst/>
            <a:ahLst/>
            <a:cxnLst>
              <a:cxn ang="0">
                <a:pos x="499" y="0"/>
              </a:cxn>
              <a:cxn ang="0">
                <a:pos x="408" y="136"/>
              </a:cxn>
              <a:cxn ang="0">
                <a:pos x="0" y="181"/>
              </a:cxn>
            </a:cxnLst>
            <a:rect l="0" t="0" r="r" b="b"/>
            <a:pathLst>
              <a:path w="499" h="181">
                <a:moveTo>
                  <a:pt x="499" y="0"/>
                </a:moveTo>
                <a:cubicBezTo>
                  <a:pt x="495" y="53"/>
                  <a:pt x="491" y="106"/>
                  <a:pt x="408" y="136"/>
                </a:cubicBezTo>
                <a:cubicBezTo>
                  <a:pt x="325" y="166"/>
                  <a:pt x="162" y="173"/>
                  <a:pt x="0" y="181"/>
                </a:cubicBezTo>
              </a:path>
            </a:pathLst>
          </a:custGeom>
          <a:noFill/>
          <a:ln w="28575" cap="flat" cmpd="sng">
            <a:solidFill>
              <a:srgbClr val="FF6600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870407" name="Line 7"/>
          <p:cNvSpPr>
            <a:spLocks noChangeShapeType="1"/>
          </p:cNvSpPr>
          <p:nvPr/>
        </p:nvSpPr>
        <p:spPr bwMode="auto">
          <a:xfrm>
            <a:off x="1116013" y="3068638"/>
            <a:ext cx="431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870408" name="Line 8"/>
          <p:cNvSpPr>
            <a:spLocks noChangeShapeType="1"/>
          </p:cNvSpPr>
          <p:nvPr/>
        </p:nvSpPr>
        <p:spPr bwMode="auto">
          <a:xfrm>
            <a:off x="1116013" y="3644900"/>
            <a:ext cx="7905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870409" name="Text Box 9"/>
          <p:cNvSpPr txBox="1">
            <a:spLocks noChangeArrowheads="1"/>
          </p:cNvSpPr>
          <p:nvPr/>
        </p:nvSpPr>
        <p:spPr bwMode="auto">
          <a:xfrm>
            <a:off x="3563938" y="3284538"/>
            <a:ext cx="496887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rgbClr val="0000FF"/>
                </a:solidFill>
              </a:rPr>
              <a:t>与译码输出共同选择某一片</a:t>
            </a:r>
            <a:r>
              <a:rPr lang="en-US" altLang="zh-CN">
                <a:solidFill>
                  <a:srgbClr val="0000FF"/>
                </a:solidFill>
              </a:rPr>
              <a:t>RAM</a:t>
            </a:r>
          </a:p>
        </p:txBody>
      </p:sp>
      <p:sp>
        <p:nvSpPr>
          <p:cNvPr id="870410" name="Line 10"/>
          <p:cNvSpPr>
            <a:spLocks noChangeShapeType="1"/>
          </p:cNvSpPr>
          <p:nvPr/>
        </p:nvSpPr>
        <p:spPr bwMode="auto">
          <a:xfrm>
            <a:off x="3059113" y="3284538"/>
            <a:ext cx="576262" cy="144462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870411" name="Line 11"/>
          <p:cNvSpPr>
            <a:spLocks noChangeShapeType="1"/>
          </p:cNvSpPr>
          <p:nvPr/>
        </p:nvSpPr>
        <p:spPr bwMode="auto">
          <a:xfrm flipV="1">
            <a:off x="3348038" y="3571875"/>
            <a:ext cx="287337" cy="28892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0550" y="44450"/>
            <a:ext cx="8446070" cy="523875"/>
          </a:xfrm>
        </p:spPr>
        <p:txBody>
          <a:bodyPr/>
          <a:lstStyle/>
          <a:p>
            <a:r>
              <a:rPr lang="en-US" altLang="zh-CN" dirty="0" smtClean="0"/>
              <a:t>5.4  </a:t>
            </a:r>
            <a:r>
              <a:rPr lang="en-US" altLang="zh-CN" dirty="0" smtClean="0">
                <a:latin typeface="+mn-lt"/>
              </a:rPr>
              <a:t>Intel 16/32</a:t>
            </a:r>
            <a:r>
              <a:rPr lang="zh-CN" altLang="en-US" dirty="0" smtClean="0"/>
              <a:t>位微机系统的主存设计</a:t>
            </a:r>
            <a:r>
              <a:rPr lang="en-US" altLang="zh-CN" dirty="0" smtClean="0">
                <a:latin typeface="+mj-ea"/>
              </a:rPr>
              <a:t>(</a:t>
            </a:r>
            <a:r>
              <a:rPr lang="en-US" altLang="zh-CN" dirty="0" smtClean="0">
                <a:latin typeface="+mn-lt"/>
              </a:rPr>
              <a:t>SRAM</a:t>
            </a:r>
            <a:r>
              <a:rPr lang="zh-CN" altLang="en-US" dirty="0" smtClean="0"/>
              <a:t>部分</a:t>
            </a:r>
            <a:r>
              <a:rPr lang="en-US" altLang="zh-CN" dirty="0">
                <a:latin typeface="+mj-ea"/>
              </a:rPr>
              <a:t>)</a:t>
            </a:r>
            <a:endParaRPr lang="zh-CN" altLang="en-US" dirty="0">
              <a:latin typeface="+mj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9860" name="Object 4"/>
          <p:cNvGraphicFramePr>
            <a:graphicFrameLocks noChangeAspect="1"/>
          </p:cNvGraphicFramePr>
          <p:nvPr/>
        </p:nvGraphicFramePr>
        <p:xfrm>
          <a:off x="4859338" y="115888"/>
          <a:ext cx="3960812" cy="655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9906" name="VISIO" r:id="rId3" imgW="2480400" imgH="4101480" progId="Visio.Drawing.11">
                  <p:embed/>
                </p:oleObj>
              </mc:Choice>
              <mc:Fallback>
                <p:oleObj name="VISIO" r:id="rId3" imgW="2480400" imgH="4101480" progId="Visio.Drawing.11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115888"/>
                        <a:ext cx="3960812" cy="655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9861" name="Rectangle 5"/>
          <p:cNvSpPr>
            <a:spLocks noChangeArrowheads="1"/>
          </p:cNvSpPr>
          <p:nvPr/>
        </p:nvSpPr>
        <p:spPr bwMode="auto">
          <a:xfrm>
            <a:off x="323850" y="188913"/>
            <a:ext cx="467995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 algn="l">
              <a:spcBef>
                <a:spcPct val="20000"/>
              </a:spcBef>
              <a:buClr>
                <a:schemeClr val="bg2"/>
              </a:buClr>
            </a:pPr>
            <a:r>
              <a:rPr lang="zh-CN" altLang="en-US" sz="3200" dirty="0"/>
              <a:t>存储器的</a:t>
            </a:r>
            <a:r>
              <a:rPr lang="zh-CN" altLang="en-US" sz="3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字扩充</a:t>
            </a:r>
            <a:r>
              <a:rPr lang="zh-CN" altLang="en-US" sz="3200" dirty="0"/>
              <a:t>：</a:t>
            </a:r>
          </a:p>
          <a:p>
            <a:pPr marL="609600" indent="-609600" algn="l">
              <a:spcBef>
                <a:spcPct val="20000"/>
              </a:spcBef>
              <a:buClr>
                <a:srgbClr val="008000"/>
              </a:buClr>
              <a:buFont typeface="Wingdings" pitchFamily="2" charset="2"/>
              <a:buAutoNum type="circleNumDbPlain"/>
            </a:pPr>
            <a:r>
              <a:rPr lang="zh-CN" altLang="en-US" sz="2800" dirty="0"/>
              <a:t>地址线并联</a:t>
            </a:r>
          </a:p>
          <a:p>
            <a:pPr marL="609600" indent="-609600" algn="l">
              <a:spcBef>
                <a:spcPct val="20000"/>
              </a:spcBef>
              <a:buClr>
                <a:srgbClr val="008000"/>
              </a:buClr>
              <a:buFont typeface="Wingdings" pitchFamily="2" charset="2"/>
              <a:buAutoNum type="circleNumDbPlain"/>
            </a:pPr>
            <a:r>
              <a:rPr lang="zh-CN" altLang="en-US" sz="2800" dirty="0"/>
              <a:t>数据线并联</a:t>
            </a:r>
          </a:p>
          <a:p>
            <a:pPr marL="609600" indent="-609600" algn="l">
              <a:spcBef>
                <a:spcPct val="20000"/>
              </a:spcBef>
              <a:buClr>
                <a:srgbClr val="008000"/>
              </a:buClr>
              <a:buFont typeface="Wingdings" pitchFamily="2" charset="2"/>
              <a:buAutoNum type="circleNumDbPlain"/>
            </a:pPr>
            <a:r>
              <a:rPr lang="en-US" altLang="zh-CN" sz="2800" dirty="0"/>
              <a:t>OE</a:t>
            </a:r>
            <a:r>
              <a:rPr lang="zh-CN" altLang="en-US" sz="2800" dirty="0"/>
              <a:t>并 </a:t>
            </a:r>
            <a:r>
              <a:rPr lang="zh-CN" altLang="en-US" sz="2800" dirty="0">
                <a:latin typeface="+mn-ea"/>
                <a:ea typeface="+mn-ea"/>
              </a:rPr>
              <a:t>→</a:t>
            </a:r>
            <a:r>
              <a:rPr lang="zh-CN" altLang="en-US" sz="2800" dirty="0"/>
              <a:t> </a:t>
            </a:r>
            <a:r>
              <a:rPr lang="en-US" altLang="zh-CN" sz="2800" dirty="0"/>
              <a:t>MEMR</a:t>
            </a:r>
            <a:br>
              <a:rPr lang="en-US" altLang="zh-CN" sz="2800" dirty="0"/>
            </a:br>
            <a:r>
              <a:rPr lang="en-US" altLang="zh-CN" sz="2800" dirty="0"/>
              <a:t>WE</a:t>
            </a:r>
            <a:r>
              <a:rPr lang="zh-CN" altLang="en-US" sz="2800" dirty="0"/>
              <a:t>并 </a:t>
            </a:r>
            <a:r>
              <a:rPr lang="zh-CN" altLang="en-US" sz="2800" dirty="0">
                <a:latin typeface="+mn-ea"/>
                <a:ea typeface="+mn-ea"/>
              </a:rPr>
              <a:t>→</a:t>
            </a:r>
            <a:r>
              <a:rPr lang="zh-CN" altLang="en-US" sz="2800" dirty="0"/>
              <a:t> </a:t>
            </a:r>
            <a:r>
              <a:rPr lang="en-US" altLang="zh-CN" sz="2800" dirty="0"/>
              <a:t>MEMW</a:t>
            </a:r>
          </a:p>
          <a:p>
            <a:pPr marL="609600" indent="-609600" algn="l">
              <a:spcBef>
                <a:spcPct val="20000"/>
              </a:spcBef>
              <a:buClr>
                <a:srgbClr val="008000"/>
              </a:buClr>
              <a:buFont typeface="Wingdings" pitchFamily="2" charset="2"/>
              <a:buAutoNum type="circleNumDbPlain"/>
            </a:pPr>
            <a:r>
              <a:rPr lang="en-US" altLang="zh-CN" sz="2800" dirty="0"/>
              <a:t>CS </a:t>
            </a:r>
            <a:r>
              <a:rPr lang="en-US" altLang="zh-CN" sz="2800" dirty="0">
                <a:latin typeface="+mn-ea"/>
                <a:ea typeface="+mn-ea"/>
              </a:rPr>
              <a:t>→</a:t>
            </a:r>
            <a:r>
              <a:rPr lang="en-US" altLang="zh-CN" sz="2800" dirty="0"/>
              <a:t> </a:t>
            </a:r>
            <a:r>
              <a:rPr lang="zh-CN" altLang="en-US" sz="2800" dirty="0"/>
              <a:t>地址译码器（高位地址译码）的</a:t>
            </a:r>
            <a:r>
              <a:rPr lang="zh-CN" altLang="en-US" sz="2800" dirty="0">
                <a:solidFill>
                  <a:srgbClr val="0000FF"/>
                </a:solidFill>
              </a:rPr>
              <a:t>不同输出</a:t>
            </a:r>
          </a:p>
        </p:txBody>
      </p:sp>
      <p:sp>
        <p:nvSpPr>
          <p:cNvPr id="889862" name="Line 6"/>
          <p:cNvSpPr>
            <a:spLocks noChangeShapeType="1"/>
          </p:cNvSpPr>
          <p:nvPr/>
        </p:nvSpPr>
        <p:spPr bwMode="auto">
          <a:xfrm>
            <a:off x="1047750" y="1866900"/>
            <a:ext cx="4857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889863" name="Line 7"/>
          <p:cNvSpPr>
            <a:spLocks noChangeShapeType="1"/>
          </p:cNvSpPr>
          <p:nvPr/>
        </p:nvSpPr>
        <p:spPr bwMode="auto">
          <a:xfrm>
            <a:off x="2457450" y="1847850"/>
            <a:ext cx="10953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889864" name="Line 8"/>
          <p:cNvSpPr>
            <a:spLocks noChangeShapeType="1"/>
          </p:cNvSpPr>
          <p:nvPr/>
        </p:nvSpPr>
        <p:spPr bwMode="auto">
          <a:xfrm>
            <a:off x="1038225" y="2295525"/>
            <a:ext cx="5715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889865" name="Line 9"/>
          <p:cNvSpPr>
            <a:spLocks noChangeShapeType="1"/>
          </p:cNvSpPr>
          <p:nvPr/>
        </p:nvSpPr>
        <p:spPr bwMode="auto">
          <a:xfrm>
            <a:off x="2524125" y="2305050"/>
            <a:ext cx="1266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889866" name="Line 10"/>
          <p:cNvSpPr>
            <a:spLocks noChangeShapeType="1"/>
          </p:cNvSpPr>
          <p:nvPr/>
        </p:nvSpPr>
        <p:spPr bwMode="auto">
          <a:xfrm>
            <a:off x="1038225" y="2819400"/>
            <a:ext cx="4762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889867" name="Rectangle 11"/>
          <p:cNvSpPr>
            <a:spLocks noChangeArrowheads="1"/>
          </p:cNvSpPr>
          <p:nvPr/>
        </p:nvSpPr>
        <p:spPr bwMode="auto">
          <a:xfrm>
            <a:off x="323850" y="3789363"/>
            <a:ext cx="4679950" cy="280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>
              <a:spcBef>
                <a:spcPct val="20000"/>
              </a:spcBef>
              <a:buClr>
                <a:schemeClr val="bg2"/>
              </a:buClr>
            </a:pPr>
            <a:r>
              <a:rPr lang="zh-CN" altLang="en-US" sz="2800">
                <a:solidFill>
                  <a:srgbClr val="FF0000"/>
                </a:solidFill>
              </a:rPr>
              <a:t>（</a:t>
            </a:r>
            <a:r>
              <a:rPr lang="en-US" altLang="zh-CN" sz="2800">
                <a:solidFill>
                  <a:srgbClr val="FF0000"/>
                </a:solidFill>
              </a:rPr>
              <a:t>2K×8</a:t>
            </a:r>
            <a:r>
              <a:rPr lang="zh-CN" altLang="en-US" sz="2800">
                <a:solidFill>
                  <a:srgbClr val="FF0000"/>
                </a:solidFill>
              </a:rPr>
              <a:t>）</a:t>
            </a:r>
            <a:r>
              <a:rPr lang="en-US" altLang="zh-CN" sz="2800">
                <a:solidFill>
                  <a:srgbClr val="FF0000"/>
                </a:solidFill>
              </a:rPr>
              <a:t>× 2</a:t>
            </a:r>
            <a:r>
              <a:rPr lang="zh-CN" altLang="en-US" sz="2800">
                <a:solidFill>
                  <a:srgbClr val="FF0000"/>
                </a:solidFill>
              </a:rPr>
              <a:t>片 </a:t>
            </a:r>
            <a:r>
              <a:rPr lang="zh-CN" altLang="en-US" sz="2800">
                <a:solidFill>
                  <a:srgbClr val="FF0000"/>
                </a:solidFill>
                <a:latin typeface="+mn-ea"/>
                <a:ea typeface="+mn-ea"/>
              </a:rPr>
              <a:t>→</a:t>
            </a:r>
            <a:r>
              <a:rPr lang="zh-CN" altLang="en-US" sz="2800">
                <a:solidFill>
                  <a:srgbClr val="FF0000"/>
                </a:solidFill>
              </a:rPr>
              <a:t> </a:t>
            </a:r>
            <a:r>
              <a:rPr lang="en-US" altLang="zh-CN" sz="2800">
                <a:solidFill>
                  <a:srgbClr val="FF0000"/>
                </a:solidFill>
              </a:rPr>
              <a:t>4K×8</a:t>
            </a:r>
          </a:p>
          <a:p>
            <a:pPr algn="l">
              <a:spcBef>
                <a:spcPct val="20000"/>
              </a:spcBef>
              <a:buClr>
                <a:schemeClr val="bg2"/>
              </a:buClr>
            </a:pPr>
            <a:endParaRPr lang="zh-CN" altLang="en-US" sz="2800">
              <a:solidFill>
                <a:srgbClr val="FF0000"/>
              </a:solidFill>
            </a:endParaRPr>
          </a:p>
          <a:p>
            <a:pPr algn="l">
              <a:spcBef>
                <a:spcPct val="20000"/>
              </a:spcBef>
              <a:buClr>
                <a:schemeClr val="bg2"/>
              </a:buClr>
            </a:pPr>
            <a:r>
              <a:rPr lang="zh-CN" altLang="en-US" sz="2800">
                <a:solidFill>
                  <a:srgbClr val="0000FF"/>
                </a:solidFill>
              </a:rPr>
              <a:t>若要加板内总线驱动，</a:t>
            </a:r>
          </a:p>
          <a:p>
            <a:pPr algn="l">
              <a:spcBef>
                <a:spcPct val="20000"/>
              </a:spcBef>
              <a:buClr>
                <a:schemeClr val="bg2"/>
              </a:buClr>
            </a:pPr>
            <a:r>
              <a:rPr lang="zh-CN" altLang="en-US" sz="2800">
                <a:solidFill>
                  <a:srgbClr val="0000FF"/>
                </a:solidFill>
              </a:rPr>
              <a:t>如何设计？</a:t>
            </a:r>
          </a:p>
        </p:txBody>
      </p:sp>
      <p:sp>
        <p:nvSpPr>
          <p:cNvPr id="889868" name="AutoShape 12"/>
          <p:cNvSpPr>
            <a:spLocks/>
          </p:cNvSpPr>
          <p:nvPr/>
        </p:nvSpPr>
        <p:spPr bwMode="auto">
          <a:xfrm>
            <a:off x="5464175" y="5046663"/>
            <a:ext cx="215900" cy="1368425"/>
          </a:xfrm>
          <a:prstGeom prst="leftBrace">
            <a:avLst>
              <a:gd name="adj1" fmla="val 52819"/>
              <a:gd name="adj2" fmla="val 50000"/>
            </a:avLst>
          </a:prstGeom>
          <a:noFill/>
          <a:ln w="28575">
            <a:solidFill>
              <a:srgbClr val="FF66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889869" name="Text Box 13"/>
          <p:cNvSpPr txBox="1">
            <a:spLocks noChangeArrowheads="1"/>
          </p:cNvSpPr>
          <p:nvPr/>
        </p:nvSpPr>
        <p:spPr bwMode="auto">
          <a:xfrm>
            <a:off x="4829175" y="5495925"/>
            <a:ext cx="78105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FF6600"/>
                </a:solidFill>
              </a:rPr>
              <a:t>7C</a:t>
            </a:r>
          </a:p>
        </p:txBody>
      </p:sp>
      <p:sp>
        <p:nvSpPr>
          <p:cNvPr id="889870" name="Text Box 14"/>
          <p:cNvSpPr txBox="1">
            <a:spLocks noChangeArrowheads="1"/>
          </p:cNvSpPr>
          <p:nvPr/>
        </p:nvSpPr>
        <p:spPr bwMode="auto">
          <a:xfrm>
            <a:off x="7451725" y="260350"/>
            <a:ext cx="1366838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FF6600"/>
                </a:solidFill>
              </a:rPr>
              <a:t>内存板</a:t>
            </a:r>
          </a:p>
        </p:txBody>
      </p:sp>
      <p:sp>
        <p:nvSpPr>
          <p:cNvPr id="889871" name="AutoShape 15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2339975" y="5445125"/>
            <a:ext cx="360363" cy="360363"/>
          </a:xfrm>
          <a:prstGeom prst="actionButtonInformation">
            <a:avLst/>
          </a:prstGeom>
          <a:ln>
            <a:headEnd/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B30011-03CD-415B-9FF3-D18068F8B94B}" type="slidenum">
              <a:rPr lang="zh-CN" altLang="en-US"/>
              <a:pPr/>
              <a:t>43</a:t>
            </a:fld>
            <a:endParaRPr lang="en-US" altLang="zh-CN"/>
          </a:p>
        </p:txBody>
      </p:sp>
      <p:sp>
        <p:nvSpPr>
          <p:cNvPr id="1029124" name="AutoShape 4"/>
          <p:cNvSpPr>
            <a:spLocks noChangeArrowheads="1"/>
          </p:cNvSpPr>
          <p:nvPr/>
        </p:nvSpPr>
        <p:spPr bwMode="auto">
          <a:xfrm>
            <a:off x="2987675" y="2493963"/>
            <a:ext cx="574675" cy="576262"/>
          </a:xfrm>
          <a:prstGeom prst="flowChartDelay">
            <a:avLst/>
          </a:prstGeom>
          <a:solidFill>
            <a:srgbClr val="FFFF99"/>
          </a:solidFill>
          <a:ln w="28575" algn="ctr">
            <a:solidFill>
              <a:schemeClr val="tx1"/>
            </a:solidFill>
            <a:miter lim="800000"/>
            <a:headEnd/>
            <a:tailEnd type="none" w="med" len="lg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29125" name="Line 5"/>
          <p:cNvSpPr>
            <a:spLocks noChangeShapeType="1"/>
          </p:cNvSpPr>
          <p:nvPr/>
        </p:nvSpPr>
        <p:spPr bwMode="auto">
          <a:xfrm flipH="1" flipV="1">
            <a:off x="2124075" y="2636838"/>
            <a:ext cx="86360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29126" name="Line 6"/>
          <p:cNvSpPr>
            <a:spLocks noChangeShapeType="1"/>
          </p:cNvSpPr>
          <p:nvPr/>
        </p:nvSpPr>
        <p:spPr bwMode="auto">
          <a:xfrm flipH="1" flipV="1">
            <a:off x="2124075" y="2925763"/>
            <a:ext cx="86360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29127" name="Rectangle 7"/>
          <p:cNvSpPr>
            <a:spLocks noChangeArrowheads="1"/>
          </p:cNvSpPr>
          <p:nvPr/>
        </p:nvSpPr>
        <p:spPr bwMode="auto">
          <a:xfrm>
            <a:off x="3563938" y="836613"/>
            <a:ext cx="1008062" cy="1584325"/>
          </a:xfrm>
          <a:prstGeom prst="rect">
            <a:avLst/>
          </a:prstGeom>
          <a:solidFill>
            <a:srgbClr val="FFFF99"/>
          </a:solidFill>
          <a:ln w="28575" algn="ctr">
            <a:solidFill>
              <a:schemeClr val="tx1"/>
            </a:solidFill>
            <a:miter lim="800000"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29128" name="AutoShape 8"/>
          <p:cNvSpPr>
            <a:spLocks noChangeArrowheads="1"/>
          </p:cNvSpPr>
          <p:nvPr/>
        </p:nvSpPr>
        <p:spPr bwMode="auto">
          <a:xfrm>
            <a:off x="2051050" y="1054100"/>
            <a:ext cx="1512888" cy="287338"/>
          </a:xfrm>
          <a:prstGeom prst="leftRightArrow">
            <a:avLst>
              <a:gd name="adj1" fmla="val 50278"/>
              <a:gd name="adj2" fmla="val 63280"/>
            </a:avLst>
          </a:prstGeom>
          <a:solidFill>
            <a:srgbClr val="66FF66"/>
          </a:solidFill>
          <a:ln w="28575" algn="ctr">
            <a:solidFill>
              <a:srgbClr val="006600"/>
            </a:solidFill>
            <a:miter lim="800000"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29129" name="AutoShape 9"/>
          <p:cNvSpPr>
            <a:spLocks noChangeArrowheads="1"/>
          </p:cNvSpPr>
          <p:nvPr/>
        </p:nvSpPr>
        <p:spPr bwMode="auto">
          <a:xfrm>
            <a:off x="4570413" y="1054100"/>
            <a:ext cx="1512887" cy="287338"/>
          </a:xfrm>
          <a:prstGeom prst="leftRightArrow">
            <a:avLst>
              <a:gd name="adj1" fmla="val 50278"/>
              <a:gd name="adj2" fmla="val 63280"/>
            </a:avLst>
          </a:prstGeom>
          <a:solidFill>
            <a:srgbClr val="66FF66"/>
          </a:solidFill>
          <a:ln w="28575" algn="ctr">
            <a:solidFill>
              <a:srgbClr val="006600"/>
            </a:solidFill>
            <a:miter lim="800000"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29130" name="Text Box 10"/>
          <p:cNvSpPr txBox="1">
            <a:spLocks noChangeArrowheads="1"/>
          </p:cNvSpPr>
          <p:nvPr/>
        </p:nvSpPr>
        <p:spPr bwMode="auto">
          <a:xfrm>
            <a:off x="3419475" y="981075"/>
            <a:ext cx="57626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A</a:t>
            </a:r>
          </a:p>
        </p:txBody>
      </p:sp>
      <p:sp>
        <p:nvSpPr>
          <p:cNvPr id="1029131" name="Text Box 11"/>
          <p:cNvSpPr txBox="1">
            <a:spLocks noChangeArrowheads="1"/>
          </p:cNvSpPr>
          <p:nvPr/>
        </p:nvSpPr>
        <p:spPr bwMode="auto">
          <a:xfrm>
            <a:off x="4140200" y="981075"/>
            <a:ext cx="57626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B</a:t>
            </a:r>
          </a:p>
        </p:txBody>
      </p:sp>
      <p:sp>
        <p:nvSpPr>
          <p:cNvPr id="1029132" name="Text Box 12"/>
          <p:cNvSpPr txBox="1">
            <a:spLocks noChangeArrowheads="1"/>
          </p:cNvSpPr>
          <p:nvPr/>
        </p:nvSpPr>
        <p:spPr bwMode="auto">
          <a:xfrm>
            <a:off x="3490913" y="1892300"/>
            <a:ext cx="72072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DR</a:t>
            </a:r>
          </a:p>
        </p:txBody>
      </p:sp>
      <p:sp>
        <p:nvSpPr>
          <p:cNvPr id="1029133" name="Text Box 13"/>
          <p:cNvSpPr txBox="1">
            <a:spLocks noChangeArrowheads="1"/>
          </p:cNvSpPr>
          <p:nvPr/>
        </p:nvSpPr>
        <p:spPr bwMode="auto">
          <a:xfrm>
            <a:off x="4140200" y="1892300"/>
            <a:ext cx="57626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E</a:t>
            </a:r>
          </a:p>
        </p:txBody>
      </p:sp>
      <p:sp>
        <p:nvSpPr>
          <p:cNvPr id="1029134" name="Line 14"/>
          <p:cNvSpPr>
            <a:spLocks noChangeShapeType="1"/>
          </p:cNvSpPr>
          <p:nvPr/>
        </p:nvSpPr>
        <p:spPr bwMode="auto">
          <a:xfrm>
            <a:off x="4308475" y="1943100"/>
            <a:ext cx="2174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29136" name="Text Box 16"/>
          <p:cNvSpPr txBox="1">
            <a:spLocks noChangeArrowheads="1"/>
          </p:cNvSpPr>
          <p:nvPr/>
        </p:nvSpPr>
        <p:spPr bwMode="auto">
          <a:xfrm>
            <a:off x="3348038" y="404813"/>
            <a:ext cx="1439862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74LS245</a:t>
            </a:r>
          </a:p>
        </p:txBody>
      </p:sp>
      <p:sp>
        <p:nvSpPr>
          <p:cNvPr id="1029137" name="Line 17"/>
          <p:cNvSpPr>
            <a:spLocks noChangeShapeType="1"/>
          </p:cNvSpPr>
          <p:nvPr/>
        </p:nvSpPr>
        <p:spPr bwMode="auto">
          <a:xfrm>
            <a:off x="2124075" y="2133600"/>
            <a:ext cx="1439863" cy="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29138" name="Line 18"/>
          <p:cNvSpPr>
            <a:spLocks noChangeShapeType="1"/>
          </p:cNvSpPr>
          <p:nvPr/>
        </p:nvSpPr>
        <p:spPr bwMode="auto">
          <a:xfrm>
            <a:off x="3563938" y="2781300"/>
            <a:ext cx="1584325" cy="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29139" name="Line 19"/>
          <p:cNvSpPr>
            <a:spLocks noChangeShapeType="1"/>
          </p:cNvSpPr>
          <p:nvPr/>
        </p:nvSpPr>
        <p:spPr bwMode="auto">
          <a:xfrm flipV="1">
            <a:off x="5148263" y="2133600"/>
            <a:ext cx="0" cy="6477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29140" name="Line 20"/>
          <p:cNvSpPr>
            <a:spLocks noChangeShapeType="1"/>
          </p:cNvSpPr>
          <p:nvPr/>
        </p:nvSpPr>
        <p:spPr bwMode="auto">
          <a:xfrm flipH="1">
            <a:off x="4572000" y="2133600"/>
            <a:ext cx="576263" cy="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29141" name="Rectangle 21"/>
          <p:cNvSpPr>
            <a:spLocks noChangeArrowheads="1"/>
          </p:cNvSpPr>
          <p:nvPr/>
        </p:nvSpPr>
        <p:spPr bwMode="auto">
          <a:xfrm>
            <a:off x="3562350" y="3933825"/>
            <a:ext cx="1008063" cy="2087563"/>
          </a:xfrm>
          <a:prstGeom prst="rect">
            <a:avLst/>
          </a:prstGeom>
          <a:solidFill>
            <a:srgbClr val="FFFF99"/>
          </a:solidFill>
          <a:ln w="28575" algn="ctr">
            <a:solidFill>
              <a:schemeClr val="tx1"/>
            </a:solidFill>
            <a:miter lim="800000"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29142" name="Text Box 22"/>
          <p:cNvSpPr txBox="1">
            <a:spLocks noChangeArrowheads="1"/>
          </p:cNvSpPr>
          <p:nvPr/>
        </p:nvSpPr>
        <p:spPr bwMode="auto">
          <a:xfrm>
            <a:off x="3562350" y="5588000"/>
            <a:ext cx="57626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E</a:t>
            </a:r>
          </a:p>
        </p:txBody>
      </p:sp>
      <p:sp>
        <p:nvSpPr>
          <p:cNvPr id="1029143" name="Line 23"/>
          <p:cNvSpPr>
            <a:spLocks noChangeShapeType="1"/>
          </p:cNvSpPr>
          <p:nvPr/>
        </p:nvSpPr>
        <p:spPr bwMode="auto">
          <a:xfrm>
            <a:off x="3730625" y="5638800"/>
            <a:ext cx="2174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29144" name="Line 24"/>
          <p:cNvSpPr>
            <a:spLocks noChangeShapeType="1"/>
          </p:cNvSpPr>
          <p:nvPr/>
        </p:nvSpPr>
        <p:spPr bwMode="auto">
          <a:xfrm>
            <a:off x="3851275" y="6021388"/>
            <a:ext cx="0" cy="287337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29145" name="Line 25"/>
          <p:cNvSpPr>
            <a:spLocks noChangeShapeType="1"/>
          </p:cNvSpPr>
          <p:nvPr/>
        </p:nvSpPr>
        <p:spPr bwMode="auto">
          <a:xfrm>
            <a:off x="3706813" y="6308725"/>
            <a:ext cx="28892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29146" name="Line 26"/>
          <p:cNvSpPr>
            <a:spLocks noChangeShapeType="1"/>
          </p:cNvSpPr>
          <p:nvPr/>
        </p:nvSpPr>
        <p:spPr bwMode="auto">
          <a:xfrm>
            <a:off x="4283075" y="6021388"/>
            <a:ext cx="0" cy="287337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29147" name="Line 27"/>
          <p:cNvSpPr>
            <a:spLocks noChangeShapeType="1"/>
          </p:cNvSpPr>
          <p:nvPr/>
        </p:nvSpPr>
        <p:spPr bwMode="auto">
          <a:xfrm>
            <a:off x="4138613" y="6308725"/>
            <a:ext cx="28892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29148" name="Text Box 28"/>
          <p:cNvSpPr txBox="1">
            <a:spLocks noChangeArrowheads="1"/>
          </p:cNvSpPr>
          <p:nvPr/>
        </p:nvSpPr>
        <p:spPr bwMode="auto">
          <a:xfrm>
            <a:off x="3995738" y="5588000"/>
            <a:ext cx="576262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E</a:t>
            </a:r>
          </a:p>
        </p:txBody>
      </p:sp>
      <p:sp>
        <p:nvSpPr>
          <p:cNvPr id="1029149" name="Line 29"/>
          <p:cNvSpPr>
            <a:spLocks noChangeShapeType="1"/>
          </p:cNvSpPr>
          <p:nvPr/>
        </p:nvSpPr>
        <p:spPr bwMode="auto">
          <a:xfrm>
            <a:off x="4164013" y="5638800"/>
            <a:ext cx="2174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29150" name="AutoShape 30"/>
          <p:cNvSpPr>
            <a:spLocks noChangeArrowheads="1"/>
          </p:cNvSpPr>
          <p:nvPr/>
        </p:nvSpPr>
        <p:spPr bwMode="auto">
          <a:xfrm flipH="1">
            <a:off x="2122488" y="4221163"/>
            <a:ext cx="1439862" cy="287337"/>
          </a:xfrm>
          <a:prstGeom prst="leftArrow">
            <a:avLst>
              <a:gd name="adj1" fmla="val 43648"/>
              <a:gd name="adj2" fmla="val 62105"/>
            </a:avLst>
          </a:prstGeom>
          <a:solidFill>
            <a:srgbClr val="66FF66"/>
          </a:solidFill>
          <a:ln w="28575" algn="ctr">
            <a:solidFill>
              <a:srgbClr val="006600"/>
            </a:solidFill>
            <a:miter lim="800000"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29151" name="AutoShape 31"/>
          <p:cNvSpPr>
            <a:spLocks noChangeArrowheads="1"/>
          </p:cNvSpPr>
          <p:nvPr/>
        </p:nvSpPr>
        <p:spPr bwMode="auto">
          <a:xfrm flipH="1">
            <a:off x="4570413" y="4221163"/>
            <a:ext cx="1441450" cy="287337"/>
          </a:xfrm>
          <a:prstGeom prst="leftArrow">
            <a:avLst>
              <a:gd name="adj1" fmla="val 43648"/>
              <a:gd name="adj2" fmla="val 62173"/>
            </a:avLst>
          </a:prstGeom>
          <a:solidFill>
            <a:srgbClr val="66FF66"/>
          </a:solidFill>
          <a:ln w="28575" algn="ctr">
            <a:solidFill>
              <a:srgbClr val="006600"/>
            </a:solidFill>
            <a:miter lim="800000"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29152" name="Line 32"/>
          <p:cNvSpPr>
            <a:spLocks noChangeShapeType="1"/>
          </p:cNvSpPr>
          <p:nvPr/>
        </p:nvSpPr>
        <p:spPr bwMode="auto">
          <a:xfrm>
            <a:off x="2122488" y="4868863"/>
            <a:ext cx="1439862" cy="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29153" name="Line 33"/>
          <p:cNvSpPr>
            <a:spLocks noChangeShapeType="1"/>
          </p:cNvSpPr>
          <p:nvPr/>
        </p:nvSpPr>
        <p:spPr bwMode="auto">
          <a:xfrm>
            <a:off x="2122488" y="5300663"/>
            <a:ext cx="1439862" cy="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29154" name="Line 34"/>
          <p:cNvSpPr>
            <a:spLocks noChangeShapeType="1"/>
          </p:cNvSpPr>
          <p:nvPr/>
        </p:nvSpPr>
        <p:spPr bwMode="auto">
          <a:xfrm>
            <a:off x="4570413" y="4868863"/>
            <a:ext cx="1439862" cy="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29155" name="Line 35"/>
          <p:cNvSpPr>
            <a:spLocks noChangeShapeType="1"/>
          </p:cNvSpPr>
          <p:nvPr/>
        </p:nvSpPr>
        <p:spPr bwMode="auto">
          <a:xfrm>
            <a:off x="4570413" y="5300663"/>
            <a:ext cx="1439862" cy="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29156" name="Text Box 36"/>
          <p:cNvSpPr txBox="1">
            <a:spLocks noChangeArrowheads="1"/>
          </p:cNvSpPr>
          <p:nvPr/>
        </p:nvSpPr>
        <p:spPr bwMode="auto">
          <a:xfrm>
            <a:off x="3203575" y="3500438"/>
            <a:ext cx="187166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74LS244×2</a:t>
            </a:r>
          </a:p>
        </p:txBody>
      </p:sp>
      <p:sp>
        <p:nvSpPr>
          <p:cNvPr id="1029157" name="Text Box 37"/>
          <p:cNvSpPr txBox="1">
            <a:spLocks noChangeArrowheads="1"/>
          </p:cNvSpPr>
          <p:nvPr/>
        </p:nvSpPr>
        <p:spPr bwMode="auto">
          <a:xfrm>
            <a:off x="538163" y="4124325"/>
            <a:ext cx="158432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/>
              <a:t>A0</a:t>
            </a:r>
            <a:r>
              <a:rPr lang="zh-CN" altLang="en-US"/>
              <a:t>～</a:t>
            </a:r>
            <a:r>
              <a:rPr lang="en-US" altLang="zh-CN"/>
              <a:t>A10</a:t>
            </a:r>
          </a:p>
        </p:txBody>
      </p:sp>
      <p:sp>
        <p:nvSpPr>
          <p:cNvPr id="1029158" name="Text Box 38"/>
          <p:cNvSpPr txBox="1">
            <a:spLocks noChangeArrowheads="1"/>
          </p:cNvSpPr>
          <p:nvPr/>
        </p:nvSpPr>
        <p:spPr bwMode="auto">
          <a:xfrm>
            <a:off x="538163" y="4627563"/>
            <a:ext cx="158432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/>
              <a:t>MEMR</a:t>
            </a:r>
          </a:p>
        </p:txBody>
      </p:sp>
      <p:sp>
        <p:nvSpPr>
          <p:cNvPr id="1029159" name="Text Box 39"/>
          <p:cNvSpPr txBox="1">
            <a:spLocks noChangeArrowheads="1"/>
          </p:cNvSpPr>
          <p:nvPr/>
        </p:nvSpPr>
        <p:spPr bwMode="auto">
          <a:xfrm>
            <a:off x="538163" y="5059363"/>
            <a:ext cx="158432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/>
              <a:t>MEMW</a:t>
            </a:r>
          </a:p>
        </p:txBody>
      </p:sp>
      <p:sp>
        <p:nvSpPr>
          <p:cNvPr id="1029160" name="Line 40"/>
          <p:cNvSpPr>
            <a:spLocks noChangeShapeType="1"/>
          </p:cNvSpPr>
          <p:nvPr/>
        </p:nvSpPr>
        <p:spPr bwMode="auto">
          <a:xfrm>
            <a:off x="1030288" y="4691063"/>
            <a:ext cx="9604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29161" name="Line 41"/>
          <p:cNvSpPr>
            <a:spLocks noChangeShapeType="1"/>
          </p:cNvSpPr>
          <p:nvPr/>
        </p:nvSpPr>
        <p:spPr bwMode="auto">
          <a:xfrm>
            <a:off x="969963" y="5122863"/>
            <a:ext cx="10429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29162" name="Text Box 42"/>
          <p:cNvSpPr txBox="1">
            <a:spLocks noChangeArrowheads="1"/>
          </p:cNvSpPr>
          <p:nvPr/>
        </p:nvSpPr>
        <p:spPr bwMode="auto">
          <a:xfrm>
            <a:off x="538163" y="1892300"/>
            <a:ext cx="158432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/>
              <a:t>MEMR</a:t>
            </a:r>
          </a:p>
        </p:txBody>
      </p:sp>
      <p:sp>
        <p:nvSpPr>
          <p:cNvPr id="1029163" name="Line 43"/>
          <p:cNvSpPr>
            <a:spLocks noChangeShapeType="1"/>
          </p:cNvSpPr>
          <p:nvPr/>
        </p:nvSpPr>
        <p:spPr bwMode="auto">
          <a:xfrm>
            <a:off x="1030288" y="1955800"/>
            <a:ext cx="9604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29165" name="Text Box 45"/>
          <p:cNvSpPr txBox="1">
            <a:spLocks noChangeArrowheads="1"/>
          </p:cNvSpPr>
          <p:nvPr/>
        </p:nvSpPr>
        <p:spPr bwMode="auto">
          <a:xfrm>
            <a:off x="466725" y="955675"/>
            <a:ext cx="158432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/>
              <a:t>D0</a:t>
            </a:r>
            <a:r>
              <a:rPr lang="zh-CN" altLang="en-US"/>
              <a:t>～</a:t>
            </a:r>
            <a:r>
              <a:rPr lang="en-US" altLang="zh-CN"/>
              <a:t>D7</a:t>
            </a:r>
          </a:p>
        </p:txBody>
      </p:sp>
      <p:sp>
        <p:nvSpPr>
          <p:cNvPr id="1029166" name="Text Box 46"/>
          <p:cNvSpPr txBox="1">
            <a:spLocks noChangeArrowheads="1"/>
          </p:cNvSpPr>
          <p:nvPr/>
        </p:nvSpPr>
        <p:spPr bwMode="auto">
          <a:xfrm>
            <a:off x="1546225" y="2781300"/>
            <a:ext cx="57626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/>
              <a:t>Y</a:t>
            </a:r>
            <a:r>
              <a:rPr lang="en-US" altLang="zh-CN" baseline="-25000"/>
              <a:t>1</a:t>
            </a:r>
          </a:p>
        </p:txBody>
      </p:sp>
      <p:sp>
        <p:nvSpPr>
          <p:cNvPr id="1029167" name="Line 47"/>
          <p:cNvSpPr>
            <a:spLocks noChangeShapeType="1"/>
          </p:cNvSpPr>
          <p:nvPr/>
        </p:nvSpPr>
        <p:spPr bwMode="auto">
          <a:xfrm>
            <a:off x="1690688" y="2852738"/>
            <a:ext cx="287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29168" name="Text Box 48"/>
          <p:cNvSpPr txBox="1">
            <a:spLocks noChangeArrowheads="1"/>
          </p:cNvSpPr>
          <p:nvPr/>
        </p:nvSpPr>
        <p:spPr bwMode="auto">
          <a:xfrm>
            <a:off x="1546225" y="2349500"/>
            <a:ext cx="57626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/>
              <a:t>Y</a:t>
            </a:r>
            <a:r>
              <a:rPr lang="en-US" altLang="zh-CN" baseline="-25000"/>
              <a:t>0</a:t>
            </a:r>
          </a:p>
        </p:txBody>
      </p:sp>
      <p:sp>
        <p:nvSpPr>
          <p:cNvPr id="1029169" name="Line 49"/>
          <p:cNvSpPr>
            <a:spLocks noChangeShapeType="1"/>
          </p:cNvSpPr>
          <p:nvPr/>
        </p:nvSpPr>
        <p:spPr bwMode="auto">
          <a:xfrm>
            <a:off x="1690688" y="2420938"/>
            <a:ext cx="287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29170" name="Text Box 50"/>
          <p:cNvSpPr txBox="1">
            <a:spLocks noChangeArrowheads="1"/>
          </p:cNvSpPr>
          <p:nvPr/>
        </p:nvSpPr>
        <p:spPr bwMode="auto">
          <a:xfrm>
            <a:off x="3419475" y="4411663"/>
            <a:ext cx="57626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A</a:t>
            </a:r>
          </a:p>
        </p:txBody>
      </p:sp>
      <p:sp>
        <p:nvSpPr>
          <p:cNvPr id="1029171" name="Text Box 51"/>
          <p:cNvSpPr txBox="1">
            <a:spLocks noChangeArrowheads="1"/>
          </p:cNvSpPr>
          <p:nvPr/>
        </p:nvSpPr>
        <p:spPr bwMode="auto">
          <a:xfrm>
            <a:off x="4138613" y="4411663"/>
            <a:ext cx="576262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Y</a:t>
            </a:r>
          </a:p>
        </p:txBody>
      </p:sp>
      <p:sp>
        <p:nvSpPr>
          <p:cNvPr id="1029172" name="AutoShape 52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8316913" y="333375"/>
            <a:ext cx="503237" cy="503238"/>
          </a:xfrm>
          <a:prstGeom prst="actionButtonReturn">
            <a:avLst/>
          </a:prstGeom>
          <a:ln>
            <a:headEnd/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29173" name="Text Box 53"/>
          <p:cNvSpPr txBox="1">
            <a:spLocks noChangeArrowheads="1"/>
          </p:cNvSpPr>
          <p:nvPr/>
        </p:nvSpPr>
        <p:spPr bwMode="auto">
          <a:xfrm>
            <a:off x="4787900" y="1316038"/>
            <a:ext cx="3024188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rgbClr val="0000FF"/>
                </a:solidFill>
              </a:rPr>
              <a:t>驱动之后的数据总线</a:t>
            </a:r>
          </a:p>
        </p:txBody>
      </p:sp>
      <p:sp>
        <p:nvSpPr>
          <p:cNvPr id="1029174" name="Text Box 54"/>
          <p:cNvSpPr txBox="1">
            <a:spLocks noChangeArrowheads="1"/>
          </p:cNvSpPr>
          <p:nvPr/>
        </p:nvSpPr>
        <p:spPr bwMode="auto">
          <a:xfrm>
            <a:off x="4787900" y="3763963"/>
            <a:ext cx="3024188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rgbClr val="0000FF"/>
                </a:solidFill>
              </a:rPr>
              <a:t>驱动之后的地址总线</a:t>
            </a:r>
          </a:p>
        </p:txBody>
      </p:sp>
      <p:sp>
        <p:nvSpPr>
          <p:cNvPr id="1029175" name="Text Box 55"/>
          <p:cNvSpPr txBox="1">
            <a:spLocks noChangeArrowheads="1"/>
          </p:cNvSpPr>
          <p:nvPr/>
        </p:nvSpPr>
        <p:spPr bwMode="auto">
          <a:xfrm>
            <a:off x="4787900" y="5300663"/>
            <a:ext cx="360045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rgbClr val="0000FF"/>
                </a:solidFill>
              </a:rPr>
              <a:t>驱动之后的读写控制总线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0882" name="Object 2"/>
          <p:cNvGraphicFramePr>
            <a:graphicFrameLocks noChangeAspect="1"/>
          </p:cNvGraphicFramePr>
          <p:nvPr/>
        </p:nvGraphicFramePr>
        <p:xfrm>
          <a:off x="4284663" y="44450"/>
          <a:ext cx="4679950" cy="666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28" name="VISIO" r:id="rId3" imgW="3094560" imgH="3449160" progId="Visio.Drawing.11">
                  <p:embed/>
                </p:oleObj>
              </mc:Choice>
              <mc:Fallback>
                <p:oleObj name="VISIO" r:id="rId3" imgW="3094560" imgH="3449160" progId="Visio.Drawing.1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0907" r="10855"/>
                      <a:stretch>
                        <a:fillRect/>
                      </a:stretch>
                    </p:blipFill>
                    <p:spPr bwMode="auto">
                      <a:xfrm>
                        <a:off x="4284663" y="44450"/>
                        <a:ext cx="4679950" cy="6669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0883" name="Rectangle 3"/>
          <p:cNvSpPr>
            <a:spLocks noChangeArrowheads="1"/>
          </p:cNvSpPr>
          <p:nvPr/>
        </p:nvSpPr>
        <p:spPr bwMode="auto">
          <a:xfrm>
            <a:off x="323850" y="188913"/>
            <a:ext cx="3960813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 algn="l">
              <a:spcBef>
                <a:spcPct val="20000"/>
              </a:spcBef>
              <a:buClr>
                <a:schemeClr val="bg2"/>
              </a:buClr>
            </a:pPr>
            <a:r>
              <a:rPr lang="zh-CN" altLang="en-US" sz="3200" dirty="0"/>
              <a:t>存储器的</a:t>
            </a:r>
            <a:r>
              <a:rPr lang="zh-CN" altLang="en-US" sz="3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位扩充</a:t>
            </a:r>
            <a:r>
              <a:rPr lang="zh-CN" altLang="en-US" sz="3200" dirty="0"/>
              <a:t>：</a:t>
            </a:r>
          </a:p>
          <a:p>
            <a:pPr marL="609600" indent="-609600" algn="l">
              <a:spcBef>
                <a:spcPct val="20000"/>
              </a:spcBef>
              <a:buClr>
                <a:srgbClr val="008000"/>
              </a:buClr>
              <a:buFont typeface="Wingdings" pitchFamily="2" charset="2"/>
              <a:buAutoNum type="circleNumDbPlain"/>
            </a:pPr>
            <a:r>
              <a:rPr lang="zh-CN" altLang="en-US" sz="2800" dirty="0"/>
              <a:t>地址线并联</a:t>
            </a:r>
          </a:p>
          <a:p>
            <a:pPr marL="609600" indent="-609600" algn="l">
              <a:spcBef>
                <a:spcPct val="20000"/>
              </a:spcBef>
              <a:buClr>
                <a:srgbClr val="008000"/>
              </a:buClr>
              <a:buFont typeface="Wingdings" pitchFamily="2" charset="2"/>
              <a:buAutoNum type="circleNumDbPlain"/>
            </a:pPr>
            <a:r>
              <a:rPr lang="zh-CN" altLang="en-US" sz="2800" dirty="0"/>
              <a:t>数据线：</a:t>
            </a:r>
            <a:br>
              <a:rPr lang="zh-CN" altLang="en-US" sz="2800" dirty="0"/>
            </a:br>
            <a:r>
              <a:rPr lang="en-US" altLang="zh-CN" sz="2800" dirty="0"/>
              <a:t>1</a:t>
            </a:r>
            <a:r>
              <a:rPr lang="zh-CN" altLang="en-US" sz="2800" dirty="0"/>
              <a:t>号芯片 </a:t>
            </a:r>
            <a:r>
              <a:rPr lang="en-US" altLang="zh-CN" sz="2800" dirty="0"/>
              <a:t>D0</a:t>
            </a:r>
            <a:r>
              <a:rPr lang="zh-CN" altLang="en-US" sz="2800" dirty="0"/>
              <a:t>～</a:t>
            </a:r>
            <a:r>
              <a:rPr lang="en-US" altLang="zh-CN" sz="2800" dirty="0"/>
              <a:t>D7</a:t>
            </a:r>
            <a:br>
              <a:rPr lang="en-US" altLang="zh-CN" sz="2800" dirty="0"/>
            </a:br>
            <a:r>
              <a:rPr lang="en-US" altLang="zh-CN" sz="2800" dirty="0"/>
              <a:t>2</a:t>
            </a:r>
            <a:r>
              <a:rPr lang="zh-CN" altLang="en-US" sz="2800" dirty="0"/>
              <a:t>号芯片 </a:t>
            </a:r>
            <a:r>
              <a:rPr lang="en-US" altLang="zh-CN" sz="2800" dirty="0"/>
              <a:t>D8</a:t>
            </a:r>
            <a:r>
              <a:rPr lang="zh-CN" altLang="en-US" sz="2800" dirty="0"/>
              <a:t>～</a:t>
            </a:r>
            <a:r>
              <a:rPr lang="en-US" altLang="zh-CN" sz="2800" dirty="0"/>
              <a:t>D15</a:t>
            </a:r>
          </a:p>
          <a:p>
            <a:pPr marL="609600" indent="-609600" algn="l">
              <a:spcBef>
                <a:spcPct val="20000"/>
              </a:spcBef>
              <a:buClr>
                <a:srgbClr val="008000"/>
              </a:buClr>
              <a:buFont typeface="Wingdings" pitchFamily="2" charset="2"/>
              <a:buAutoNum type="circleNumDbPlain"/>
            </a:pPr>
            <a:r>
              <a:rPr lang="en-US" altLang="zh-CN" sz="2800" dirty="0"/>
              <a:t>OE</a:t>
            </a:r>
            <a:r>
              <a:rPr lang="zh-CN" altLang="en-US" sz="2800" dirty="0"/>
              <a:t>并 </a:t>
            </a:r>
            <a:r>
              <a:rPr lang="zh-CN" altLang="en-US" sz="2800" dirty="0">
                <a:latin typeface="+mn-ea"/>
                <a:ea typeface="+mn-ea"/>
              </a:rPr>
              <a:t>→</a:t>
            </a:r>
            <a:r>
              <a:rPr lang="zh-CN" altLang="en-US" sz="2800" dirty="0"/>
              <a:t> </a:t>
            </a:r>
            <a:r>
              <a:rPr lang="en-US" altLang="zh-CN" sz="2800" dirty="0"/>
              <a:t>MEMR</a:t>
            </a:r>
            <a:br>
              <a:rPr lang="en-US" altLang="zh-CN" sz="2800" dirty="0"/>
            </a:br>
            <a:r>
              <a:rPr lang="en-US" altLang="zh-CN" sz="2800" dirty="0"/>
              <a:t>WE</a:t>
            </a:r>
            <a:r>
              <a:rPr lang="zh-CN" altLang="en-US" sz="2800" dirty="0"/>
              <a:t>并 </a:t>
            </a:r>
            <a:r>
              <a:rPr lang="zh-CN" altLang="en-US" sz="2800" dirty="0">
                <a:latin typeface="+mn-ea"/>
                <a:ea typeface="+mn-ea"/>
              </a:rPr>
              <a:t>→</a:t>
            </a:r>
            <a:r>
              <a:rPr lang="zh-CN" altLang="en-US" sz="2800" dirty="0"/>
              <a:t> </a:t>
            </a:r>
            <a:r>
              <a:rPr lang="en-US" altLang="zh-CN" sz="2800" dirty="0"/>
              <a:t>MEMW</a:t>
            </a:r>
          </a:p>
          <a:p>
            <a:pPr marL="609600" indent="-609600" algn="l">
              <a:spcBef>
                <a:spcPct val="20000"/>
              </a:spcBef>
              <a:buClr>
                <a:srgbClr val="008000"/>
              </a:buClr>
              <a:buFont typeface="Wingdings" pitchFamily="2" charset="2"/>
              <a:buAutoNum type="circleNumDbPlain"/>
            </a:pPr>
            <a:r>
              <a:rPr lang="en-US" altLang="zh-CN" sz="2800" dirty="0"/>
              <a:t>CS</a:t>
            </a:r>
            <a:r>
              <a:rPr lang="zh-CN" altLang="en-US" sz="2800" dirty="0"/>
              <a:t>并联 </a:t>
            </a:r>
            <a:r>
              <a:rPr lang="zh-CN" altLang="en-US" sz="2800" dirty="0">
                <a:latin typeface="+mn-ea"/>
                <a:ea typeface="+mn-ea"/>
              </a:rPr>
              <a:t>→</a:t>
            </a:r>
            <a:r>
              <a:rPr lang="zh-CN" altLang="en-US" sz="2800" dirty="0"/>
              <a:t> 地址译码（高位地址译码）</a:t>
            </a:r>
          </a:p>
        </p:txBody>
      </p:sp>
      <p:sp>
        <p:nvSpPr>
          <p:cNvPr id="890884" name="Line 4"/>
          <p:cNvSpPr>
            <a:spLocks noChangeShapeType="1"/>
          </p:cNvSpPr>
          <p:nvPr/>
        </p:nvSpPr>
        <p:spPr bwMode="auto">
          <a:xfrm>
            <a:off x="1019175" y="2706688"/>
            <a:ext cx="4857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890885" name="Line 5"/>
          <p:cNvSpPr>
            <a:spLocks noChangeShapeType="1"/>
          </p:cNvSpPr>
          <p:nvPr/>
        </p:nvSpPr>
        <p:spPr bwMode="auto">
          <a:xfrm>
            <a:off x="2428875" y="2687638"/>
            <a:ext cx="10953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890886" name="Line 6"/>
          <p:cNvSpPr>
            <a:spLocks noChangeShapeType="1"/>
          </p:cNvSpPr>
          <p:nvPr/>
        </p:nvSpPr>
        <p:spPr bwMode="auto">
          <a:xfrm>
            <a:off x="1009650" y="3135313"/>
            <a:ext cx="5715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890887" name="Line 7"/>
          <p:cNvSpPr>
            <a:spLocks noChangeShapeType="1"/>
          </p:cNvSpPr>
          <p:nvPr/>
        </p:nvSpPr>
        <p:spPr bwMode="auto">
          <a:xfrm>
            <a:off x="2495550" y="3144838"/>
            <a:ext cx="1266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890888" name="Line 8"/>
          <p:cNvSpPr>
            <a:spLocks noChangeShapeType="1"/>
          </p:cNvSpPr>
          <p:nvPr/>
        </p:nvSpPr>
        <p:spPr bwMode="auto">
          <a:xfrm>
            <a:off x="1009650" y="3659188"/>
            <a:ext cx="4762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890889" name="Rectangle 9"/>
          <p:cNvSpPr>
            <a:spLocks noChangeArrowheads="1"/>
          </p:cNvSpPr>
          <p:nvPr/>
        </p:nvSpPr>
        <p:spPr bwMode="auto">
          <a:xfrm>
            <a:off x="250825" y="4652963"/>
            <a:ext cx="4679950" cy="187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>
              <a:spcBef>
                <a:spcPct val="20000"/>
              </a:spcBef>
              <a:buClr>
                <a:schemeClr val="bg2"/>
              </a:buClr>
            </a:pPr>
            <a:r>
              <a:rPr lang="zh-CN" altLang="en-US" sz="2800">
                <a:solidFill>
                  <a:srgbClr val="FF0000"/>
                </a:solidFill>
              </a:rPr>
              <a:t>（</a:t>
            </a:r>
            <a:r>
              <a:rPr lang="en-US" altLang="zh-CN" sz="2800">
                <a:solidFill>
                  <a:srgbClr val="FF0000"/>
                </a:solidFill>
              </a:rPr>
              <a:t>2K×8</a:t>
            </a:r>
            <a:r>
              <a:rPr lang="zh-CN" altLang="en-US" sz="2800">
                <a:solidFill>
                  <a:srgbClr val="FF0000"/>
                </a:solidFill>
              </a:rPr>
              <a:t>）</a:t>
            </a:r>
            <a:r>
              <a:rPr lang="en-US" altLang="zh-CN" sz="2800">
                <a:solidFill>
                  <a:srgbClr val="FF0000"/>
                </a:solidFill>
              </a:rPr>
              <a:t>× 2</a:t>
            </a:r>
            <a:r>
              <a:rPr lang="zh-CN" altLang="en-US" sz="2800">
                <a:solidFill>
                  <a:srgbClr val="FF0000"/>
                </a:solidFill>
              </a:rPr>
              <a:t>片</a:t>
            </a:r>
          </a:p>
          <a:p>
            <a:pPr algn="l">
              <a:spcBef>
                <a:spcPct val="20000"/>
              </a:spcBef>
              <a:buClr>
                <a:schemeClr val="bg2"/>
              </a:buClr>
            </a:pPr>
            <a:r>
              <a:rPr lang="zh-CN" altLang="en-US" sz="2800">
                <a:solidFill>
                  <a:srgbClr val="FF0000"/>
                </a:solidFill>
                <a:latin typeface="+mn-ea"/>
                <a:ea typeface="+mn-ea"/>
              </a:rPr>
              <a:t>→</a:t>
            </a:r>
            <a:r>
              <a:rPr lang="zh-CN" altLang="en-US" sz="2800">
                <a:solidFill>
                  <a:srgbClr val="FF0000"/>
                </a:solidFill>
              </a:rPr>
              <a:t> </a:t>
            </a:r>
            <a:r>
              <a:rPr lang="en-US" altLang="zh-CN" sz="2800">
                <a:solidFill>
                  <a:srgbClr val="FF0000"/>
                </a:solidFill>
              </a:rPr>
              <a:t>2K×16 bit</a:t>
            </a:r>
          </a:p>
        </p:txBody>
      </p:sp>
      <p:sp>
        <p:nvSpPr>
          <p:cNvPr id="890890" name="AutoShape 10"/>
          <p:cNvSpPr>
            <a:spLocks/>
          </p:cNvSpPr>
          <p:nvPr/>
        </p:nvSpPr>
        <p:spPr bwMode="auto">
          <a:xfrm>
            <a:off x="4667250" y="4905375"/>
            <a:ext cx="190500" cy="790575"/>
          </a:xfrm>
          <a:prstGeom prst="leftBrace">
            <a:avLst>
              <a:gd name="adj1" fmla="val 34583"/>
              <a:gd name="adj2" fmla="val 50000"/>
            </a:avLst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890891" name="AutoShape 11"/>
          <p:cNvSpPr>
            <a:spLocks/>
          </p:cNvSpPr>
          <p:nvPr/>
        </p:nvSpPr>
        <p:spPr bwMode="auto">
          <a:xfrm>
            <a:off x="4657725" y="5781675"/>
            <a:ext cx="190500" cy="752475"/>
          </a:xfrm>
          <a:prstGeom prst="leftBrace">
            <a:avLst>
              <a:gd name="adj1" fmla="val 32917"/>
              <a:gd name="adj2" fmla="val 50000"/>
            </a:avLst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890892" name="Text Box 12"/>
          <p:cNvSpPr txBox="1">
            <a:spLocks noChangeArrowheads="1"/>
          </p:cNvSpPr>
          <p:nvPr/>
        </p:nvSpPr>
        <p:spPr bwMode="auto">
          <a:xfrm>
            <a:off x="4257675" y="5086350"/>
            <a:ext cx="52387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0000FF"/>
                </a:solidFill>
              </a:rPr>
              <a:t>7</a:t>
            </a:r>
          </a:p>
        </p:txBody>
      </p:sp>
      <p:sp>
        <p:nvSpPr>
          <p:cNvPr id="890893" name="Text Box 13"/>
          <p:cNvSpPr txBox="1">
            <a:spLocks noChangeArrowheads="1"/>
          </p:cNvSpPr>
          <p:nvPr/>
        </p:nvSpPr>
        <p:spPr bwMode="auto">
          <a:xfrm>
            <a:off x="4248150" y="5943600"/>
            <a:ext cx="52387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0000FF"/>
                </a:solidFill>
              </a:rPr>
              <a:t>8</a:t>
            </a:r>
          </a:p>
        </p:txBody>
      </p:sp>
      <p:sp>
        <p:nvSpPr>
          <p:cNvPr id="890894" name="AutoShape 14"/>
          <p:cNvSpPr>
            <a:spLocks noChangeArrowheads="1"/>
          </p:cNvSpPr>
          <p:nvPr/>
        </p:nvSpPr>
        <p:spPr bwMode="auto">
          <a:xfrm>
            <a:off x="4514850" y="742950"/>
            <a:ext cx="762000" cy="381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0080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890895" name="AutoShape 15"/>
          <p:cNvSpPr>
            <a:spLocks noChangeArrowheads="1"/>
          </p:cNvSpPr>
          <p:nvPr/>
        </p:nvSpPr>
        <p:spPr bwMode="auto">
          <a:xfrm>
            <a:off x="4486275" y="2571750"/>
            <a:ext cx="762000" cy="381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0080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890896" name="Oval 16"/>
          <p:cNvSpPr>
            <a:spLocks noChangeArrowheads="1"/>
          </p:cNvSpPr>
          <p:nvPr/>
        </p:nvSpPr>
        <p:spPr bwMode="auto">
          <a:xfrm>
            <a:off x="4457700" y="1181100"/>
            <a:ext cx="371475" cy="285750"/>
          </a:xfrm>
          <a:prstGeom prst="ellipse">
            <a:avLst/>
          </a:prstGeom>
          <a:noFill/>
          <a:ln w="28575" algn="ctr">
            <a:solidFill>
              <a:srgbClr val="FF0000"/>
            </a:solidFill>
            <a:round/>
            <a:headEnd/>
            <a:tailEnd type="none" w="med" len="lg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890897" name="Oval 17"/>
          <p:cNvSpPr>
            <a:spLocks noChangeArrowheads="1"/>
          </p:cNvSpPr>
          <p:nvPr/>
        </p:nvSpPr>
        <p:spPr bwMode="auto">
          <a:xfrm>
            <a:off x="4448175" y="2990850"/>
            <a:ext cx="371475" cy="285750"/>
          </a:xfrm>
          <a:prstGeom prst="ellipse">
            <a:avLst/>
          </a:prstGeom>
          <a:noFill/>
          <a:ln w="28575" algn="ctr">
            <a:solidFill>
              <a:srgbClr val="FF0000"/>
            </a:solidFill>
            <a:round/>
            <a:headEnd/>
            <a:tailEnd type="none" w="med" len="lg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890898" name="Oval 18"/>
          <p:cNvSpPr>
            <a:spLocks noChangeArrowheads="1"/>
          </p:cNvSpPr>
          <p:nvPr/>
        </p:nvSpPr>
        <p:spPr bwMode="auto">
          <a:xfrm>
            <a:off x="6315075" y="1181100"/>
            <a:ext cx="371475" cy="285750"/>
          </a:xfrm>
          <a:prstGeom prst="ellipse">
            <a:avLst/>
          </a:prstGeom>
          <a:noFill/>
          <a:ln w="28575" algn="ctr">
            <a:solidFill>
              <a:srgbClr val="FF0000"/>
            </a:solidFill>
            <a:round/>
            <a:headEnd/>
            <a:tailEnd type="none" w="med" len="lg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890899" name="Oval 19"/>
          <p:cNvSpPr>
            <a:spLocks noChangeArrowheads="1"/>
          </p:cNvSpPr>
          <p:nvPr/>
        </p:nvSpPr>
        <p:spPr bwMode="auto">
          <a:xfrm>
            <a:off x="6315075" y="2981325"/>
            <a:ext cx="371475" cy="285750"/>
          </a:xfrm>
          <a:prstGeom prst="ellipse">
            <a:avLst/>
          </a:prstGeom>
          <a:noFill/>
          <a:ln w="28575" algn="ctr">
            <a:solidFill>
              <a:srgbClr val="FF0000"/>
            </a:solidFill>
            <a:round/>
            <a:headEnd/>
            <a:tailEnd type="none" w="med" len="lg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890900" name="Text Box 20"/>
          <p:cNvSpPr txBox="1">
            <a:spLocks noChangeArrowheads="1"/>
          </p:cNvSpPr>
          <p:nvPr/>
        </p:nvSpPr>
        <p:spPr bwMode="auto">
          <a:xfrm>
            <a:off x="7858125" y="3790950"/>
            <a:ext cx="752475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>
                <a:solidFill>
                  <a:srgbClr val="FF0000"/>
                </a:solidFill>
              </a:rPr>
              <a:t>BHE</a:t>
            </a:r>
          </a:p>
        </p:txBody>
      </p:sp>
      <p:sp>
        <p:nvSpPr>
          <p:cNvPr id="890901" name="Text Box 21"/>
          <p:cNvSpPr txBox="1">
            <a:spLocks noChangeArrowheads="1"/>
          </p:cNvSpPr>
          <p:nvPr/>
        </p:nvSpPr>
        <p:spPr bwMode="auto">
          <a:xfrm>
            <a:off x="8048625" y="2000250"/>
            <a:ext cx="619125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>
                <a:solidFill>
                  <a:srgbClr val="FF0000"/>
                </a:solidFill>
              </a:rPr>
              <a:t>A0</a:t>
            </a:r>
          </a:p>
        </p:txBody>
      </p:sp>
      <p:sp>
        <p:nvSpPr>
          <p:cNvPr id="890902" name="Line 22"/>
          <p:cNvSpPr>
            <a:spLocks noChangeShapeType="1"/>
          </p:cNvSpPr>
          <p:nvPr/>
        </p:nvSpPr>
        <p:spPr bwMode="auto">
          <a:xfrm>
            <a:off x="7981950" y="3838575"/>
            <a:ext cx="47625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890903" name="Text Box 23"/>
          <p:cNvSpPr txBox="1">
            <a:spLocks noChangeArrowheads="1"/>
          </p:cNvSpPr>
          <p:nvPr/>
        </p:nvSpPr>
        <p:spPr bwMode="auto">
          <a:xfrm>
            <a:off x="7639050" y="4600575"/>
            <a:ext cx="1143000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800" dirty="0">
                <a:solidFill>
                  <a:srgbClr val="FF0000"/>
                </a:solidFill>
              </a:rPr>
              <a:t>译码输出</a:t>
            </a:r>
          </a:p>
        </p:txBody>
      </p:sp>
      <p:sp>
        <p:nvSpPr>
          <p:cNvPr id="890904" name="Text Box 24"/>
          <p:cNvSpPr txBox="1">
            <a:spLocks noChangeArrowheads="1"/>
          </p:cNvSpPr>
          <p:nvPr/>
        </p:nvSpPr>
        <p:spPr bwMode="auto">
          <a:xfrm>
            <a:off x="619830" y="5894388"/>
            <a:ext cx="4024180" cy="46166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rgbClr val="0000FF"/>
                </a:solidFill>
              </a:rPr>
              <a:t>只能对</a:t>
            </a:r>
            <a:r>
              <a:rPr lang="zh-CN" altLang="en-US" dirty="0">
                <a:solidFill>
                  <a:srgbClr val="FF0000"/>
                </a:solidFill>
              </a:rPr>
              <a:t>偶地址</a:t>
            </a:r>
            <a:r>
              <a:rPr lang="zh-CN" altLang="en-US" dirty="0">
                <a:solidFill>
                  <a:srgbClr val="0000FF"/>
                </a:solidFill>
              </a:rPr>
              <a:t>进行</a:t>
            </a:r>
            <a:r>
              <a:rPr lang="zh-CN" altLang="en-US" dirty="0">
                <a:solidFill>
                  <a:srgbClr val="FF0000"/>
                </a:solidFill>
              </a:rPr>
              <a:t>字操作</a:t>
            </a:r>
          </a:p>
        </p:txBody>
      </p:sp>
      <p:sp>
        <p:nvSpPr>
          <p:cNvPr id="890905" name="Freeform 25"/>
          <p:cNvSpPr>
            <a:spLocks/>
          </p:cNvSpPr>
          <p:nvPr/>
        </p:nvSpPr>
        <p:spPr bwMode="auto">
          <a:xfrm>
            <a:off x="4819650" y="639763"/>
            <a:ext cx="1163638" cy="908050"/>
          </a:xfrm>
          <a:custGeom>
            <a:avLst/>
            <a:gdLst/>
            <a:ahLst/>
            <a:cxnLst>
              <a:cxn ang="0">
                <a:pos x="0" y="469"/>
              </a:cxn>
              <a:cxn ang="0">
                <a:pos x="511" y="494"/>
              </a:cxn>
              <a:cxn ang="0">
                <a:pos x="733" y="0"/>
              </a:cxn>
            </a:cxnLst>
            <a:rect l="0" t="0" r="r" b="b"/>
            <a:pathLst>
              <a:path w="733" h="572">
                <a:moveTo>
                  <a:pt x="0" y="469"/>
                </a:moveTo>
                <a:cubicBezTo>
                  <a:pt x="194" y="520"/>
                  <a:pt x="389" y="572"/>
                  <a:pt x="511" y="494"/>
                </a:cubicBezTo>
                <a:cubicBezTo>
                  <a:pt x="633" y="416"/>
                  <a:pt x="683" y="208"/>
                  <a:pt x="733" y="0"/>
                </a:cubicBezTo>
              </a:path>
            </a:pathLst>
          </a:custGeom>
          <a:noFill/>
          <a:ln w="28575" cap="flat" cmpd="sng">
            <a:solidFill>
              <a:srgbClr val="FF6600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890906" name="Line 26"/>
          <p:cNvSpPr>
            <a:spLocks noChangeShapeType="1"/>
          </p:cNvSpPr>
          <p:nvPr/>
        </p:nvSpPr>
        <p:spPr bwMode="auto">
          <a:xfrm flipH="1" flipV="1">
            <a:off x="6113463" y="679450"/>
            <a:ext cx="195262" cy="496888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890907" name="Text Box 27"/>
          <p:cNvSpPr txBox="1">
            <a:spLocks noChangeArrowheads="1"/>
          </p:cNvSpPr>
          <p:nvPr/>
        </p:nvSpPr>
        <p:spPr bwMode="auto">
          <a:xfrm>
            <a:off x="5216525" y="315913"/>
            <a:ext cx="1350963" cy="36671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1800">
                <a:solidFill>
                  <a:srgbClr val="FF6600"/>
                </a:solidFill>
              </a:rPr>
              <a:t>以字节编址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4877" name="Object 29"/>
          <p:cNvGraphicFramePr>
            <a:graphicFrameLocks noChangeAspect="1"/>
          </p:cNvGraphicFramePr>
          <p:nvPr/>
        </p:nvGraphicFramePr>
        <p:xfrm>
          <a:off x="539750" y="301625"/>
          <a:ext cx="7043738" cy="6440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923" name="Visio" r:id="rId3" imgW="3914242" imgH="3584143" progId="Visio.Drawing.11">
                  <p:embed/>
                </p:oleObj>
              </mc:Choice>
              <mc:Fallback>
                <p:oleObj name="Visio" r:id="rId3" imgW="3914242" imgH="3584143" progId="Visio.Drawing.11">
                  <p:embed/>
                  <p:pic>
                    <p:nvPicPr>
                      <p:cNvPr id="0" name="Picture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01625"/>
                        <a:ext cx="7043738" cy="6440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4876" name="Text Box 28"/>
          <p:cNvSpPr txBox="1">
            <a:spLocks noChangeArrowheads="1"/>
          </p:cNvSpPr>
          <p:nvPr/>
        </p:nvSpPr>
        <p:spPr bwMode="auto">
          <a:xfrm>
            <a:off x="2195513" y="92075"/>
            <a:ext cx="59009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buClrTx/>
              <a:buFontTx/>
              <a:buNone/>
            </a:pPr>
            <a:r>
              <a:rPr kumimoji="1" lang="en-US" altLang="zh-CN" dirty="0" smtClean="0">
                <a:solidFill>
                  <a:schemeClr val="bg2"/>
                </a:solidFill>
                <a:latin typeface="+mn-lt"/>
              </a:rPr>
              <a:t>P187</a:t>
            </a:r>
            <a:r>
              <a:rPr kumimoji="1" lang="zh-CN" altLang="en-US" dirty="0" smtClean="0">
                <a:solidFill>
                  <a:schemeClr val="bg2"/>
                </a:solidFill>
                <a:latin typeface="+mn-lt"/>
              </a:rPr>
              <a:t>，图</a:t>
            </a:r>
            <a:r>
              <a:rPr kumimoji="1" lang="en-US" altLang="zh-CN" dirty="0" smtClean="0">
                <a:solidFill>
                  <a:schemeClr val="bg2"/>
                </a:solidFill>
                <a:latin typeface="+mn-lt"/>
              </a:rPr>
              <a:t>5.47  </a:t>
            </a:r>
            <a:r>
              <a:rPr kumimoji="1" lang="en-US" altLang="zh-CN" dirty="0">
                <a:solidFill>
                  <a:schemeClr val="bg2"/>
                </a:solidFill>
                <a:latin typeface="+mn-lt"/>
              </a:rPr>
              <a:t>6264</a:t>
            </a:r>
            <a:r>
              <a:rPr kumimoji="1" lang="zh-CN" altLang="en-US" dirty="0">
                <a:solidFill>
                  <a:schemeClr val="bg2"/>
                </a:solidFill>
                <a:latin typeface="+mn-lt"/>
              </a:rPr>
              <a:t>与</a:t>
            </a:r>
            <a:r>
              <a:rPr kumimoji="1" lang="en-US" altLang="zh-CN" dirty="0">
                <a:solidFill>
                  <a:schemeClr val="bg2"/>
                </a:solidFill>
                <a:latin typeface="+mn-lt"/>
              </a:rPr>
              <a:t>8086</a:t>
            </a:r>
            <a:r>
              <a:rPr kumimoji="1" lang="zh-CN" altLang="en-US" dirty="0">
                <a:solidFill>
                  <a:schemeClr val="bg2"/>
                </a:solidFill>
                <a:latin typeface="+mn-lt"/>
              </a:rPr>
              <a:t>系统总线的连接 </a:t>
            </a:r>
          </a:p>
        </p:txBody>
      </p:sp>
      <p:sp>
        <p:nvSpPr>
          <p:cNvPr id="974878" name="Rectangle 30"/>
          <p:cNvSpPr>
            <a:spLocks noChangeArrowheads="1"/>
          </p:cNvSpPr>
          <p:nvPr/>
        </p:nvSpPr>
        <p:spPr bwMode="auto">
          <a:xfrm>
            <a:off x="6300788" y="5661025"/>
            <a:ext cx="273685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>
              <a:spcBef>
                <a:spcPct val="20000"/>
              </a:spcBef>
              <a:buClr>
                <a:schemeClr val="bg2"/>
              </a:buClr>
            </a:pPr>
            <a:r>
              <a:rPr lang="zh-CN" altLang="en-US"/>
              <a:t>存储器的</a:t>
            </a:r>
            <a:r>
              <a:rPr lang="zh-CN" altLang="en-US">
                <a:solidFill>
                  <a:srgbClr val="FF0000"/>
                </a:solidFill>
              </a:rPr>
              <a:t>位扩充</a:t>
            </a:r>
            <a:r>
              <a:rPr lang="zh-CN" altLang="en-US"/>
              <a:t>：</a:t>
            </a:r>
            <a:br>
              <a:rPr lang="zh-CN" altLang="en-US"/>
            </a:br>
            <a:r>
              <a:rPr lang="zh-CN" altLang="en-US"/>
              <a:t>另一个例子</a:t>
            </a:r>
          </a:p>
        </p:txBody>
      </p:sp>
      <p:sp>
        <p:nvSpPr>
          <p:cNvPr id="974879" name="AutoShape 31"/>
          <p:cNvSpPr>
            <a:spLocks noChangeArrowheads="1"/>
          </p:cNvSpPr>
          <p:nvPr/>
        </p:nvSpPr>
        <p:spPr bwMode="auto">
          <a:xfrm>
            <a:off x="684213" y="981075"/>
            <a:ext cx="762000" cy="360363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0080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4880" name="AutoShape 32"/>
          <p:cNvSpPr>
            <a:spLocks noChangeArrowheads="1"/>
          </p:cNvSpPr>
          <p:nvPr/>
        </p:nvSpPr>
        <p:spPr bwMode="auto">
          <a:xfrm>
            <a:off x="684213" y="2852738"/>
            <a:ext cx="762000" cy="360362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0080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4881" name="Oval 33"/>
          <p:cNvSpPr>
            <a:spLocks noChangeArrowheads="1"/>
          </p:cNvSpPr>
          <p:nvPr/>
        </p:nvSpPr>
        <p:spPr bwMode="auto">
          <a:xfrm>
            <a:off x="731838" y="1427163"/>
            <a:ext cx="287337" cy="285750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4882" name="Oval 34"/>
          <p:cNvSpPr>
            <a:spLocks noChangeArrowheads="1"/>
          </p:cNvSpPr>
          <p:nvPr/>
        </p:nvSpPr>
        <p:spPr bwMode="auto">
          <a:xfrm>
            <a:off x="4343400" y="3281363"/>
            <a:ext cx="295275" cy="223837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4885" name="Text Box 37"/>
          <p:cNvSpPr txBox="1">
            <a:spLocks noChangeArrowheads="1"/>
          </p:cNvSpPr>
          <p:nvPr/>
        </p:nvSpPr>
        <p:spPr bwMode="auto">
          <a:xfrm>
            <a:off x="6483350" y="3933825"/>
            <a:ext cx="752475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>
                <a:solidFill>
                  <a:srgbClr val="FF0000"/>
                </a:solidFill>
              </a:rPr>
              <a:t>BHE</a:t>
            </a:r>
          </a:p>
        </p:txBody>
      </p:sp>
      <p:sp>
        <p:nvSpPr>
          <p:cNvPr id="974886" name="Text Box 38"/>
          <p:cNvSpPr txBox="1">
            <a:spLocks noChangeArrowheads="1"/>
          </p:cNvSpPr>
          <p:nvPr/>
        </p:nvSpPr>
        <p:spPr bwMode="auto">
          <a:xfrm>
            <a:off x="6659563" y="2205038"/>
            <a:ext cx="619125" cy="36671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>
                <a:solidFill>
                  <a:srgbClr val="FF0000"/>
                </a:solidFill>
              </a:rPr>
              <a:t>A0</a:t>
            </a:r>
          </a:p>
        </p:txBody>
      </p:sp>
      <p:sp>
        <p:nvSpPr>
          <p:cNvPr id="974887" name="Text Box 39"/>
          <p:cNvSpPr txBox="1">
            <a:spLocks noChangeArrowheads="1"/>
          </p:cNvSpPr>
          <p:nvPr/>
        </p:nvSpPr>
        <p:spPr bwMode="auto">
          <a:xfrm>
            <a:off x="6084888" y="4724400"/>
            <a:ext cx="1143000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800">
                <a:solidFill>
                  <a:srgbClr val="FF0000"/>
                </a:solidFill>
              </a:rPr>
              <a:t>译码输出</a:t>
            </a:r>
          </a:p>
        </p:txBody>
      </p:sp>
      <p:sp>
        <p:nvSpPr>
          <p:cNvPr id="974888" name="Oval 40"/>
          <p:cNvSpPr>
            <a:spLocks noChangeArrowheads="1"/>
          </p:cNvSpPr>
          <p:nvPr/>
        </p:nvSpPr>
        <p:spPr bwMode="auto">
          <a:xfrm>
            <a:off x="736600" y="3259138"/>
            <a:ext cx="287338" cy="285750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4891" name="Oval 43"/>
          <p:cNvSpPr>
            <a:spLocks noChangeArrowheads="1"/>
          </p:cNvSpPr>
          <p:nvPr/>
        </p:nvSpPr>
        <p:spPr bwMode="auto">
          <a:xfrm>
            <a:off x="4352925" y="1423988"/>
            <a:ext cx="295275" cy="223837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4892" name="Line 44"/>
          <p:cNvSpPr>
            <a:spLocks noChangeShapeType="1"/>
          </p:cNvSpPr>
          <p:nvPr/>
        </p:nvSpPr>
        <p:spPr bwMode="auto">
          <a:xfrm>
            <a:off x="6616700" y="4005263"/>
            <a:ext cx="47625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7881982" y="1285860"/>
          <a:ext cx="1047736" cy="370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38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8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 smtClean="0">
                          <a:solidFill>
                            <a:srgbClr val="D60093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r>
                        <a:rPr lang="en-US" altLang="zh-CN" sz="1800" b="1" baseline="-25000" dirty="0" smtClean="0">
                          <a:solidFill>
                            <a:srgbClr val="D60093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19</a:t>
                      </a:r>
                      <a:endParaRPr lang="zh-CN" altLang="en-US" sz="1800" b="1" baseline="-25000" dirty="0">
                        <a:solidFill>
                          <a:srgbClr val="D60093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 smtClean="0">
                          <a:solidFill>
                            <a:srgbClr val="D60093"/>
                          </a:solidFill>
                          <a:latin typeface="+mn-lt"/>
                          <a:cs typeface="Times New Roman" pitchFamily="18" charset="0"/>
                        </a:rPr>
                        <a:t>0</a:t>
                      </a:r>
                      <a:endParaRPr lang="zh-CN" altLang="en-US" sz="1800" b="1" dirty="0">
                        <a:solidFill>
                          <a:srgbClr val="D60093"/>
                        </a:solidFill>
                        <a:latin typeface="+mn-lt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 smtClean="0">
                          <a:solidFill>
                            <a:srgbClr val="D60093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r>
                        <a:rPr lang="en-US" altLang="zh-CN" sz="1800" b="1" baseline="-25000" dirty="0" smtClean="0">
                          <a:solidFill>
                            <a:srgbClr val="D60093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18</a:t>
                      </a:r>
                      <a:endParaRPr lang="zh-CN" altLang="en-US" sz="1800" b="1" baseline="-25000" dirty="0" smtClean="0">
                        <a:solidFill>
                          <a:srgbClr val="D60093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 smtClean="0">
                          <a:solidFill>
                            <a:srgbClr val="D60093"/>
                          </a:solidFill>
                          <a:latin typeface="+mn-lt"/>
                          <a:cs typeface="Times New Roman" pitchFamily="18" charset="0"/>
                        </a:rPr>
                        <a:t>1</a:t>
                      </a:r>
                      <a:endParaRPr lang="zh-CN" altLang="en-US" sz="1800" b="1" dirty="0">
                        <a:solidFill>
                          <a:srgbClr val="D60093"/>
                        </a:solidFill>
                        <a:latin typeface="+mn-lt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 smtClean="0">
                          <a:solidFill>
                            <a:srgbClr val="D60093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r>
                        <a:rPr lang="en-US" altLang="zh-CN" sz="1800" b="1" baseline="-25000" dirty="0" smtClean="0">
                          <a:solidFill>
                            <a:srgbClr val="D60093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17</a:t>
                      </a:r>
                      <a:endParaRPr lang="zh-CN" altLang="en-US" sz="1800" b="1" baseline="-25000" dirty="0" smtClean="0">
                        <a:solidFill>
                          <a:srgbClr val="D60093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 smtClean="0">
                          <a:solidFill>
                            <a:srgbClr val="D60093"/>
                          </a:solidFill>
                          <a:latin typeface="+mn-lt"/>
                          <a:cs typeface="Times New Roman" pitchFamily="18" charset="0"/>
                        </a:rPr>
                        <a:t>1</a:t>
                      </a:r>
                      <a:endParaRPr lang="zh-CN" altLang="en-US" sz="1800" b="1" dirty="0">
                        <a:solidFill>
                          <a:srgbClr val="D60093"/>
                        </a:solidFill>
                        <a:latin typeface="+mn-lt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 smtClean="0">
                          <a:solidFill>
                            <a:srgbClr val="D60093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r>
                        <a:rPr lang="en-US" altLang="zh-CN" sz="1800" b="1" baseline="-25000" dirty="0" smtClean="0">
                          <a:solidFill>
                            <a:srgbClr val="D60093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endParaRPr lang="zh-CN" altLang="en-US" sz="1800" b="1" baseline="-25000" dirty="0" smtClean="0">
                        <a:solidFill>
                          <a:srgbClr val="D60093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 smtClean="0">
                          <a:solidFill>
                            <a:srgbClr val="D60093"/>
                          </a:solidFill>
                          <a:latin typeface="+mn-lt"/>
                          <a:cs typeface="Times New Roman" pitchFamily="18" charset="0"/>
                        </a:rPr>
                        <a:t>1</a:t>
                      </a:r>
                      <a:endParaRPr lang="zh-CN" altLang="en-US" sz="1800" b="1" dirty="0">
                        <a:solidFill>
                          <a:srgbClr val="D60093"/>
                        </a:solidFill>
                        <a:latin typeface="+mn-lt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 smtClean="0">
                          <a:solidFill>
                            <a:srgbClr val="D60093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r>
                        <a:rPr lang="en-US" altLang="zh-CN" sz="1800" b="1" baseline="-25000" dirty="0" smtClean="0">
                          <a:solidFill>
                            <a:srgbClr val="D60093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15</a:t>
                      </a:r>
                      <a:endParaRPr lang="zh-CN" altLang="en-US" sz="1800" b="1" baseline="-25000" dirty="0" smtClean="0">
                        <a:solidFill>
                          <a:srgbClr val="D60093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 smtClean="0">
                          <a:solidFill>
                            <a:srgbClr val="D60093"/>
                          </a:solidFill>
                          <a:latin typeface="+mn-lt"/>
                          <a:cs typeface="Times New Roman" pitchFamily="18" charset="0"/>
                        </a:rPr>
                        <a:t>0</a:t>
                      </a:r>
                      <a:endParaRPr lang="zh-CN" altLang="en-US" sz="1800" b="1" dirty="0">
                        <a:solidFill>
                          <a:srgbClr val="D60093"/>
                        </a:solidFill>
                        <a:latin typeface="+mn-lt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 smtClean="0">
                          <a:solidFill>
                            <a:srgbClr val="D60093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r>
                        <a:rPr lang="en-US" altLang="zh-CN" sz="1800" b="1" baseline="-25000" dirty="0" smtClean="0">
                          <a:solidFill>
                            <a:srgbClr val="D60093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  <a:endParaRPr lang="zh-CN" altLang="en-US" sz="1800" b="1" dirty="0">
                        <a:solidFill>
                          <a:srgbClr val="D60093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 smtClean="0">
                          <a:solidFill>
                            <a:srgbClr val="D60093"/>
                          </a:solidFill>
                          <a:latin typeface="+mn-lt"/>
                          <a:cs typeface="Times New Roman" pitchFamily="18" charset="0"/>
                        </a:rPr>
                        <a:t>0</a:t>
                      </a:r>
                      <a:endParaRPr lang="zh-CN" altLang="en-US" sz="1800" b="1" dirty="0">
                        <a:solidFill>
                          <a:srgbClr val="D60093"/>
                        </a:solidFill>
                        <a:latin typeface="+mn-lt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 smtClean="0">
                          <a:solidFill>
                            <a:srgbClr val="D60093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r>
                        <a:rPr lang="en-US" altLang="zh-CN" sz="1800" b="1" baseline="-25000" dirty="0" smtClean="0">
                          <a:solidFill>
                            <a:srgbClr val="D60093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13</a:t>
                      </a:r>
                      <a:endParaRPr lang="zh-CN" altLang="en-US" sz="1800" b="1" dirty="0">
                        <a:solidFill>
                          <a:srgbClr val="D60093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 smtClean="0">
                          <a:solidFill>
                            <a:srgbClr val="D60093"/>
                          </a:solidFill>
                          <a:latin typeface="+mn-lt"/>
                          <a:cs typeface="Times New Roman" pitchFamily="18" charset="0"/>
                        </a:rPr>
                        <a:t>x</a:t>
                      </a:r>
                      <a:endParaRPr lang="zh-CN" altLang="en-US" sz="1800" b="1" dirty="0">
                        <a:solidFill>
                          <a:srgbClr val="D60093"/>
                        </a:solidFill>
                        <a:latin typeface="+mn-lt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 smtClean="0">
                          <a:solidFill>
                            <a:srgbClr val="D60093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…</a:t>
                      </a:r>
                      <a:endParaRPr lang="zh-CN" altLang="en-US" sz="1800" b="1" dirty="0">
                        <a:solidFill>
                          <a:srgbClr val="D60093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 smtClean="0">
                          <a:solidFill>
                            <a:srgbClr val="D60093"/>
                          </a:solidFill>
                          <a:latin typeface="+mn-lt"/>
                          <a:cs typeface="Times New Roman" pitchFamily="18" charset="0"/>
                        </a:rPr>
                        <a:t>x</a:t>
                      </a:r>
                      <a:endParaRPr lang="zh-CN" altLang="en-US" sz="1800" b="1" dirty="0">
                        <a:solidFill>
                          <a:srgbClr val="D60093"/>
                        </a:solidFill>
                        <a:latin typeface="+mn-lt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 smtClean="0">
                          <a:solidFill>
                            <a:srgbClr val="D60093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r>
                        <a:rPr lang="en-US" altLang="zh-CN" sz="1800" b="1" baseline="-25000" dirty="0" smtClean="0">
                          <a:solidFill>
                            <a:srgbClr val="D60093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1800" b="1" dirty="0">
                        <a:solidFill>
                          <a:srgbClr val="D60093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 smtClean="0">
                          <a:solidFill>
                            <a:srgbClr val="D60093"/>
                          </a:solidFill>
                          <a:latin typeface="+mn-lt"/>
                          <a:cs typeface="Times New Roman" pitchFamily="18" charset="0"/>
                        </a:rPr>
                        <a:t>x</a:t>
                      </a:r>
                      <a:endParaRPr lang="zh-CN" altLang="en-US" sz="1800" b="1" dirty="0">
                        <a:solidFill>
                          <a:srgbClr val="D60093"/>
                        </a:solidFill>
                        <a:latin typeface="+mn-lt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 smtClean="0">
                          <a:solidFill>
                            <a:srgbClr val="D60093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r>
                        <a:rPr lang="en-US" altLang="zh-CN" sz="1800" b="1" baseline="-25000" dirty="0" smtClean="0">
                          <a:solidFill>
                            <a:srgbClr val="D60093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1800" b="1" dirty="0">
                        <a:solidFill>
                          <a:srgbClr val="D60093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 smtClean="0">
                          <a:solidFill>
                            <a:srgbClr val="D60093"/>
                          </a:solidFill>
                          <a:latin typeface="+mn-lt"/>
                          <a:cs typeface="Times New Roman" pitchFamily="18" charset="0"/>
                        </a:rPr>
                        <a:t>—</a:t>
                      </a:r>
                      <a:endParaRPr lang="zh-CN" altLang="en-US" sz="1800" b="1" dirty="0">
                        <a:solidFill>
                          <a:srgbClr val="D60093"/>
                        </a:solidFill>
                        <a:latin typeface="+mn-lt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6215074" y="5110475"/>
            <a:ext cx="2714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00FF"/>
                </a:solidFill>
              </a:rPr>
              <a:t>70000H</a:t>
            </a:r>
            <a:r>
              <a:rPr lang="zh-CN" altLang="en-US" dirty="0" smtClean="0">
                <a:solidFill>
                  <a:srgbClr val="0000FF"/>
                </a:solidFill>
              </a:rPr>
              <a:t>～</a:t>
            </a:r>
            <a:r>
              <a:rPr lang="en-US" altLang="zh-CN" dirty="0" smtClean="0">
                <a:solidFill>
                  <a:srgbClr val="0000FF"/>
                </a:solidFill>
              </a:rPr>
              <a:t>73FFFH</a:t>
            </a:r>
            <a:endParaRPr lang="zh-CN" alt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4877" name="Object 29"/>
          <p:cNvGraphicFramePr>
            <a:graphicFrameLocks noChangeAspect="1"/>
          </p:cNvGraphicFramePr>
          <p:nvPr/>
        </p:nvGraphicFramePr>
        <p:xfrm>
          <a:off x="539750" y="301625"/>
          <a:ext cx="7043738" cy="6440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264" name="Visio" r:id="rId3" imgW="3914242" imgH="3584143" progId="Visio.Drawing.11">
                  <p:embed/>
                </p:oleObj>
              </mc:Choice>
              <mc:Fallback>
                <p:oleObj name="Visio" r:id="rId3" imgW="3914242" imgH="3584143" progId="Visio.Drawing.11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01625"/>
                        <a:ext cx="7043738" cy="6440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4878" name="Rectangle 30"/>
          <p:cNvSpPr>
            <a:spLocks noChangeArrowheads="1"/>
          </p:cNvSpPr>
          <p:nvPr/>
        </p:nvSpPr>
        <p:spPr bwMode="auto">
          <a:xfrm>
            <a:off x="6300788" y="5661025"/>
            <a:ext cx="273685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>
              <a:spcBef>
                <a:spcPct val="20000"/>
              </a:spcBef>
              <a:buClr>
                <a:schemeClr val="bg2"/>
              </a:buClr>
            </a:pPr>
            <a:r>
              <a:rPr lang="zh-CN" altLang="en-US"/>
              <a:t>存储器的</a:t>
            </a:r>
            <a:r>
              <a:rPr lang="zh-CN" altLang="en-US">
                <a:solidFill>
                  <a:srgbClr val="FF0000"/>
                </a:solidFill>
              </a:rPr>
              <a:t>位扩充</a:t>
            </a:r>
            <a:r>
              <a:rPr lang="zh-CN" altLang="en-US"/>
              <a:t>：</a:t>
            </a:r>
            <a:br>
              <a:rPr lang="zh-CN" altLang="en-US"/>
            </a:br>
            <a:r>
              <a:rPr lang="zh-CN" altLang="en-US"/>
              <a:t>另一个例子</a:t>
            </a:r>
          </a:p>
        </p:txBody>
      </p:sp>
      <p:sp>
        <p:nvSpPr>
          <p:cNvPr id="974879" name="AutoShape 31"/>
          <p:cNvSpPr>
            <a:spLocks noChangeArrowheads="1"/>
          </p:cNvSpPr>
          <p:nvPr/>
        </p:nvSpPr>
        <p:spPr bwMode="auto">
          <a:xfrm>
            <a:off x="684213" y="981075"/>
            <a:ext cx="762000" cy="360363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0080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4880" name="AutoShape 32"/>
          <p:cNvSpPr>
            <a:spLocks noChangeArrowheads="1"/>
          </p:cNvSpPr>
          <p:nvPr/>
        </p:nvSpPr>
        <p:spPr bwMode="auto">
          <a:xfrm>
            <a:off x="684213" y="2852738"/>
            <a:ext cx="762000" cy="360362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0080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4881" name="Oval 33"/>
          <p:cNvSpPr>
            <a:spLocks noChangeArrowheads="1"/>
          </p:cNvSpPr>
          <p:nvPr/>
        </p:nvSpPr>
        <p:spPr bwMode="auto">
          <a:xfrm>
            <a:off x="731838" y="1427163"/>
            <a:ext cx="287337" cy="285750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4882" name="Oval 34"/>
          <p:cNvSpPr>
            <a:spLocks noChangeArrowheads="1"/>
          </p:cNvSpPr>
          <p:nvPr/>
        </p:nvSpPr>
        <p:spPr bwMode="auto">
          <a:xfrm>
            <a:off x="4343400" y="3281363"/>
            <a:ext cx="295275" cy="223837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4885" name="Text Box 37"/>
          <p:cNvSpPr txBox="1">
            <a:spLocks noChangeArrowheads="1"/>
          </p:cNvSpPr>
          <p:nvPr/>
        </p:nvSpPr>
        <p:spPr bwMode="auto">
          <a:xfrm>
            <a:off x="6483350" y="3933825"/>
            <a:ext cx="752475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>
                <a:solidFill>
                  <a:srgbClr val="FF0000"/>
                </a:solidFill>
              </a:rPr>
              <a:t>BHE</a:t>
            </a:r>
          </a:p>
        </p:txBody>
      </p:sp>
      <p:sp>
        <p:nvSpPr>
          <p:cNvPr id="974886" name="Text Box 38"/>
          <p:cNvSpPr txBox="1">
            <a:spLocks noChangeArrowheads="1"/>
          </p:cNvSpPr>
          <p:nvPr/>
        </p:nvSpPr>
        <p:spPr bwMode="auto">
          <a:xfrm>
            <a:off x="6659563" y="2205038"/>
            <a:ext cx="619125" cy="36671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>
                <a:solidFill>
                  <a:srgbClr val="FF0000"/>
                </a:solidFill>
              </a:rPr>
              <a:t>A0</a:t>
            </a:r>
          </a:p>
        </p:txBody>
      </p:sp>
      <p:sp>
        <p:nvSpPr>
          <p:cNvPr id="974887" name="Text Box 39"/>
          <p:cNvSpPr txBox="1">
            <a:spLocks noChangeArrowheads="1"/>
          </p:cNvSpPr>
          <p:nvPr/>
        </p:nvSpPr>
        <p:spPr bwMode="auto">
          <a:xfrm>
            <a:off x="6084888" y="4724400"/>
            <a:ext cx="1143000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800">
                <a:solidFill>
                  <a:srgbClr val="FF0000"/>
                </a:solidFill>
              </a:rPr>
              <a:t>译码输出</a:t>
            </a:r>
          </a:p>
        </p:txBody>
      </p:sp>
      <p:sp>
        <p:nvSpPr>
          <p:cNvPr id="974888" name="Oval 40"/>
          <p:cNvSpPr>
            <a:spLocks noChangeArrowheads="1"/>
          </p:cNvSpPr>
          <p:nvPr/>
        </p:nvSpPr>
        <p:spPr bwMode="auto">
          <a:xfrm>
            <a:off x="736600" y="3259138"/>
            <a:ext cx="287338" cy="285750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4891" name="Oval 43"/>
          <p:cNvSpPr>
            <a:spLocks noChangeArrowheads="1"/>
          </p:cNvSpPr>
          <p:nvPr/>
        </p:nvSpPr>
        <p:spPr bwMode="auto">
          <a:xfrm>
            <a:off x="4352925" y="1423988"/>
            <a:ext cx="295275" cy="223837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4892" name="Line 44"/>
          <p:cNvSpPr>
            <a:spLocks noChangeShapeType="1"/>
          </p:cNvSpPr>
          <p:nvPr/>
        </p:nvSpPr>
        <p:spPr bwMode="auto">
          <a:xfrm>
            <a:off x="6616700" y="4005263"/>
            <a:ext cx="47625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215074" y="5110475"/>
            <a:ext cx="2714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00FF"/>
                </a:solidFill>
              </a:rPr>
              <a:t>70000H</a:t>
            </a:r>
            <a:r>
              <a:rPr lang="zh-CN" altLang="en-US" dirty="0" smtClean="0">
                <a:solidFill>
                  <a:srgbClr val="0000FF"/>
                </a:solidFill>
              </a:rPr>
              <a:t>～</a:t>
            </a:r>
            <a:r>
              <a:rPr lang="en-US" altLang="zh-CN" dirty="0" smtClean="0">
                <a:solidFill>
                  <a:srgbClr val="0000FF"/>
                </a:solidFill>
              </a:rPr>
              <a:t>73FFFH</a:t>
            </a:r>
            <a:endParaRPr lang="zh-CN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7524411" y="476590"/>
          <a:ext cx="136819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8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1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1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1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36000" marR="3600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1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smtClean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1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36000" marR="3600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smtClean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1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smtClean="0"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zh-CN" altLang="en-US" sz="1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36000" marR="3600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smtClean="0">
                          <a:latin typeface="+mn-ea"/>
                          <a:ea typeface="+mn-ea"/>
                          <a:cs typeface="Times New Roman" pitchFamily="18" charset="0"/>
                        </a:rPr>
                        <a:t>…</a:t>
                      </a:r>
                      <a:endParaRPr lang="zh-CN" altLang="en-US" sz="1800" b="1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smtClean="0">
                          <a:latin typeface="+mn-ea"/>
                          <a:ea typeface="+mn-ea"/>
                          <a:cs typeface="Times New Roman" pitchFamily="18" charset="0"/>
                        </a:rPr>
                        <a:t>…</a:t>
                      </a:r>
                      <a:endParaRPr lang="zh-CN" altLang="en-US" sz="1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36000" marR="3600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smtClean="0">
                          <a:latin typeface="Times New Roman" pitchFamily="18" charset="0"/>
                          <a:cs typeface="Times New Roman" pitchFamily="18" charset="0"/>
                        </a:rPr>
                        <a:t>8191</a:t>
                      </a:r>
                      <a:endParaRPr lang="zh-CN" altLang="en-US" sz="1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smtClean="0">
                          <a:latin typeface="Times New Roman" pitchFamily="18" charset="0"/>
                          <a:cs typeface="Times New Roman" pitchFamily="18" charset="0"/>
                        </a:rPr>
                        <a:t>16382</a:t>
                      </a:r>
                      <a:endParaRPr lang="zh-CN" altLang="en-US" sz="1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36000" marR="3600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9" name="表格 18"/>
          <p:cNvGraphicFramePr>
            <a:graphicFrameLocks noGrp="1"/>
          </p:cNvGraphicFramePr>
          <p:nvPr/>
        </p:nvGraphicFramePr>
        <p:xfrm>
          <a:off x="7524410" y="2564880"/>
          <a:ext cx="136819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8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1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1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1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36000" marR="3600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1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smtClean="0"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zh-CN" altLang="en-US" sz="1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36000" marR="3600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smtClean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1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smtClean="0"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zh-CN" altLang="en-US" sz="1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36000" marR="3600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smtClean="0">
                          <a:latin typeface="+mn-ea"/>
                          <a:ea typeface="+mn-ea"/>
                          <a:cs typeface="Times New Roman" pitchFamily="18" charset="0"/>
                        </a:rPr>
                        <a:t>…</a:t>
                      </a:r>
                      <a:endParaRPr lang="zh-CN" altLang="en-US" sz="1800" b="1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smtClean="0">
                          <a:latin typeface="+mn-ea"/>
                          <a:ea typeface="+mn-ea"/>
                          <a:cs typeface="Times New Roman" pitchFamily="18" charset="0"/>
                        </a:rPr>
                        <a:t>…</a:t>
                      </a:r>
                      <a:endParaRPr lang="zh-CN" altLang="en-US" sz="1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36000" marR="3600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smtClean="0">
                          <a:latin typeface="Times New Roman" pitchFamily="18" charset="0"/>
                          <a:cs typeface="Times New Roman" pitchFamily="18" charset="0"/>
                        </a:rPr>
                        <a:t>8191</a:t>
                      </a:r>
                      <a:endParaRPr lang="zh-CN" altLang="en-US" sz="1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smtClean="0">
                          <a:latin typeface="Times New Roman" pitchFamily="18" charset="0"/>
                          <a:cs typeface="Times New Roman" pitchFamily="18" charset="0"/>
                        </a:rPr>
                        <a:t>16383</a:t>
                      </a:r>
                      <a:endParaRPr lang="zh-CN" altLang="en-US" sz="1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36000" marR="3600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" name="Text Box 28"/>
          <p:cNvSpPr txBox="1">
            <a:spLocks noChangeArrowheads="1"/>
          </p:cNvSpPr>
          <p:nvPr/>
        </p:nvSpPr>
        <p:spPr bwMode="auto">
          <a:xfrm>
            <a:off x="2195513" y="92075"/>
            <a:ext cx="600517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buClrTx/>
              <a:buFontTx/>
              <a:buNone/>
            </a:pPr>
            <a:r>
              <a:rPr kumimoji="1" lang="en-US" altLang="zh-CN" dirty="0" smtClean="0">
                <a:solidFill>
                  <a:schemeClr val="bg2"/>
                </a:solidFill>
                <a:latin typeface="+mn-lt"/>
              </a:rPr>
              <a:t>P187</a:t>
            </a:r>
            <a:r>
              <a:rPr kumimoji="1" lang="zh-CN" altLang="en-US" dirty="0" smtClean="0">
                <a:solidFill>
                  <a:schemeClr val="bg2"/>
                </a:solidFill>
                <a:latin typeface="+mn-lt"/>
              </a:rPr>
              <a:t>，图</a:t>
            </a:r>
            <a:r>
              <a:rPr kumimoji="1" lang="en-US" altLang="zh-CN" dirty="0" smtClean="0">
                <a:solidFill>
                  <a:schemeClr val="bg2"/>
                </a:solidFill>
                <a:latin typeface="+mn-lt"/>
              </a:rPr>
              <a:t>5.47  </a:t>
            </a:r>
            <a:r>
              <a:rPr kumimoji="1" lang="en-US" altLang="zh-CN" dirty="0">
                <a:solidFill>
                  <a:schemeClr val="bg2"/>
                </a:solidFill>
                <a:latin typeface="+mn-lt"/>
              </a:rPr>
              <a:t>6264</a:t>
            </a:r>
            <a:r>
              <a:rPr kumimoji="1" lang="zh-CN" altLang="en-US" dirty="0">
                <a:solidFill>
                  <a:schemeClr val="bg2"/>
                </a:solidFill>
                <a:latin typeface="+mn-lt"/>
              </a:rPr>
              <a:t>与</a:t>
            </a:r>
            <a:r>
              <a:rPr kumimoji="1" lang="en-US" altLang="zh-CN" dirty="0">
                <a:solidFill>
                  <a:schemeClr val="bg2"/>
                </a:solidFill>
                <a:latin typeface="+mn-lt"/>
              </a:rPr>
              <a:t>8086</a:t>
            </a:r>
            <a:r>
              <a:rPr kumimoji="1" lang="zh-CN" altLang="en-US" dirty="0">
                <a:solidFill>
                  <a:schemeClr val="bg2"/>
                </a:solidFill>
                <a:latin typeface="+mn-lt"/>
              </a:rPr>
              <a:t>系统总线的</a:t>
            </a:r>
            <a:r>
              <a:rPr kumimoji="1" lang="zh-CN" altLang="en-US" dirty="0" smtClean="0">
                <a:solidFill>
                  <a:schemeClr val="bg2"/>
                </a:solidFill>
                <a:latin typeface="+mn-lt"/>
              </a:rPr>
              <a:t>连接 </a:t>
            </a:r>
            <a:endParaRPr kumimoji="1" lang="zh-CN" altLang="en-US" dirty="0">
              <a:solidFill>
                <a:schemeClr val="bg2"/>
              </a:solidFill>
              <a:latin typeface="+mn-l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482" name="Rectangle 2"/>
          <p:cNvSpPr>
            <a:spLocks noGrp="1" noChangeArrowheads="1"/>
          </p:cNvSpPr>
          <p:nvPr>
            <p:ph type="title"/>
          </p:nvPr>
        </p:nvSpPr>
        <p:spPr>
          <a:xfrm>
            <a:off x="971499" y="548600"/>
            <a:ext cx="7580363" cy="523875"/>
          </a:xfrm>
        </p:spPr>
        <p:txBody>
          <a:bodyPr/>
          <a:lstStyle/>
          <a:p>
            <a:r>
              <a:rPr kumimoji="1" lang="en-US" altLang="zh-CN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2.  80386</a:t>
            </a:r>
            <a:r>
              <a:rPr kumimoji="1" lang="zh-CN" alt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、</a:t>
            </a:r>
            <a:r>
              <a:rPr kumimoji="1" lang="en-US" altLang="zh-CN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80486</a:t>
            </a:r>
            <a:r>
              <a:rPr kumimoji="1" lang="zh-CN" alt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的内存接口</a:t>
            </a:r>
          </a:p>
        </p:txBody>
      </p:sp>
      <p:sp>
        <p:nvSpPr>
          <p:cNvPr id="9164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24680"/>
            <a:ext cx="8507413" cy="5112425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kumimoji="1" lang="zh-CN" altLang="en-US" sz="2800" b="1" dirty="0">
                <a:latin typeface="Times New Roman" pitchFamily="18" charset="0"/>
              </a:rPr>
              <a:t>与内存接口相关的信号：</a:t>
            </a:r>
          </a:p>
          <a:p>
            <a:pPr marL="788988" lvl="1" indent="-331788">
              <a:spcBef>
                <a:spcPts val="600"/>
              </a:spcBef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kumimoji="1" lang="zh-CN" altLang="en-US" sz="2400" b="1" dirty="0">
                <a:latin typeface="Times New Roman" pitchFamily="18" charset="0"/>
              </a:rPr>
              <a:t>地址信号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itchFamily="18" charset="0"/>
              </a:rPr>
              <a:t>A2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itchFamily="18" charset="0"/>
              </a:rPr>
              <a:t>～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itchFamily="18" charset="0"/>
              </a:rPr>
              <a:t>A31</a:t>
            </a:r>
            <a:r>
              <a:rPr kumimoji="1" lang="zh-CN" altLang="en-US" sz="2400" b="1" dirty="0">
                <a:latin typeface="Times New Roman" pitchFamily="18" charset="0"/>
              </a:rPr>
              <a:t>共</a:t>
            </a:r>
            <a:r>
              <a:rPr kumimoji="1" lang="en-US" altLang="zh-CN" sz="2400" b="1" dirty="0">
                <a:latin typeface="Times New Roman" pitchFamily="18" charset="0"/>
              </a:rPr>
              <a:t>30</a:t>
            </a:r>
            <a:r>
              <a:rPr kumimoji="1" lang="zh-CN" altLang="en-US" sz="2400" b="1" dirty="0">
                <a:latin typeface="Times New Roman" pitchFamily="18" charset="0"/>
              </a:rPr>
              <a:t>个地址信号，其编码可寻址</a:t>
            </a:r>
            <a:r>
              <a:rPr kumimoji="1" lang="en-US" altLang="zh-CN" sz="2400" b="1" dirty="0">
                <a:latin typeface="Times New Roman" pitchFamily="18" charset="0"/>
              </a:rPr>
              <a:t>1G</a:t>
            </a:r>
            <a:r>
              <a:rPr kumimoji="1" lang="zh-CN" altLang="en-US" sz="2400" b="1" dirty="0">
                <a:latin typeface="Times New Roman" pitchFamily="18" charset="0"/>
              </a:rPr>
              <a:t>个</a:t>
            </a:r>
            <a:r>
              <a:rPr kumimoji="1" lang="en-US" altLang="zh-CN" sz="2400" b="1" dirty="0">
                <a:latin typeface="Times New Roman" pitchFamily="18" charset="0"/>
              </a:rPr>
              <a:t>32</a:t>
            </a:r>
            <a:r>
              <a:rPr kumimoji="1" lang="zh-CN" altLang="en-US" sz="2400" b="1" dirty="0">
                <a:latin typeface="Times New Roman" pitchFamily="18" charset="0"/>
              </a:rPr>
              <a:t>位的存储单元。这里没有</a:t>
            </a:r>
            <a:r>
              <a:rPr kumimoji="1" lang="en-US" altLang="zh-CN" sz="2400" b="1" dirty="0">
                <a:latin typeface="Times New Roman" pitchFamily="18" charset="0"/>
              </a:rPr>
              <a:t>A0</a:t>
            </a:r>
            <a:r>
              <a:rPr kumimoji="1" lang="zh-CN" altLang="en-US" sz="2400" b="1" dirty="0">
                <a:latin typeface="Times New Roman" pitchFamily="18" charset="0"/>
              </a:rPr>
              <a:t>和</a:t>
            </a:r>
            <a:r>
              <a:rPr kumimoji="1" lang="en-US" altLang="zh-CN" sz="2400" b="1" dirty="0">
                <a:latin typeface="Times New Roman" pitchFamily="18" charset="0"/>
              </a:rPr>
              <a:t>A1</a:t>
            </a:r>
            <a:r>
              <a:rPr kumimoji="1" lang="zh-CN" altLang="en-US" sz="2400" b="1" dirty="0">
                <a:latin typeface="Times New Roman" pitchFamily="18" charset="0"/>
              </a:rPr>
              <a:t>，这两个信号已在</a:t>
            </a:r>
            <a:r>
              <a:rPr kumimoji="1" lang="en-US" altLang="zh-CN" sz="2400" b="1" dirty="0">
                <a:latin typeface="Times New Roman" pitchFamily="18" charset="0"/>
              </a:rPr>
              <a:t>80386</a:t>
            </a:r>
            <a:r>
              <a:rPr kumimoji="1" lang="zh-CN" altLang="en-US" sz="2400" b="1" dirty="0">
                <a:latin typeface="Times New Roman" pitchFamily="18" charset="0"/>
              </a:rPr>
              <a:t>、</a:t>
            </a:r>
            <a:r>
              <a:rPr kumimoji="1" lang="en-US" altLang="zh-CN" sz="2400" b="1" dirty="0">
                <a:latin typeface="Times New Roman" pitchFamily="18" charset="0"/>
              </a:rPr>
              <a:t>80486</a:t>
            </a:r>
            <a:r>
              <a:rPr kumimoji="1" lang="zh-CN" altLang="en-US" sz="2400" b="1" dirty="0">
                <a:latin typeface="Times New Roman" pitchFamily="18" charset="0"/>
              </a:rPr>
              <a:t>内部译码，用于产生</a:t>
            </a:r>
            <a:r>
              <a:rPr kumimoji="1" lang="en-US" altLang="zh-CN" sz="2400" b="1" dirty="0">
                <a:latin typeface="Times New Roman" pitchFamily="18" charset="0"/>
              </a:rPr>
              <a:t>4</a:t>
            </a:r>
            <a:r>
              <a:rPr kumimoji="1" lang="zh-CN" altLang="en-US" sz="2400" b="1" dirty="0">
                <a:latin typeface="Times New Roman" pitchFamily="18" charset="0"/>
              </a:rPr>
              <a:t>个体选择信号。</a:t>
            </a:r>
          </a:p>
          <a:p>
            <a:pPr marL="788988" lvl="1" indent="-331788">
              <a:spcBef>
                <a:spcPts val="600"/>
              </a:spcBef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kumimoji="1" lang="zh-CN" altLang="en-US" sz="2400" b="1" dirty="0">
                <a:latin typeface="Times New Roman" pitchFamily="18" charset="0"/>
              </a:rPr>
              <a:t>体选择信号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itchFamily="18" charset="0"/>
              </a:rPr>
              <a:t>BE0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itchFamily="18" charset="0"/>
              </a:rPr>
              <a:t>～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itchFamily="18" charset="0"/>
              </a:rPr>
              <a:t>BE3</a:t>
            </a:r>
            <a:r>
              <a:rPr kumimoji="1" lang="zh-CN" altLang="en-US" sz="2400" b="1" dirty="0">
                <a:latin typeface="Times New Roman" pitchFamily="18" charset="0"/>
              </a:rPr>
              <a:t>。</a:t>
            </a:r>
          </a:p>
          <a:p>
            <a:pPr marL="788988" lvl="1" indent="-331788">
              <a:spcBef>
                <a:spcPts val="600"/>
              </a:spcBef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kumimoji="1" lang="en-US" altLang="zh-CN" sz="2400" b="1" dirty="0">
                <a:latin typeface="Times New Roman" pitchFamily="18" charset="0"/>
              </a:rPr>
              <a:t>32</a:t>
            </a:r>
            <a:r>
              <a:rPr kumimoji="1" lang="zh-CN" altLang="en-US" sz="2400" b="1" dirty="0">
                <a:latin typeface="Times New Roman" pitchFamily="18" charset="0"/>
              </a:rPr>
              <a:t>位的数据信号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itchFamily="18" charset="0"/>
              </a:rPr>
              <a:t>D0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itchFamily="18" charset="0"/>
              </a:rPr>
              <a:t>～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itchFamily="18" charset="0"/>
              </a:rPr>
              <a:t>D31</a:t>
            </a:r>
            <a:r>
              <a:rPr kumimoji="1" lang="zh-CN" altLang="en-US" sz="2400" b="1" dirty="0">
                <a:latin typeface="Times New Roman" pitchFamily="18" charset="0"/>
              </a:rPr>
              <a:t>分为</a:t>
            </a:r>
            <a:r>
              <a:rPr kumimoji="1" lang="en-US" altLang="zh-CN" sz="2400" b="1" dirty="0">
                <a:latin typeface="Times New Roman" pitchFamily="18" charset="0"/>
              </a:rPr>
              <a:t>4</a:t>
            </a:r>
            <a:r>
              <a:rPr kumimoji="1" lang="zh-CN" altLang="en-US" sz="2400" b="1" dirty="0">
                <a:latin typeface="Times New Roman" pitchFamily="18" charset="0"/>
              </a:rPr>
              <a:t>个字节，分别是</a:t>
            </a:r>
            <a:r>
              <a:rPr kumimoji="1" lang="en-US" altLang="zh-CN" sz="2400" b="1" dirty="0">
                <a:latin typeface="Times New Roman" pitchFamily="18" charset="0"/>
              </a:rPr>
              <a:t>D0</a:t>
            </a:r>
            <a:r>
              <a:rPr kumimoji="1" lang="zh-CN" altLang="en-US" sz="2400" b="1" dirty="0">
                <a:latin typeface="Times New Roman" pitchFamily="18" charset="0"/>
              </a:rPr>
              <a:t>～</a:t>
            </a:r>
            <a:r>
              <a:rPr kumimoji="1" lang="en-US" altLang="zh-CN" sz="2400" b="1" dirty="0">
                <a:latin typeface="Times New Roman" pitchFamily="18" charset="0"/>
              </a:rPr>
              <a:t>D7</a:t>
            </a:r>
            <a:r>
              <a:rPr kumimoji="1" lang="zh-CN" altLang="en-US" sz="2400" b="1" dirty="0">
                <a:latin typeface="Times New Roman" pitchFamily="18" charset="0"/>
              </a:rPr>
              <a:t>、</a:t>
            </a:r>
            <a:r>
              <a:rPr kumimoji="1" lang="en-US" altLang="zh-CN" sz="2400" b="1" dirty="0">
                <a:latin typeface="Times New Roman" pitchFamily="18" charset="0"/>
              </a:rPr>
              <a:t>D8</a:t>
            </a:r>
            <a:r>
              <a:rPr kumimoji="1" lang="zh-CN" altLang="en-US" sz="2400" b="1" dirty="0">
                <a:latin typeface="Times New Roman" pitchFamily="18" charset="0"/>
              </a:rPr>
              <a:t>～</a:t>
            </a:r>
            <a:r>
              <a:rPr kumimoji="1" lang="en-US" altLang="zh-CN" sz="2400" b="1" dirty="0">
                <a:latin typeface="Times New Roman" pitchFamily="18" charset="0"/>
              </a:rPr>
              <a:t>D15</a:t>
            </a:r>
            <a:r>
              <a:rPr kumimoji="1" lang="zh-CN" altLang="en-US" sz="2400" b="1" dirty="0">
                <a:latin typeface="Times New Roman" pitchFamily="18" charset="0"/>
              </a:rPr>
              <a:t>、</a:t>
            </a:r>
            <a:r>
              <a:rPr kumimoji="1" lang="en-US" altLang="zh-CN" sz="2400" b="1" dirty="0">
                <a:latin typeface="Times New Roman" pitchFamily="18" charset="0"/>
              </a:rPr>
              <a:t>D16</a:t>
            </a:r>
            <a:r>
              <a:rPr kumimoji="1" lang="zh-CN" altLang="en-US" sz="2400" b="1" dirty="0">
                <a:latin typeface="Times New Roman" pitchFamily="18" charset="0"/>
              </a:rPr>
              <a:t>～</a:t>
            </a:r>
            <a:r>
              <a:rPr kumimoji="1" lang="en-US" altLang="zh-CN" sz="2400" b="1" dirty="0" smtClean="0">
                <a:latin typeface="Times New Roman" pitchFamily="18" charset="0"/>
              </a:rPr>
              <a:t>D23 </a:t>
            </a:r>
            <a:r>
              <a:rPr kumimoji="1" lang="zh-CN" altLang="en-US" sz="2400" b="1" dirty="0" smtClean="0">
                <a:latin typeface="Times New Roman" pitchFamily="18" charset="0"/>
              </a:rPr>
              <a:t>和 </a:t>
            </a:r>
            <a:r>
              <a:rPr kumimoji="1" lang="en-US" altLang="zh-CN" sz="2400" b="1" dirty="0" smtClean="0">
                <a:latin typeface="Times New Roman" pitchFamily="18" charset="0"/>
              </a:rPr>
              <a:t>D24</a:t>
            </a:r>
            <a:r>
              <a:rPr kumimoji="1" lang="zh-CN" altLang="en-US" sz="2400" b="1" dirty="0">
                <a:latin typeface="Times New Roman" pitchFamily="18" charset="0"/>
              </a:rPr>
              <a:t>～</a:t>
            </a:r>
            <a:r>
              <a:rPr kumimoji="1" lang="en-US" altLang="zh-CN" sz="2400" b="1" dirty="0">
                <a:latin typeface="Times New Roman" pitchFamily="18" charset="0"/>
              </a:rPr>
              <a:t>D31</a:t>
            </a:r>
            <a:r>
              <a:rPr kumimoji="1" lang="zh-CN" altLang="en-US" sz="2400" b="1" dirty="0">
                <a:latin typeface="Times New Roman" pitchFamily="18" charset="0"/>
              </a:rPr>
              <a:t>。</a:t>
            </a:r>
          </a:p>
          <a:p>
            <a:pPr marL="788988" lvl="1" indent="-331788">
              <a:spcBef>
                <a:spcPts val="600"/>
              </a:spcBef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kumimoji="1" lang="zh-CN" altLang="en-US" sz="2400" b="1" dirty="0">
                <a:latin typeface="Times New Roman" pitchFamily="18" charset="0"/>
              </a:rPr>
              <a:t>控制信号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itchFamily="18" charset="0"/>
              </a:rPr>
              <a:t>M/IO</a:t>
            </a:r>
            <a:r>
              <a:rPr kumimoji="1" lang="zh-CN" altLang="en-US" sz="2400" b="1" dirty="0">
                <a:latin typeface="Times New Roman" pitchFamily="18" charset="0"/>
              </a:rPr>
              <a:t>（内存</a:t>
            </a:r>
            <a:r>
              <a:rPr kumimoji="1" lang="en-US" altLang="zh-CN" sz="2400" b="1" dirty="0">
                <a:latin typeface="Times New Roman" pitchFamily="18" charset="0"/>
              </a:rPr>
              <a:t>/</a:t>
            </a:r>
            <a:r>
              <a:rPr kumimoji="1" lang="zh-CN" altLang="en-US" sz="2400" b="1" dirty="0">
                <a:latin typeface="Times New Roman" pitchFamily="18" charset="0"/>
              </a:rPr>
              <a:t>接口选择信号，与</a:t>
            </a:r>
            <a:r>
              <a:rPr kumimoji="1" lang="en-US" altLang="zh-CN" sz="2400" b="1" dirty="0">
                <a:latin typeface="Times New Roman" pitchFamily="18" charset="0"/>
              </a:rPr>
              <a:t>8086</a:t>
            </a:r>
            <a:r>
              <a:rPr kumimoji="1" lang="zh-CN" altLang="en-US" sz="2400" b="1" dirty="0">
                <a:latin typeface="Times New Roman" pitchFamily="18" charset="0"/>
              </a:rPr>
              <a:t>一样</a:t>
            </a:r>
            <a:r>
              <a:rPr kumimoji="1" lang="zh-CN" altLang="en-US" sz="2400" b="1" dirty="0" smtClean="0">
                <a:latin typeface="Times New Roman" pitchFamily="18" charset="0"/>
              </a:rPr>
              <a:t>）。</a:t>
            </a:r>
            <a:endParaRPr kumimoji="1" lang="zh-CN" altLang="en-US" sz="2400" b="1" dirty="0">
              <a:latin typeface="Times New Roman" pitchFamily="18" charset="0"/>
            </a:endParaRPr>
          </a:p>
          <a:p>
            <a:pPr marL="788988" lvl="1" indent="-331788">
              <a:spcBef>
                <a:spcPts val="600"/>
              </a:spcBef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kumimoji="1" lang="en-US" altLang="zh-CN" sz="2400" b="1" dirty="0">
                <a:solidFill>
                  <a:srgbClr val="FF0000"/>
                </a:solidFill>
                <a:latin typeface="Times New Roman" pitchFamily="18" charset="0"/>
              </a:rPr>
              <a:t>D/C</a:t>
            </a:r>
            <a:r>
              <a:rPr kumimoji="1" lang="zh-CN" altLang="en-US" sz="2400" b="1" dirty="0">
                <a:latin typeface="Times New Roman" pitchFamily="18" charset="0"/>
              </a:rPr>
              <a:t>（数据</a:t>
            </a:r>
            <a:r>
              <a:rPr kumimoji="1" lang="en-US" altLang="zh-CN" sz="2400" b="1" dirty="0">
                <a:latin typeface="Times New Roman" pitchFamily="18" charset="0"/>
              </a:rPr>
              <a:t>/</a:t>
            </a:r>
            <a:r>
              <a:rPr kumimoji="1" lang="zh-CN" altLang="en-US" sz="2400" b="1" dirty="0">
                <a:latin typeface="Times New Roman" pitchFamily="18" charset="0"/>
              </a:rPr>
              <a:t>控制）信号，低电平为</a:t>
            </a:r>
            <a:r>
              <a:rPr kumimoji="1" lang="zh-CN" altLang="en-US" sz="2400" b="1" dirty="0">
                <a:solidFill>
                  <a:srgbClr val="0000FF"/>
                </a:solidFill>
                <a:latin typeface="Times New Roman" pitchFamily="18" charset="0"/>
              </a:rPr>
              <a:t>处理器中止</a:t>
            </a:r>
            <a:r>
              <a:rPr kumimoji="1" lang="zh-CN" altLang="en-US" sz="2400" b="1" dirty="0">
                <a:latin typeface="Times New Roman" pitchFamily="18" charset="0"/>
              </a:rPr>
              <a:t>或</a:t>
            </a:r>
            <a:r>
              <a:rPr kumimoji="1" lang="zh-CN" altLang="en-US" sz="2400" b="1" dirty="0">
                <a:solidFill>
                  <a:srgbClr val="0000FF"/>
                </a:solidFill>
                <a:latin typeface="Times New Roman" pitchFamily="18" charset="0"/>
              </a:rPr>
              <a:t>正在响应中断</a:t>
            </a:r>
            <a:r>
              <a:rPr kumimoji="1" lang="zh-CN" altLang="en-US" sz="2400" b="1" dirty="0">
                <a:latin typeface="Times New Roman" pitchFamily="18" charset="0"/>
              </a:rPr>
              <a:t>，高电平表示正在</a:t>
            </a:r>
            <a:r>
              <a:rPr kumimoji="1" lang="zh-CN" altLang="en-US" sz="2400" b="1" dirty="0">
                <a:solidFill>
                  <a:srgbClr val="0000FF"/>
                </a:solidFill>
                <a:latin typeface="Times New Roman" pitchFamily="18" charset="0"/>
              </a:rPr>
              <a:t>传送数据</a:t>
            </a:r>
            <a:r>
              <a:rPr kumimoji="1" lang="zh-CN" altLang="en-US" sz="2400" b="1" dirty="0">
                <a:latin typeface="Times New Roman" pitchFamily="18" charset="0"/>
              </a:rPr>
              <a:t>；</a:t>
            </a:r>
          </a:p>
          <a:p>
            <a:pPr marL="788988" lvl="1" indent="-331788">
              <a:spcBef>
                <a:spcPts val="600"/>
              </a:spcBef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kumimoji="1" lang="en-US" altLang="zh-CN" sz="2400" b="1" dirty="0">
                <a:solidFill>
                  <a:srgbClr val="FF0000"/>
                </a:solidFill>
                <a:latin typeface="Times New Roman" pitchFamily="18" charset="0"/>
              </a:rPr>
              <a:t>W/R</a:t>
            </a:r>
            <a:r>
              <a:rPr kumimoji="1" lang="zh-CN" altLang="en-US" sz="2400" b="1" dirty="0">
                <a:latin typeface="Times New Roman" pitchFamily="18" charset="0"/>
              </a:rPr>
              <a:t>（读</a:t>
            </a:r>
            <a:r>
              <a:rPr kumimoji="1" lang="en-US" altLang="zh-CN" sz="2400" b="1" dirty="0">
                <a:latin typeface="Times New Roman" pitchFamily="18" charset="0"/>
              </a:rPr>
              <a:t>/</a:t>
            </a:r>
            <a:r>
              <a:rPr kumimoji="1" lang="zh-CN" altLang="en-US" sz="2400" b="1" dirty="0">
                <a:latin typeface="Times New Roman" pitchFamily="18" charset="0"/>
              </a:rPr>
              <a:t>写）信号，低电平表示</a:t>
            </a:r>
            <a:r>
              <a:rPr kumimoji="1" lang="zh-CN" altLang="en-US" sz="2400" b="1" dirty="0">
                <a:solidFill>
                  <a:srgbClr val="0000FF"/>
                </a:solidFill>
                <a:latin typeface="Times New Roman" pitchFamily="18" charset="0"/>
              </a:rPr>
              <a:t>读</a:t>
            </a:r>
            <a:r>
              <a:rPr kumimoji="1" lang="zh-CN" altLang="en-US" sz="2400" b="1" dirty="0">
                <a:latin typeface="Times New Roman" pitchFamily="18" charset="0"/>
              </a:rPr>
              <a:t>内存或接口，高电平表示</a:t>
            </a:r>
            <a:r>
              <a:rPr kumimoji="1" lang="zh-CN" altLang="en-US" sz="2400" b="1" dirty="0">
                <a:solidFill>
                  <a:srgbClr val="0000FF"/>
                </a:solidFill>
                <a:latin typeface="Times New Roman" pitchFamily="18" charset="0"/>
              </a:rPr>
              <a:t>写</a:t>
            </a:r>
            <a:r>
              <a:rPr kumimoji="1" lang="zh-CN" altLang="en-US" sz="2400" b="1" dirty="0">
                <a:latin typeface="Times New Roman" pitchFamily="18" charset="0"/>
              </a:rPr>
              <a:t>内存或接口。</a:t>
            </a:r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A05611D-FBEF-4711-810A-1F120339ED70}" type="slidenum">
              <a:rPr lang="zh-CN" altLang="en-US"/>
              <a:pPr/>
              <a:t>47</a:t>
            </a:fld>
            <a:endParaRPr lang="en-US" altLang="zh-CN"/>
          </a:p>
        </p:txBody>
      </p:sp>
      <p:sp>
        <p:nvSpPr>
          <p:cNvPr id="916484" name="Line 4"/>
          <p:cNvSpPr>
            <a:spLocks noChangeShapeType="1"/>
          </p:cNvSpPr>
          <p:nvPr/>
        </p:nvSpPr>
        <p:spPr bwMode="auto">
          <a:xfrm>
            <a:off x="2895600" y="2861405"/>
            <a:ext cx="5207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16485" name="Line 5"/>
          <p:cNvSpPr>
            <a:spLocks noChangeShapeType="1"/>
          </p:cNvSpPr>
          <p:nvPr/>
        </p:nvSpPr>
        <p:spPr bwMode="auto">
          <a:xfrm>
            <a:off x="3746500" y="2861405"/>
            <a:ext cx="5207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16486" name="Line 6"/>
          <p:cNvSpPr>
            <a:spLocks noChangeShapeType="1"/>
          </p:cNvSpPr>
          <p:nvPr/>
        </p:nvSpPr>
        <p:spPr bwMode="auto">
          <a:xfrm>
            <a:off x="2971800" y="4106005"/>
            <a:ext cx="2921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16487" name="Line 7"/>
          <p:cNvSpPr>
            <a:spLocks noChangeShapeType="1"/>
          </p:cNvSpPr>
          <p:nvPr/>
        </p:nvSpPr>
        <p:spPr bwMode="auto">
          <a:xfrm>
            <a:off x="1651000" y="4550505"/>
            <a:ext cx="1905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16488" name="Line 8"/>
          <p:cNvSpPr>
            <a:spLocks noChangeShapeType="1"/>
          </p:cNvSpPr>
          <p:nvPr/>
        </p:nvSpPr>
        <p:spPr bwMode="auto">
          <a:xfrm>
            <a:off x="1727200" y="5363305"/>
            <a:ext cx="1905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2" name="标题 1"/>
          <p:cNvSpPr txBox="1">
            <a:spLocks/>
          </p:cNvSpPr>
          <p:nvPr/>
        </p:nvSpPr>
        <p:spPr bwMode="auto">
          <a:xfrm>
            <a:off x="590550" y="44450"/>
            <a:ext cx="844607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/>
              <a:t>5.4  </a:t>
            </a:r>
            <a:r>
              <a:rPr lang="en-US" altLang="zh-CN" kern="0" dirty="0" smtClean="0">
                <a:latin typeface="+mn-lt"/>
              </a:rPr>
              <a:t>Intel 16/32</a:t>
            </a:r>
            <a:r>
              <a:rPr lang="zh-CN" altLang="en-US" kern="0" dirty="0" smtClean="0"/>
              <a:t>位微机系统的主存设计</a:t>
            </a:r>
            <a:r>
              <a:rPr lang="en-US" altLang="zh-CN" kern="0" dirty="0" smtClean="0">
                <a:latin typeface="+mj-ea"/>
              </a:rPr>
              <a:t>(</a:t>
            </a:r>
            <a:r>
              <a:rPr lang="en-US" altLang="zh-CN" kern="0" dirty="0" smtClean="0">
                <a:latin typeface="+mn-lt"/>
              </a:rPr>
              <a:t>SRAM</a:t>
            </a:r>
            <a:r>
              <a:rPr lang="zh-CN" altLang="en-US" kern="0" dirty="0" smtClean="0"/>
              <a:t>部分</a:t>
            </a:r>
            <a:r>
              <a:rPr lang="en-US" altLang="zh-CN" kern="0" dirty="0" smtClean="0">
                <a:latin typeface="+mj-ea"/>
              </a:rPr>
              <a:t>)</a:t>
            </a:r>
            <a:endParaRPr lang="zh-CN" altLang="en-US" kern="0" dirty="0">
              <a:latin typeface="+mj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C9939F-50C7-4232-A82A-747DBE1E000F}" type="slidenum">
              <a:rPr lang="zh-CN" altLang="en-US"/>
              <a:pPr/>
              <a:t>48</a:t>
            </a:fld>
            <a:endParaRPr lang="en-US" altLang="zh-CN"/>
          </a:p>
        </p:txBody>
      </p:sp>
      <p:graphicFrame>
        <p:nvGraphicFramePr>
          <p:cNvPr id="917576" name="Group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374160"/>
              </p:ext>
            </p:extLst>
          </p:nvPr>
        </p:nvGraphicFramePr>
        <p:xfrm>
          <a:off x="1187973" y="2008475"/>
          <a:ext cx="6337300" cy="4114800"/>
        </p:xfrm>
        <a:graphic>
          <a:graphicData uri="http://schemas.openxmlformats.org/drawingml/2006/table">
            <a:tbl>
              <a:tblPr/>
              <a:tblGrid>
                <a:gridCol w="1296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764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M/IO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D/C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W/R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总线周期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中断响应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停机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I/O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读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I/O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写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取指令操作码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保留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存储器读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存储器写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17573" name="Line 69"/>
          <p:cNvSpPr>
            <a:spLocks noChangeShapeType="1"/>
          </p:cNvSpPr>
          <p:nvPr/>
        </p:nvSpPr>
        <p:spPr bwMode="auto">
          <a:xfrm>
            <a:off x="1872185" y="2095788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17574" name="Line 70"/>
          <p:cNvSpPr>
            <a:spLocks noChangeShapeType="1"/>
          </p:cNvSpPr>
          <p:nvPr/>
        </p:nvSpPr>
        <p:spPr bwMode="auto">
          <a:xfrm>
            <a:off x="3239023" y="2095788"/>
            <a:ext cx="1619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17575" name="Line 71"/>
          <p:cNvSpPr>
            <a:spLocks noChangeShapeType="1"/>
          </p:cNvSpPr>
          <p:nvPr/>
        </p:nvSpPr>
        <p:spPr bwMode="auto">
          <a:xfrm>
            <a:off x="4591573" y="2095788"/>
            <a:ext cx="1619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17577" name="Text Box 73"/>
          <p:cNvSpPr txBox="1">
            <a:spLocks noChangeArrowheads="1"/>
          </p:cNvSpPr>
          <p:nvPr/>
        </p:nvSpPr>
        <p:spPr bwMode="auto">
          <a:xfrm>
            <a:off x="1043510" y="1268700"/>
            <a:ext cx="6337300" cy="51911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solidFill>
                  <a:srgbClr val="0000FF"/>
                </a:solidFill>
              </a:rPr>
              <a:t>控制信号编码表示的总线周期</a:t>
            </a:r>
          </a:p>
        </p:txBody>
      </p:sp>
      <p:sp>
        <p:nvSpPr>
          <p:cNvPr id="917578" name="AutoShape 74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8174038" y="909482"/>
            <a:ext cx="503237" cy="503238"/>
          </a:xfrm>
          <a:prstGeom prst="actionButtonReturn">
            <a:avLst/>
          </a:prstGeom>
          <a:ln>
            <a:headEnd/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0550" y="44450"/>
            <a:ext cx="8446070" cy="523875"/>
          </a:xfrm>
        </p:spPr>
        <p:txBody>
          <a:bodyPr/>
          <a:lstStyle/>
          <a:p>
            <a:r>
              <a:rPr lang="en-US" altLang="zh-CN" dirty="0">
                <a:solidFill>
                  <a:srgbClr val="00007D"/>
                </a:solidFill>
              </a:rPr>
              <a:t>5.4  </a:t>
            </a:r>
            <a:r>
              <a:rPr lang="en-US" altLang="zh-CN" dirty="0">
                <a:solidFill>
                  <a:srgbClr val="00007D"/>
                </a:solidFill>
                <a:latin typeface="Times New Roman"/>
              </a:rPr>
              <a:t>Intel 16/32</a:t>
            </a:r>
            <a:r>
              <a:rPr lang="zh-CN" altLang="en-US" dirty="0">
                <a:solidFill>
                  <a:srgbClr val="00007D"/>
                </a:solidFill>
              </a:rPr>
              <a:t>位微机系统的主存设计</a:t>
            </a:r>
            <a:r>
              <a:rPr lang="en-US" altLang="zh-CN" dirty="0">
                <a:solidFill>
                  <a:srgbClr val="00007D"/>
                </a:solidFill>
                <a:latin typeface="黑体"/>
              </a:rPr>
              <a:t>(</a:t>
            </a:r>
            <a:r>
              <a:rPr lang="en-US" altLang="zh-CN" dirty="0">
                <a:solidFill>
                  <a:srgbClr val="00007D"/>
                </a:solidFill>
                <a:latin typeface="Times New Roman"/>
              </a:rPr>
              <a:t>SRAM</a:t>
            </a:r>
            <a:r>
              <a:rPr lang="zh-CN" altLang="en-US" dirty="0">
                <a:solidFill>
                  <a:srgbClr val="00007D"/>
                </a:solidFill>
              </a:rPr>
              <a:t>部分</a:t>
            </a:r>
            <a:r>
              <a:rPr lang="en-US" altLang="zh-CN" dirty="0">
                <a:solidFill>
                  <a:srgbClr val="00007D"/>
                </a:solidFill>
                <a:latin typeface="黑体"/>
              </a:rPr>
              <a:t>)</a:t>
            </a:r>
            <a:endParaRPr lang="zh-CN" altLang="en-US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971499" y="548600"/>
            <a:ext cx="758036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kumimoji="1" lang="en-US" altLang="zh-CN" kern="0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2.  80386</a:t>
            </a:r>
            <a:r>
              <a:rPr kumimoji="1" lang="zh-CN" altLang="en-US" kern="0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、</a:t>
            </a:r>
            <a:r>
              <a:rPr kumimoji="1" lang="en-US" altLang="zh-CN" kern="0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80486</a:t>
            </a:r>
            <a:r>
              <a:rPr kumimoji="1" lang="zh-CN" altLang="en-US" kern="0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的内存接口</a:t>
            </a:r>
            <a:endParaRPr kumimoji="1" lang="zh-CN" altLang="en-US" kern="0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黑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A2E615-97F3-4727-8E2E-69AE062B1A1F}" type="slidenum">
              <a:rPr lang="zh-CN" altLang="en-US"/>
              <a:pPr/>
              <a:t>49</a:t>
            </a:fld>
            <a:endParaRPr lang="en-US" altLang="zh-CN"/>
          </a:p>
        </p:txBody>
      </p:sp>
      <p:sp>
        <p:nvSpPr>
          <p:cNvPr id="918586" name="Text Box 58"/>
          <p:cNvSpPr txBox="1">
            <a:spLocks noChangeArrowheads="1"/>
          </p:cNvSpPr>
          <p:nvPr/>
        </p:nvSpPr>
        <p:spPr bwMode="auto">
          <a:xfrm>
            <a:off x="1403350" y="4710113"/>
            <a:ext cx="6337300" cy="51911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>
                <a:solidFill>
                  <a:srgbClr val="0000FF"/>
                </a:solidFill>
              </a:rPr>
              <a:t>80386</a:t>
            </a:r>
            <a:r>
              <a:rPr lang="zh-CN" altLang="en-US" sz="2800">
                <a:solidFill>
                  <a:srgbClr val="0000FF"/>
                </a:solidFill>
              </a:rPr>
              <a:t>、</a:t>
            </a:r>
            <a:r>
              <a:rPr lang="en-US" altLang="zh-CN" sz="2800">
                <a:solidFill>
                  <a:srgbClr val="0000FF"/>
                </a:solidFill>
              </a:rPr>
              <a:t>80486</a:t>
            </a:r>
            <a:r>
              <a:rPr lang="zh-CN" altLang="en-US" sz="2800">
                <a:solidFill>
                  <a:srgbClr val="0000FF"/>
                </a:solidFill>
              </a:rPr>
              <a:t>系统中内存分体组织</a:t>
            </a:r>
          </a:p>
        </p:txBody>
      </p:sp>
      <p:graphicFrame>
        <p:nvGraphicFramePr>
          <p:cNvPr id="918587" name="Object 59"/>
          <p:cNvGraphicFramePr>
            <a:graphicFrameLocks noChangeAspect="1"/>
          </p:cNvGraphicFramePr>
          <p:nvPr/>
        </p:nvGraphicFramePr>
        <p:xfrm>
          <a:off x="107950" y="1325563"/>
          <a:ext cx="8991600" cy="320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8633" name="Visio" r:id="rId3" imgW="4384424" imgH="1562498" progId="Visio.Drawing.11">
                  <p:embed/>
                </p:oleObj>
              </mc:Choice>
              <mc:Fallback>
                <p:oleObj name="Visio" r:id="rId3" imgW="4384424" imgH="1562498" progId="Visio.Drawing.11">
                  <p:embed/>
                  <p:pic>
                    <p:nvPicPr>
                      <p:cNvPr id="0" name="Picture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1325563"/>
                        <a:ext cx="8991600" cy="3205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8588" name="Text Box 60"/>
          <p:cNvSpPr txBox="1">
            <a:spLocks noChangeArrowheads="1"/>
          </p:cNvSpPr>
          <p:nvPr/>
        </p:nvSpPr>
        <p:spPr bwMode="auto">
          <a:xfrm>
            <a:off x="252413" y="5362575"/>
            <a:ext cx="7488237" cy="94615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zh-CN" altLang="en-US" sz="2800"/>
              <a:t>在</a:t>
            </a:r>
            <a:r>
              <a:rPr kumimoji="1" lang="en-US" altLang="zh-CN" sz="2800"/>
              <a:t>80486</a:t>
            </a:r>
            <a:r>
              <a:rPr kumimoji="1" lang="zh-CN" altLang="en-US" sz="2800"/>
              <a:t>系统中，利用</a:t>
            </a:r>
            <a:r>
              <a:rPr kumimoji="1" lang="en-US" altLang="zh-CN" sz="2800"/>
              <a:t>4</a:t>
            </a:r>
            <a:r>
              <a:rPr kumimoji="1" lang="zh-CN" altLang="en-US" sz="2800"/>
              <a:t>片容量为</a:t>
            </a:r>
            <a:r>
              <a:rPr kumimoji="1" lang="en-US" altLang="zh-CN" sz="2800"/>
              <a:t>128 K×8 bit</a:t>
            </a:r>
            <a:r>
              <a:rPr kumimoji="1" lang="zh-CN" altLang="en-US" sz="2800"/>
              <a:t>的</a:t>
            </a:r>
            <a:r>
              <a:rPr kumimoji="1" lang="en-US" altLang="zh-CN" sz="2800"/>
              <a:t>SRAM</a:t>
            </a:r>
            <a:r>
              <a:rPr kumimoji="1" lang="zh-CN" altLang="en-US" sz="2800"/>
              <a:t>芯片构成</a:t>
            </a:r>
            <a:r>
              <a:rPr kumimoji="1" lang="en-US" altLang="zh-CN" sz="2800"/>
              <a:t>512 KB</a:t>
            </a:r>
            <a:r>
              <a:rPr kumimoji="1" lang="zh-CN" altLang="en-US" sz="2800"/>
              <a:t>的内存，画出连接图：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90550" y="44450"/>
            <a:ext cx="8446070" cy="523875"/>
          </a:xfrm>
        </p:spPr>
        <p:txBody>
          <a:bodyPr/>
          <a:lstStyle/>
          <a:p>
            <a:r>
              <a:rPr lang="en-US" altLang="zh-CN" dirty="0">
                <a:solidFill>
                  <a:srgbClr val="00007D"/>
                </a:solidFill>
              </a:rPr>
              <a:t>5.4  </a:t>
            </a:r>
            <a:r>
              <a:rPr lang="en-US" altLang="zh-CN" dirty="0">
                <a:solidFill>
                  <a:srgbClr val="00007D"/>
                </a:solidFill>
                <a:latin typeface="Times New Roman"/>
              </a:rPr>
              <a:t>Intel 16/32</a:t>
            </a:r>
            <a:r>
              <a:rPr lang="zh-CN" altLang="en-US" dirty="0">
                <a:solidFill>
                  <a:srgbClr val="00007D"/>
                </a:solidFill>
              </a:rPr>
              <a:t>位微机系统的主存设计</a:t>
            </a:r>
            <a:r>
              <a:rPr lang="en-US" altLang="zh-CN" dirty="0">
                <a:solidFill>
                  <a:srgbClr val="00007D"/>
                </a:solidFill>
                <a:latin typeface="黑体"/>
              </a:rPr>
              <a:t>(</a:t>
            </a:r>
            <a:r>
              <a:rPr lang="en-US" altLang="zh-CN" dirty="0">
                <a:solidFill>
                  <a:srgbClr val="00007D"/>
                </a:solidFill>
                <a:latin typeface="Times New Roman"/>
              </a:rPr>
              <a:t>SRAM</a:t>
            </a:r>
            <a:r>
              <a:rPr lang="zh-CN" altLang="en-US" dirty="0">
                <a:solidFill>
                  <a:srgbClr val="00007D"/>
                </a:solidFill>
              </a:rPr>
              <a:t>部分</a:t>
            </a:r>
            <a:r>
              <a:rPr lang="en-US" altLang="zh-CN" dirty="0">
                <a:solidFill>
                  <a:srgbClr val="00007D"/>
                </a:solidFill>
                <a:latin typeface="黑体"/>
              </a:rPr>
              <a:t>)</a:t>
            </a:r>
            <a:endParaRPr lang="zh-CN" altLang="en-US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971499" y="548600"/>
            <a:ext cx="758036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kumimoji="1" lang="en-US" altLang="zh-CN" kern="0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2.  80386</a:t>
            </a:r>
            <a:r>
              <a:rPr kumimoji="1" lang="zh-CN" altLang="en-US" kern="0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、</a:t>
            </a:r>
            <a:r>
              <a:rPr kumimoji="1" lang="en-US" altLang="zh-CN" kern="0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80486</a:t>
            </a:r>
            <a:r>
              <a:rPr kumimoji="1" lang="zh-CN" altLang="en-US" kern="0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的内存接口</a:t>
            </a:r>
            <a:endParaRPr kumimoji="1" lang="zh-CN" altLang="en-US" kern="0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黑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91858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9185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9185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858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282" name="Rectangle 2"/>
          <p:cNvSpPr>
            <a:spLocks noGrp="1" noChangeArrowheads="1"/>
          </p:cNvSpPr>
          <p:nvPr>
            <p:ph idx="1"/>
          </p:nvPr>
        </p:nvSpPr>
        <p:spPr>
          <a:xfrm>
            <a:off x="466725" y="548600"/>
            <a:ext cx="8426450" cy="5903913"/>
          </a:xfrm>
        </p:spPr>
        <p:txBody>
          <a:bodyPr/>
          <a:lstStyle/>
          <a:p>
            <a:pPr marL="352425" indent="-352425">
              <a:buFont typeface="Wingdings" pitchFamily="2" charset="2"/>
              <a:buNone/>
            </a:pPr>
            <a:r>
              <a:rPr lang="zh-CN" altLang="en-US" sz="2800" dirty="0">
                <a:solidFill>
                  <a:srgbClr val="FF6600"/>
                </a:solidFill>
                <a:ea typeface="黑体" pitchFamily="2" charset="-122"/>
              </a:rPr>
              <a:t>一、存储器的分类</a:t>
            </a:r>
          </a:p>
        </p:txBody>
      </p:sp>
      <p:sp>
        <p:nvSpPr>
          <p:cNvPr id="22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72BCDB-6DD4-427F-BA36-D406FCB8E256}" type="slidenum">
              <a:rPr lang="zh-CN" altLang="en-US"/>
              <a:pPr/>
              <a:t>5</a:t>
            </a:fld>
            <a:endParaRPr lang="en-US" altLang="zh-CN"/>
          </a:p>
        </p:txBody>
      </p:sp>
      <p:sp>
        <p:nvSpPr>
          <p:cNvPr id="865284" name="Text Box 4"/>
          <p:cNvSpPr txBox="1">
            <a:spLocks noChangeArrowheads="1"/>
          </p:cNvSpPr>
          <p:nvPr/>
        </p:nvSpPr>
        <p:spPr bwMode="auto">
          <a:xfrm>
            <a:off x="1042988" y="1339877"/>
            <a:ext cx="136842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/>
              <a:t>按</a:t>
            </a:r>
            <a:r>
              <a:rPr lang="zh-CN" altLang="en-US">
                <a:solidFill>
                  <a:srgbClr val="FF0000"/>
                </a:solidFill>
              </a:rPr>
              <a:t>位置</a:t>
            </a:r>
          </a:p>
        </p:txBody>
      </p:sp>
      <p:sp>
        <p:nvSpPr>
          <p:cNvPr id="865285" name="Text Box 5"/>
          <p:cNvSpPr txBox="1">
            <a:spLocks noChangeArrowheads="1"/>
          </p:cNvSpPr>
          <p:nvPr/>
        </p:nvSpPr>
        <p:spPr bwMode="auto">
          <a:xfrm>
            <a:off x="2266950" y="1123977"/>
            <a:ext cx="1223963" cy="1004888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/>
              <a:t>内存</a:t>
            </a:r>
          </a:p>
          <a:p>
            <a:pPr algn="l">
              <a:spcBef>
                <a:spcPct val="50000"/>
              </a:spcBef>
            </a:pPr>
            <a:r>
              <a:rPr lang="zh-CN" altLang="en-US"/>
              <a:t>外存</a:t>
            </a:r>
          </a:p>
        </p:txBody>
      </p:sp>
      <p:sp>
        <p:nvSpPr>
          <p:cNvPr id="865286" name="AutoShape 6"/>
          <p:cNvSpPr>
            <a:spLocks/>
          </p:cNvSpPr>
          <p:nvPr/>
        </p:nvSpPr>
        <p:spPr bwMode="auto">
          <a:xfrm>
            <a:off x="2122488" y="1268440"/>
            <a:ext cx="215900" cy="792162"/>
          </a:xfrm>
          <a:prstGeom prst="leftBrace">
            <a:avLst>
              <a:gd name="adj1" fmla="val 30576"/>
              <a:gd name="adj2" fmla="val 45088"/>
            </a:avLst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865287" name="Text Box 7"/>
          <p:cNvSpPr txBox="1">
            <a:spLocks noChangeArrowheads="1"/>
          </p:cNvSpPr>
          <p:nvPr/>
        </p:nvSpPr>
        <p:spPr bwMode="auto">
          <a:xfrm>
            <a:off x="3922713" y="1339877"/>
            <a:ext cx="2087562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/>
              <a:t>按构成</a:t>
            </a:r>
            <a:r>
              <a:rPr lang="zh-CN" altLang="en-US">
                <a:solidFill>
                  <a:srgbClr val="FF0000"/>
                </a:solidFill>
              </a:rPr>
              <a:t>材料</a:t>
            </a:r>
          </a:p>
        </p:txBody>
      </p:sp>
      <p:sp>
        <p:nvSpPr>
          <p:cNvPr id="865288" name="Text Box 8"/>
          <p:cNvSpPr txBox="1">
            <a:spLocks noChangeArrowheads="1"/>
          </p:cNvSpPr>
          <p:nvPr/>
        </p:nvSpPr>
        <p:spPr bwMode="auto">
          <a:xfrm>
            <a:off x="5867400" y="836640"/>
            <a:ext cx="1223963" cy="15525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rgbClr val="008000"/>
                </a:solidFill>
                <a:ea typeface="黑体" pitchFamily="2" charset="-122"/>
              </a:rPr>
              <a:t>半导体</a:t>
            </a:r>
          </a:p>
          <a:p>
            <a:pPr algn="l">
              <a:spcBef>
                <a:spcPct val="50000"/>
              </a:spcBef>
            </a:pPr>
            <a:r>
              <a:rPr lang="zh-CN" altLang="en-US"/>
              <a:t>磁</a:t>
            </a:r>
          </a:p>
          <a:p>
            <a:pPr algn="l">
              <a:spcBef>
                <a:spcPct val="50000"/>
              </a:spcBef>
            </a:pPr>
            <a:r>
              <a:rPr lang="zh-CN" altLang="en-US"/>
              <a:t>激光</a:t>
            </a:r>
          </a:p>
        </p:txBody>
      </p:sp>
      <p:sp>
        <p:nvSpPr>
          <p:cNvPr id="865289" name="AutoShape 9"/>
          <p:cNvSpPr>
            <a:spLocks/>
          </p:cNvSpPr>
          <p:nvPr/>
        </p:nvSpPr>
        <p:spPr bwMode="auto">
          <a:xfrm>
            <a:off x="5651500" y="908077"/>
            <a:ext cx="287338" cy="1511300"/>
          </a:xfrm>
          <a:prstGeom prst="leftBrace">
            <a:avLst>
              <a:gd name="adj1" fmla="val 43830"/>
              <a:gd name="adj2" fmla="val 45088"/>
            </a:avLst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865290" name="Text Box 10"/>
          <p:cNvSpPr txBox="1">
            <a:spLocks noChangeArrowheads="1"/>
          </p:cNvSpPr>
          <p:nvPr/>
        </p:nvSpPr>
        <p:spPr bwMode="auto">
          <a:xfrm>
            <a:off x="322263" y="3213127"/>
            <a:ext cx="2087562" cy="8223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/>
            <a:r>
              <a:rPr lang="zh-CN" altLang="en-US"/>
              <a:t>按</a:t>
            </a:r>
            <a:r>
              <a:rPr lang="zh-CN" altLang="en-US">
                <a:solidFill>
                  <a:srgbClr val="FF0000"/>
                </a:solidFill>
              </a:rPr>
              <a:t>工作方式</a:t>
            </a:r>
            <a:endParaRPr lang="zh-CN" altLang="en-US"/>
          </a:p>
          <a:p>
            <a:pPr algn="l"/>
            <a:r>
              <a:rPr lang="zh-CN" altLang="en-US">
                <a:solidFill>
                  <a:srgbClr val="008000"/>
                </a:solidFill>
                <a:ea typeface="黑体" pitchFamily="2" charset="-122"/>
              </a:rPr>
              <a:t>半导体</a:t>
            </a:r>
            <a:r>
              <a:rPr lang="zh-CN" altLang="en-US"/>
              <a:t>存储器</a:t>
            </a:r>
          </a:p>
        </p:txBody>
      </p:sp>
      <p:sp>
        <p:nvSpPr>
          <p:cNvPr id="865291" name="Text Box 11"/>
          <p:cNvSpPr txBox="1">
            <a:spLocks noChangeArrowheads="1"/>
          </p:cNvSpPr>
          <p:nvPr/>
        </p:nvSpPr>
        <p:spPr bwMode="auto">
          <a:xfrm>
            <a:off x="2555875" y="3070252"/>
            <a:ext cx="2016125" cy="22828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/>
              <a:t>读写存储器（</a:t>
            </a:r>
            <a:r>
              <a:rPr lang="en-US" altLang="zh-CN"/>
              <a:t>RAM</a:t>
            </a:r>
            <a:r>
              <a:rPr lang="zh-CN" altLang="en-US"/>
              <a:t>）</a:t>
            </a:r>
          </a:p>
          <a:p>
            <a:pPr algn="l">
              <a:spcBef>
                <a:spcPct val="50000"/>
              </a:spcBef>
            </a:pPr>
            <a:endParaRPr lang="zh-CN" altLang="en-US"/>
          </a:p>
          <a:p>
            <a:pPr algn="l">
              <a:spcBef>
                <a:spcPct val="50000"/>
              </a:spcBef>
            </a:pPr>
            <a:r>
              <a:rPr lang="zh-CN" altLang="en-US"/>
              <a:t>只读存储器（</a:t>
            </a:r>
            <a:r>
              <a:rPr lang="en-US" altLang="zh-CN"/>
              <a:t>ROM</a:t>
            </a:r>
            <a:r>
              <a:rPr lang="zh-CN" altLang="en-US"/>
              <a:t>）</a:t>
            </a:r>
          </a:p>
        </p:txBody>
      </p:sp>
      <p:sp>
        <p:nvSpPr>
          <p:cNvPr id="865292" name="AutoShape 12"/>
          <p:cNvSpPr>
            <a:spLocks/>
          </p:cNvSpPr>
          <p:nvPr/>
        </p:nvSpPr>
        <p:spPr bwMode="auto">
          <a:xfrm>
            <a:off x="2338388" y="3140102"/>
            <a:ext cx="287337" cy="2089150"/>
          </a:xfrm>
          <a:prstGeom prst="leftBrace">
            <a:avLst>
              <a:gd name="adj1" fmla="val 38138"/>
              <a:gd name="adj2" fmla="val 33815"/>
            </a:avLst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865293" name="Text Box 13"/>
          <p:cNvSpPr txBox="1">
            <a:spLocks noChangeArrowheads="1"/>
          </p:cNvSpPr>
          <p:nvPr/>
        </p:nvSpPr>
        <p:spPr bwMode="auto">
          <a:xfrm>
            <a:off x="4427538" y="2781327"/>
            <a:ext cx="1944687" cy="137001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/>
              <a:t>双极型</a:t>
            </a:r>
          </a:p>
          <a:p>
            <a:pPr algn="l">
              <a:spcBef>
                <a:spcPct val="50000"/>
              </a:spcBef>
            </a:pPr>
            <a:r>
              <a:rPr lang="zh-CN" altLang="en-US"/>
              <a:t>金属氧化物（</a:t>
            </a:r>
            <a:r>
              <a:rPr lang="en-US" altLang="zh-CN"/>
              <a:t>MOS</a:t>
            </a:r>
            <a:r>
              <a:rPr lang="zh-CN" altLang="en-US"/>
              <a:t>）</a:t>
            </a:r>
          </a:p>
        </p:txBody>
      </p:sp>
      <p:sp>
        <p:nvSpPr>
          <p:cNvPr id="865294" name="AutoShape 14"/>
          <p:cNvSpPr>
            <a:spLocks/>
          </p:cNvSpPr>
          <p:nvPr/>
        </p:nvSpPr>
        <p:spPr bwMode="auto">
          <a:xfrm>
            <a:off x="4283075" y="2852765"/>
            <a:ext cx="215900" cy="1223962"/>
          </a:xfrm>
          <a:prstGeom prst="leftBrace">
            <a:avLst>
              <a:gd name="adj1" fmla="val 47243"/>
              <a:gd name="adj2" fmla="val 39171"/>
            </a:avLst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865295" name="Text Box 15"/>
          <p:cNvSpPr txBox="1">
            <a:spLocks noChangeArrowheads="1"/>
          </p:cNvSpPr>
          <p:nvPr/>
        </p:nvSpPr>
        <p:spPr bwMode="auto">
          <a:xfrm>
            <a:off x="6299200" y="3068665"/>
            <a:ext cx="2736850" cy="1004887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/>
              <a:t>静态：双稳态元件</a:t>
            </a:r>
          </a:p>
          <a:p>
            <a:pPr algn="l">
              <a:spcBef>
                <a:spcPct val="50000"/>
              </a:spcBef>
            </a:pPr>
            <a:r>
              <a:rPr lang="zh-CN" altLang="en-US"/>
              <a:t>动态：电容</a:t>
            </a:r>
          </a:p>
        </p:txBody>
      </p:sp>
      <p:sp>
        <p:nvSpPr>
          <p:cNvPr id="865296" name="AutoShape 16"/>
          <p:cNvSpPr>
            <a:spLocks/>
          </p:cNvSpPr>
          <p:nvPr/>
        </p:nvSpPr>
        <p:spPr bwMode="auto">
          <a:xfrm>
            <a:off x="6154738" y="3213127"/>
            <a:ext cx="215900" cy="792163"/>
          </a:xfrm>
          <a:prstGeom prst="leftBrace">
            <a:avLst>
              <a:gd name="adj1" fmla="val 30576"/>
              <a:gd name="adj2" fmla="val 45088"/>
            </a:avLst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865297" name="Text Box 17"/>
          <p:cNvSpPr txBox="1">
            <a:spLocks noChangeArrowheads="1"/>
          </p:cNvSpPr>
          <p:nvPr/>
        </p:nvSpPr>
        <p:spPr bwMode="auto">
          <a:xfrm>
            <a:off x="4498975" y="4395815"/>
            <a:ext cx="4392613" cy="19177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dirty="0"/>
              <a:t>掩模工艺</a:t>
            </a:r>
            <a:r>
              <a:rPr lang="en-US" altLang="zh-CN" dirty="0"/>
              <a:t>ROM</a:t>
            </a:r>
          </a:p>
          <a:p>
            <a:pPr algn="l">
              <a:spcBef>
                <a:spcPct val="50000"/>
              </a:spcBef>
            </a:pPr>
            <a:r>
              <a:rPr lang="zh-CN" altLang="en-US" dirty="0"/>
              <a:t>可一次编程</a:t>
            </a:r>
            <a:r>
              <a:rPr lang="en-US" altLang="zh-CN" dirty="0"/>
              <a:t>ROM</a:t>
            </a:r>
            <a:r>
              <a:rPr lang="zh-CN" altLang="en-US" dirty="0"/>
              <a:t>：</a:t>
            </a:r>
            <a:r>
              <a:rPr lang="en-US" altLang="zh-CN" dirty="0"/>
              <a:t>PROM</a:t>
            </a:r>
            <a:endParaRPr lang="zh-CN" altLang="en-US" dirty="0"/>
          </a:p>
          <a:p>
            <a:pPr algn="l">
              <a:spcBef>
                <a:spcPct val="50000"/>
              </a:spcBef>
            </a:pPr>
            <a:r>
              <a:rPr lang="zh-CN" altLang="en-US" dirty="0"/>
              <a:t>可擦写的</a:t>
            </a:r>
            <a:r>
              <a:rPr lang="en-US" altLang="zh-CN" dirty="0"/>
              <a:t>PROM</a:t>
            </a:r>
            <a:r>
              <a:rPr lang="zh-CN" altLang="en-US" dirty="0"/>
              <a:t>：	</a:t>
            </a:r>
            <a:r>
              <a:rPr lang="en-US" altLang="zh-CN" dirty="0"/>
              <a:t>EPROM</a:t>
            </a:r>
          </a:p>
          <a:p>
            <a:pPr algn="l"/>
            <a:r>
              <a:rPr lang="zh-CN" altLang="en-US" dirty="0"/>
              <a:t>			</a:t>
            </a:r>
            <a:r>
              <a:rPr lang="en-US" altLang="zh-CN" dirty="0"/>
              <a:t>E</a:t>
            </a:r>
            <a:r>
              <a:rPr lang="en-US" altLang="zh-CN" baseline="30000" dirty="0"/>
              <a:t>2</a:t>
            </a:r>
            <a:r>
              <a:rPr lang="en-US" altLang="zh-CN" dirty="0"/>
              <a:t>PROM</a:t>
            </a:r>
          </a:p>
        </p:txBody>
      </p:sp>
      <p:sp>
        <p:nvSpPr>
          <p:cNvPr id="865298" name="AutoShape 18"/>
          <p:cNvSpPr>
            <a:spLocks/>
          </p:cNvSpPr>
          <p:nvPr/>
        </p:nvSpPr>
        <p:spPr bwMode="auto">
          <a:xfrm>
            <a:off x="4283075" y="4437090"/>
            <a:ext cx="287338" cy="1511300"/>
          </a:xfrm>
          <a:prstGeom prst="leftBrace">
            <a:avLst>
              <a:gd name="adj1" fmla="val 43830"/>
              <a:gd name="adj2" fmla="val 24370"/>
            </a:avLst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865299" name="Freeform 19"/>
          <p:cNvSpPr>
            <a:spLocks/>
          </p:cNvSpPr>
          <p:nvPr/>
        </p:nvSpPr>
        <p:spPr bwMode="auto">
          <a:xfrm>
            <a:off x="46038" y="1197002"/>
            <a:ext cx="7897812" cy="2592388"/>
          </a:xfrm>
          <a:custGeom>
            <a:avLst/>
            <a:gdLst/>
            <a:ahLst/>
            <a:cxnLst>
              <a:cxn ang="0">
                <a:pos x="4348" y="0"/>
              </a:cxn>
              <a:cxn ang="0">
                <a:pos x="4937" y="363"/>
              </a:cxn>
              <a:cxn ang="0">
                <a:pos x="4574" y="817"/>
              </a:cxn>
              <a:cxn ang="0">
                <a:pos x="2624" y="907"/>
              </a:cxn>
              <a:cxn ang="0">
                <a:pos x="401" y="998"/>
              </a:cxn>
              <a:cxn ang="0">
                <a:pos x="220" y="1633"/>
              </a:cxn>
            </a:cxnLst>
            <a:rect l="0" t="0" r="r" b="b"/>
            <a:pathLst>
              <a:path w="4975" h="1633">
                <a:moveTo>
                  <a:pt x="4348" y="0"/>
                </a:moveTo>
                <a:cubicBezTo>
                  <a:pt x="4623" y="113"/>
                  <a:pt x="4899" y="227"/>
                  <a:pt x="4937" y="363"/>
                </a:cubicBezTo>
                <a:cubicBezTo>
                  <a:pt x="4975" y="499"/>
                  <a:pt x="4960" y="726"/>
                  <a:pt x="4574" y="817"/>
                </a:cubicBezTo>
                <a:cubicBezTo>
                  <a:pt x="4188" y="908"/>
                  <a:pt x="3319" y="877"/>
                  <a:pt x="2624" y="907"/>
                </a:cubicBezTo>
                <a:cubicBezTo>
                  <a:pt x="1929" y="937"/>
                  <a:pt x="802" y="877"/>
                  <a:pt x="401" y="998"/>
                </a:cubicBezTo>
                <a:cubicBezTo>
                  <a:pt x="0" y="1119"/>
                  <a:pt x="110" y="1376"/>
                  <a:pt x="220" y="1633"/>
                </a:cubicBezTo>
              </a:path>
            </a:pathLst>
          </a:cu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865300" name="AutoShape 20"/>
          <p:cNvSpPr>
            <a:spLocks/>
          </p:cNvSpPr>
          <p:nvPr/>
        </p:nvSpPr>
        <p:spPr bwMode="auto">
          <a:xfrm>
            <a:off x="7019925" y="5589615"/>
            <a:ext cx="215900" cy="647700"/>
          </a:xfrm>
          <a:prstGeom prst="leftBrace">
            <a:avLst>
              <a:gd name="adj1" fmla="val 25000"/>
              <a:gd name="adj2" fmla="val 27454"/>
            </a:avLst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黑体" pitchFamily="2" charset="-122"/>
              </a:rPr>
              <a:t>5.1 </a:t>
            </a:r>
            <a:r>
              <a:rPr lang="zh-CN" altLang="en-US" dirty="0">
                <a:ea typeface="黑体" pitchFamily="2" charset="-122"/>
              </a:rPr>
              <a:t>概述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865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5284" grpId="0"/>
      <p:bldP spid="865285" grpId="0"/>
      <p:bldP spid="865286" grpId="0" animBg="1"/>
      <p:bldP spid="865287" grpId="0"/>
      <p:bldP spid="865288" grpId="0"/>
      <p:bldP spid="865289" grpId="0" animBg="1"/>
      <p:bldP spid="865290" grpId="0"/>
      <p:bldP spid="865291" grpId="0"/>
      <p:bldP spid="865292" grpId="0" animBg="1"/>
      <p:bldP spid="865293" grpId="0"/>
      <p:bldP spid="865294" grpId="0" animBg="1"/>
      <p:bldP spid="865295" grpId="0"/>
      <p:bldP spid="865296" grpId="0" animBg="1"/>
      <p:bldP spid="865297" grpId="0"/>
      <p:bldP spid="865298" grpId="0" animBg="1"/>
      <p:bldP spid="865299" grpId="0" animBg="1"/>
      <p:bldP spid="865300" grpId="0" animBg="1"/>
      <p:bldP spid="865300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9556" name="Object 4"/>
          <p:cNvGraphicFramePr>
            <a:graphicFrameLocks noChangeAspect="1"/>
          </p:cNvGraphicFramePr>
          <p:nvPr/>
        </p:nvGraphicFramePr>
        <p:xfrm>
          <a:off x="1331913" y="115888"/>
          <a:ext cx="6624637" cy="659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9602" name="Visio" r:id="rId3" imgW="4190436" imgH="4169664" progId="Visio.Drawing.11">
                  <p:embed/>
                </p:oleObj>
              </mc:Choice>
              <mc:Fallback>
                <p:oleObj name="Visio" r:id="rId3" imgW="4190436" imgH="4169664" progId="Visio.Drawing.11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15888"/>
                        <a:ext cx="6624637" cy="659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9557" name="Text Box 5"/>
          <p:cNvSpPr txBox="1">
            <a:spLocks noChangeArrowheads="1"/>
          </p:cNvSpPr>
          <p:nvPr/>
        </p:nvSpPr>
        <p:spPr bwMode="auto">
          <a:xfrm>
            <a:off x="106363" y="1504950"/>
            <a:ext cx="1081087" cy="350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Tx/>
              <a:buFontTx/>
              <a:buNone/>
            </a:pPr>
            <a:r>
              <a:rPr kumimoji="1" lang="en-US" altLang="zh-CN" sz="2800" dirty="0">
                <a:solidFill>
                  <a:schemeClr val="bg2"/>
                </a:solidFill>
              </a:rPr>
              <a:t>80486</a:t>
            </a:r>
            <a:r>
              <a:rPr kumimoji="1" lang="zh-CN" altLang="en-US" sz="2800" dirty="0">
                <a:solidFill>
                  <a:schemeClr val="bg2"/>
                </a:solidFill>
                <a:latin typeface="宋体" pitchFamily="2" charset="-122"/>
              </a:rPr>
              <a:t>内</a:t>
            </a:r>
            <a:br>
              <a:rPr kumimoji="1" lang="zh-CN" altLang="en-US" sz="2800" dirty="0">
                <a:solidFill>
                  <a:schemeClr val="bg2"/>
                </a:solidFill>
                <a:latin typeface="宋体" pitchFamily="2" charset="-122"/>
              </a:rPr>
            </a:br>
            <a:r>
              <a:rPr kumimoji="1" lang="zh-CN" altLang="en-US" sz="2800" dirty="0">
                <a:solidFill>
                  <a:schemeClr val="bg2"/>
                </a:solidFill>
                <a:latin typeface="宋体" pitchFamily="2" charset="-122"/>
              </a:rPr>
              <a:t>存</a:t>
            </a:r>
            <a:br>
              <a:rPr kumimoji="1" lang="zh-CN" altLang="en-US" sz="2800" dirty="0">
                <a:solidFill>
                  <a:schemeClr val="bg2"/>
                </a:solidFill>
                <a:latin typeface="宋体" pitchFamily="2" charset="-122"/>
              </a:rPr>
            </a:br>
            <a:r>
              <a:rPr kumimoji="1" lang="zh-CN" altLang="en-US" sz="2800" dirty="0">
                <a:solidFill>
                  <a:schemeClr val="bg2"/>
                </a:solidFill>
                <a:latin typeface="宋体" pitchFamily="2" charset="-122"/>
              </a:rPr>
              <a:t>芯</a:t>
            </a:r>
            <a:br>
              <a:rPr kumimoji="1" lang="zh-CN" altLang="en-US" sz="2800" dirty="0">
                <a:solidFill>
                  <a:schemeClr val="bg2"/>
                </a:solidFill>
                <a:latin typeface="宋体" pitchFamily="2" charset="-122"/>
              </a:rPr>
            </a:br>
            <a:r>
              <a:rPr kumimoji="1" lang="zh-CN" altLang="en-US" sz="2800" dirty="0">
                <a:solidFill>
                  <a:schemeClr val="bg2"/>
                </a:solidFill>
                <a:latin typeface="宋体" pitchFamily="2" charset="-122"/>
              </a:rPr>
              <a:t>片</a:t>
            </a:r>
            <a:br>
              <a:rPr kumimoji="1" lang="zh-CN" altLang="en-US" sz="2800" dirty="0">
                <a:solidFill>
                  <a:schemeClr val="bg2"/>
                </a:solidFill>
                <a:latin typeface="宋体" pitchFamily="2" charset="-122"/>
              </a:rPr>
            </a:br>
            <a:r>
              <a:rPr kumimoji="1" lang="zh-CN" altLang="en-US" sz="2800" dirty="0">
                <a:solidFill>
                  <a:schemeClr val="bg2"/>
                </a:solidFill>
                <a:latin typeface="宋体" pitchFamily="2" charset="-122"/>
              </a:rPr>
              <a:t>连</a:t>
            </a:r>
            <a:br>
              <a:rPr kumimoji="1" lang="zh-CN" altLang="en-US" sz="2800" dirty="0">
                <a:solidFill>
                  <a:schemeClr val="bg2"/>
                </a:solidFill>
                <a:latin typeface="宋体" pitchFamily="2" charset="-122"/>
              </a:rPr>
            </a:br>
            <a:r>
              <a:rPr kumimoji="1" lang="zh-CN" altLang="en-US" sz="2800" dirty="0">
                <a:solidFill>
                  <a:schemeClr val="bg2"/>
                </a:solidFill>
                <a:latin typeface="宋体" pitchFamily="2" charset="-122"/>
              </a:rPr>
              <a:t>接</a:t>
            </a:r>
            <a:br>
              <a:rPr kumimoji="1" lang="zh-CN" altLang="en-US" sz="2800" dirty="0">
                <a:solidFill>
                  <a:schemeClr val="bg2"/>
                </a:solidFill>
                <a:latin typeface="宋体" pitchFamily="2" charset="-122"/>
              </a:rPr>
            </a:br>
            <a:r>
              <a:rPr kumimoji="1" lang="zh-CN" altLang="en-US" sz="2800" dirty="0">
                <a:solidFill>
                  <a:schemeClr val="bg2"/>
                </a:solidFill>
                <a:latin typeface="宋体" pitchFamily="2" charset="-122"/>
              </a:rPr>
              <a:t>图</a:t>
            </a:r>
            <a:r>
              <a:rPr kumimoji="1" lang="zh-CN" altLang="en-US" sz="2800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919558" name="AutoShape 6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403350" y="1557338"/>
            <a:ext cx="360363" cy="358775"/>
          </a:xfrm>
          <a:prstGeom prst="actionButtonInformation">
            <a:avLst/>
          </a:prstGeom>
          <a:ln>
            <a:headEnd/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06363" y="476590"/>
            <a:ext cx="10326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</a:rPr>
              <a:t>P</a:t>
            </a:r>
            <a:r>
              <a:rPr lang="zh-CN" altLang="en-US" dirty="0" smtClean="0">
                <a:solidFill>
                  <a:schemeClr val="bg2"/>
                </a:solidFill>
              </a:rPr>
              <a:t>193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zh-CN" altLang="en-US" dirty="0" smtClean="0">
                <a:solidFill>
                  <a:schemeClr val="bg2"/>
                </a:solidFill>
              </a:rPr>
              <a:t>图</a:t>
            </a:r>
            <a:r>
              <a:rPr lang="zh-CN" altLang="en-US" dirty="0">
                <a:solidFill>
                  <a:schemeClr val="bg2"/>
                </a:solidFill>
              </a:rPr>
              <a:t>5.53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3508202" y="960692"/>
            <a:ext cx="689612" cy="276999"/>
            <a:chOff x="3534329" y="934565"/>
            <a:chExt cx="689612" cy="276999"/>
          </a:xfrm>
        </p:grpSpPr>
        <p:sp>
          <p:nvSpPr>
            <p:cNvPr id="3" name="矩形 2"/>
            <p:cNvSpPr/>
            <p:nvPr/>
          </p:nvSpPr>
          <p:spPr>
            <a:xfrm>
              <a:off x="3534329" y="934565"/>
              <a:ext cx="68961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dirty="0">
                  <a:solidFill>
                    <a:srgbClr val="0000FF"/>
                  </a:solidFill>
                </a:rPr>
                <a:t>MEMR</a:t>
              </a:r>
            </a:p>
          </p:txBody>
        </p:sp>
        <p:cxnSp>
          <p:nvCxnSpPr>
            <p:cNvPr id="5" name="直接连接符 4"/>
            <p:cNvCxnSpPr/>
            <p:nvPr/>
          </p:nvCxnSpPr>
          <p:spPr bwMode="auto">
            <a:xfrm>
              <a:off x="3631262" y="1005045"/>
              <a:ext cx="483538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0" name="组合 19"/>
          <p:cNvGrpSpPr/>
          <p:nvPr/>
        </p:nvGrpSpPr>
        <p:grpSpPr>
          <a:xfrm>
            <a:off x="3512689" y="1136280"/>
            <a:ext cx="732893" cy="276999"/>
            <a:chOff x="3512689" y="1153698"/>
            <a:chExt cx="732893" cy="276999"/>
          </a:xfrm>
        </p:grpSpPr>
        <p:sp>
          <p:nvSpPr>
            <p:cNvPr id="11" name="矩形 10"/>
            <p:cNvSpPr/>
            <p:nvPr/>
          </p:nvSpPr>
          <p:spPr>
            <a:xfrm>
              <a:off x="3512689" y="1153698"/>
              <a:ext cx="73289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dirty="0" smtClean="0">
                  <a:solidFill>
                    <a:srgbClr val="0000FF"/>
                  </a:solidFill>
                </a:rPr>
                <a:t>MEM</a:t>
              </a:r>
              <a:r>
                <a:rPr lang="en-US" altLang="zh-CN" sz="1200" dirty="0" smtClean="0">
                  <a:solidFill>
                    <a:srgbClr val="0000FF"/>
                  </a:solidFill>
                </a:rPr>
                <a:t>W</a:t>
              </a:r>
              <a:endParaRPr lang="zh-CN" altLang="en-US" sz="1400" dirty="0">
                <a:solidFill>
                  <a:srgbClr val="0000FF"/>
                </a:solidFill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 bwMode="auto">
            <a:xfrm>
              <a:off x="3614660" y="1225920"/>
              <a:ext cx="52554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" name="组合 20"/>
          <p:cNvGrpSpPr/>
          <p:nvPr/>
        </p:nvGrpSpPr>
        <p:grpSpPr>
          <a:xfrm>
            <a:off x="1119225" y="4067252"/>
            <a:ext cx="810424" cy="702259"/>
            <a:chOff x="1119225" y="4067252"/>
            <a:chExt cx="810424" cy="702259"/>
          </a:xfrm>
        </p:grpSpPr>
        <p:sp>
          <p:nvSpPr>
            <p:cNvPr id="24" name="圆角矩形 23"/>
            <p:cNvSpPr/>
            <p:nvPr/>
          </p:nvSpPr>
          <p:spPr bwMode="auto">
            <a:xfrm>
              <a:off x="1199692" y="4067252"/>
              <a:ext cx="729957" cy="702259"/>
            </a:xfrm>
            <a:prstGeom prst="roundRect">
              <a:avLst>
                <a:gd name="adj" fmla="val 24684"/>
              </a:avLst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TextBox 7"/>
            <p:cNvSpPr txBox="1"/>
            <p:nvPr/>
          </p:nvSpPr>
          <p:spPr>
            <a:xfrm>
              <a:off x="1119225" y="4184295"/>
              <a:ext cx="4974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2</a:t>
              </a:r>
              <a:endParaRPr lang="zh-CN" alt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119225" y="4802420"/>
            <a:ext cx="817740" cy="749817"/>
            <a:chOff x="1119225" y="4802420"/>
            <a:chExt cx="817740" cy="749817"/>
          </a:xfrm>
        </p:grpSpPr>
        <p:sp>
          <p:nvSpPr>
            <p:cNvPr id="25" name="圆角矩形 24"/>
            <p:cNvSpPr/>
            <p:nvPr/>
          </p:nvSpPr>
          <p:spPr bwMode="auto">
            <a:xfrm>
              <a:off x="1207008" y="4802420"/>
              <a:ext cx="729957" cy="749817"/>
            </a:xfrm>
            <a:prstGeom prst="roundRect">
              <a:avLst>
                <a:gd name="adj" fmla="val 24684"/>
              </a:avLst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TextBox 8"/>
            <p:cNvSpPr txBox="1"/>
            <p:nvPr/>
          </p:nvSpPr>
          <p:spPr>
            <a:xfrm>
              <a:off x="1119225" y="4937761"/>
              <a:ext cx="4974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zh-CN" alt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119225" y="5585146"/>
            <a:ext cx="810425" cy="822969"/>
            <a:chOff x="1119225" y="5585146"/>
            <a:chExt cx="810425" cy="822969"/>
          </a:xfrm>
        </p:grpSpPr>
        <p:sp>
          <p:nvSpPr>
            <p:cNvPr id="26" name="圆角矩形 25"/>
            <p:cNvSpPr/>
            <p:nvPr/>
          </p:nvSpPr>
          <p:spPr bwMode="auto">
            <a:xfrm>
              <a:off x="1199693" y="5585146"/>
              <a:ext cx="729957" cy="822969"/>
            </a:xfrm>
            <a:prstGeom prst="roundRect">
              <a:avLst>
                <a:gd name="adj" fmla="val 24684"/>
              </a:avLst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TextBox 9"/>
            <p:cNvSpPr txBox="1"/>
            <p:nvPr/>
          </p:nvSpPr>
          <p:spPr>
            <a:xfrm>
              <a:off x="1119225" y="5757064"/>
              <a:ext cx="4974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4</a:t>
              </a:r>
              <a:endParaRPr lang="zh-CN" alt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0" name="TextBox 10"/>
          <p:cNvSpPr txBox="1"/>
          <p:nvPr/>
        </p:nvSpPr>
        <p:spPr>
          <a:xfrm>
            <a:off x="2707252" y="5036128"/>
            <a:ext cx="2016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50000"/>
              </a:spcBef>
              <a:buClrTx/>
              <a:buFontTx/>
              <a:buNone/>
            </a:pPr>
            <a:r>
              <a:rPr lang="en-US" altLang="zh-CN" sz="2000" smtClean="0">
                <a:solidFill>
                  <a:srgbClr val="FF0000"/>
                </a:solidFill>
                <a:latin typeface="Courier New" pitchFamily="49" charset="0"/>
                <a:ea typeface="宋体"/>
                <a:cs typeface="Courier New" pitchFamily="49" charset="0"/>
              </a:rPr>
              <a:t>21400000H</a:t>
            </a:r>
            <a:r>
              <a:rPr lang="zh-CN" altLang="en-US" sz="2000" smtClean="0">
                <a:solidFill>
                  <a:srgbClr val="FF0000"/>
                </a:solidFill>
                <a:latin typeface="Courier New" pitchFamily="49" charset="0"/>
                <a:ea typeface="宋体"/>
                <a:cs typeface="Courier New" pitchFamily="49" charset="0"/>
              </a:rPr>
              <a:t>～</a:t>
            </a:r>
            <a:r>
              <a:rPr lang="en-US" altLang="zh-CN" sz="2000" smtClean="0">
                <a:solidFill>
                  <a:srgbClr val="FF0000"/>
                </a:solidFill>
                <a:latin typeface="Courier New" pitchFamily="49" charset="0"/>
                <a:ea typeface="宋体"/>
                <a:cs typeface="Courier New" pitchFamily="49" charset="0"/>
              </a:rPr>
              <a:t>2147FFFFH</a:t>
            </a:r>
            <a:endParaRPr lang="zh-CN" altLang="en-US" sz="2000">
              <a:solidFill>
                <a:srgbClr val="FF0000"/>
              </a:solidFill>
              <a:latin typeface="Courier New" pitchFamily="49" charset="0"/>
              <a:ea typeface="宋体"/>
              <a:cs typeface="Courier New" pitchFamily="49" charset="0"/>
            </a:endParaRPr>
          </a:p>
        </p:txBody>
      </p:sp>
      <p:sp>
        <p:nvSpPr>
          <p:cNvPr id="31" name="TextBox 11"/>
          <p:cNvSpPr txBox="1"/>
          <p:nvPr/>
        </p:nvSpPr>
        <p:spPr>
          <a:xfrm>
            <a:off x="7236296" y="305361"/>
            <a:ext cx="16561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0"/>
              </a:spcBef>
              <a:buClrTx/>
              <a:buFontTx/>
              <a:buNone/>
            </a:pPr>
            <a:r>
              <a:rPr lang="en-US" altLang="zh-CN" sz="2000" smtClean="0">
                <a:solidFill>
                  <a:srgbClr val="FF0000"/>
                </a:solidFill>
                <a:latin typeface="Courier New" pitchFamily="49" charset="0"/>
                <a:ea typeface="宋体"/>
                <a:cs typeface="Courier New" pitchFamily="49" charset="0"/>
              </a:rPr>
              <a:t>xxxxxxx0</a:t>
            </a:r>
          </a:p>
          <a:p>
            <a:pPr algn="r">
              <a:spcBef>
                <a:spcPts val="0"/>
              </a:spcBef>
              <a:buClrTx/>
              <a:buFontTx/>
              <a:buNone/>
            </a:pPr>
            <a:r>
              <a:rPr lang="en-US" altLang="zh-CN" sz="2000" smtClean="0">
                <a:solidFill>
                  <a:srgbClr val="FF0000"/>
                </a:solidFill>
                <a:latin typeface="Courier New" pitchFamily="49" charset="0"/>
                <a:ea typeface="宋体"/>
                <a:cs typeface="Courier New" pitchFamily="49" charset="0"/>
              </a:rPr>
              <a:t>xxxxxxx4</a:t>
            </a:r>
          </a:p>
          <a:p>
            <a:pPr algn="r">
              <a:spcBef>
                <a:spcPts val="0"/>
              </a:spcBef>
              <a:buClrTx/>
              <a:buFontTx/>
              <a:buNone/>
            </a:pPr>
            <a:r>
              <a:rPr lang="en-US" altLang="zh-CN" sz="2000" smtClean="0">
                <a:solidFill>
                  <a:srgbClr val="FF0000"/>
                </a:solidFill>
                <a:latin typeface="Courier New" pitchFamily="49" charset="0"/>
                <a:ea typeface="宋体"/>
                <a:cs typeface="Courier New" pitchFamily="49" charset="0"/>
              </a:rPr>
              <a:t>xxxxxxx8</a:t>
            </a:r>
          </a:p>
          <a:p>
            <a:pPr algn="r">
              <a:spcBef>
                <a:spcPts val="0"/>
              </a:spcBef>
              <a:buClrTx/>
              <a:buFontTx/>
              <a:buNone/>
            </a:pPr>
            <a:r>
              <a:rPr lang="en-US" altLang="zh-CN" sz="2000" smtClean="0">
                <a:solidFill>
                  <a:srgbClr val="FF0000"/>
                </a:solidFill>
                <a:latin typeface="Courier New" pitchFamily="49" charset="0"/>
                <a:ea typeface="宋体"/>
                <a:cs typeface="Courier New" pitchFamily="49" charset="0"/>
              </a:rPr>
              <a:t>xxxxxxxC</a:t>
            </a:r>
            <a:endParaRPr lang="zh-CN" altLang="en-US" sz="2000">
              <a:solidFill>
                <a:srgbClr val="FF0000"/>
              </a:solidFill>
              <a:latin typeface="Courier New" pitchFamily="49" charset="0"/>
              <a:ea typeface="宋体"/>
              <a:cs typeface="Courier New" pitchFamily="49" charset="0"/>
            </a:endParaRPr>
          </a:p>
        </p:txBody>
      </p:sp>
      <p:sp>
        <p:nvSpPr>
          <p:cNvPr id="32" name="TextBox 12"/>
          <p:cNvSpPr txBox="1"/>
          <p:nvPr/>
        </p:nvSpPr>
        <p:spPr>
          <a:xfrm>
            <a:off x="7236296" y="1844824"/>
            <a:ext cx="16561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0"/>
              </a:spcBef>
              <a:buClrTx/>
              <a:buFontTx/>
              <a:buNone/>
            </a:pPr>
            <a:r>
              <a:rPr lang="en-US" altLang="zh-CN" sz="2000" smtClean="0">
                <a:solidFill>
                  <a:srgbClr val="FF0000"/>
                </a:solidFill>
                <a:latin typeface="Courier New" pitchFamily="49" charset="0"/>
                <a:ea typeface="宋体"/>
                <a:cs typeface="Courier New" pitchFamily="49" charset="0"/>
              </a:rPr>
              <a:t>xxxxxxx1</a:t>
            </a:r>
          </a:p>
          <a:p>
            <a:pPr algn="r">
              <a:spcBef>
                <a:spcPts val="0"/>
              </a:spcBef>
              <a:buClrTx/>
              <a:buFontTx/>
              <a:buNone/>
            </a:pPr>
            <a:r>
              <a:rPr lang="en-US" altLang="zh-CN" sz="2000" smtClean="0">
                <a:solidFill>
                  <a:srgbClr val="FF0000"/>
                </a:solidFill>
                <a:latin typeface="Courier New" pitchFamily="49" charset="0"/>
                <a:ea typeface="宋体"/>
                <a:cs typeface="Courier New" pitchFamily="49" charset="0"/>
              </a:rPr>
              <a:t>xxxxxxx5</a:t>
            </a:r>
          </a:p>
          <a:p>
            <a:pPr algn="r">
              <a:spcBef>
                <a:spcPts val="0"/>
              </a:spcBef>
              <a:buClrTx/>
              <a:buFontTx/>
              <a:buNone/>
            </a:pPr>
            <a:r>
              <a:rPr lang="en-US" altLang="zh-CN" sz="2000" smtClean="0">
                <a:solidFill>
                  <a:srgbClr val="FF0000"/>
                </a:solidFill>
                <a:latin typeface="Courier New" pitchFamily="49" charset="0"/>
                <a:ea typeface="宋体"/>
                <a:cs typeface="Courier New" pitchFamily="49" charset="0"/>
              </a:rPr>
              <a:t>xxxxxxx9</a:t>
            </a:r>
          </a:p>
          <a:p>
            <a:pPr algn="r">
              <a:spcBef>
                <a:spcPts val="0"/>
              </a:spcBef>
              <a:buClrTx/>
              <a:buFontTx/>
              <a:buNone/>
            </a:pPr>
            <a:r>
              <a:rPr lang="en-US" altLang="zh-CN" sz="2000" smtClean="0">
                <a:solidFill>
                  <a:srgbClr val="FF0000"/>
                </a:solidFill>
                <a:latin typeface="Courier New" pitchFamily="49" charset="0"/>
                <a:ea typeface="宋体"/>
                <a:cs typeface="Courier New" pitchFamily="49" charset="0"/>
              </a:rPr>
              <a:t>xxxxxxxD</a:t>
            </a:r>
            <a:endParaRPr lang="zh-CN" altLang="en-US" sz="2000">
              <a:solidFill>
                <a:srgbClr val="FF0000"/>
              </a:solidFill>
              <a:latin typeface="Courier New" pitchFamily="49" charset="0"/>
              <a:ea typeface="宋体"/>
              <a:cs typeface="Courier New" pitchFamily="49" charset="0"/>
            </a:endParaRPr>
          </a:p>
        </p:txBody>
      </p:sp>
      <p:sp>
        <p:nvSpPr>
          <p:cNvPr id="33" name="TextBox 13"/>
          <p:cNvSpPr txBox="1"/>
          <p:nvPr/>
        </p:nvSpPr>
        <p:spPr>
          <a:xfrm>
            <a:off x="7236296" y="3545721"/>
            <a:ext cx="16561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0"/>
              </a:spcBef>
              <a:buClrTx/>
              <a:buFontTx/>
              <a:buNone/>
            </a:pPr>
            <a:r>
              <a:rPr lang="en-US" altLang="zh-CN" sz="2000" smtClean="0">
                <a:solidFill>
                  <a:srgbClr val="FF0000"/>
                </a:solidFill>
                <a:latin typeface="Courier New" pitchFamily="49" charset="0"/>
                <a:ea typeface="宋体"/>
                <a:cs typeface="Courier New" pitchFamily="49" charset="0"/>
              </a:rPr>
              <a:t>xxxxxxx2</a:t>
            </a:r>
          </a:p>
          <a:p>
            <a:pPr algn="r">
              <a:spcBef>
                <a:spcPts val="0"/>
              </a:spcBef>
              <a:buClrTx/>
              <a:buFontTx/>
              <a:buNone/>
            </a:pPr>
            <a:r>
              <a:rPr lang="en-US" altLang="zh-CN" sz="2000" smtClean="0">
                <a:solidFill>
                  <a:srgbClr val="FF0000"/>
                </a:solidFill>
                <a:latin typeface="Courier New" pitchFamily="49" charset="0"/>
                <a:ea typeface="宋体"/>
                <a:cs typeface="Courier New" pitchFamily="49" charset="0"/>
              </a:rPr>
              <a:t>xxxxxxx6</a:t>
            </a:r>
          </a:p>
          <a:p>
            <a:pPr algn="r">
              <a:spcBef>
                <a:spcPts val="0"/>
              </a:spcBef>
              <a:buClrTx/>
              <a:buFontTx/>
              <a:buNone/>
            </a:pPr>
            <a:r>
              <a:rPr lang="en-US" altLang="zh-CN" sz="2000" smtClean="0">
                <a:solidFill>
                  <a:srgbClr val="FF0000"/>
                </a:solidFill>
                <a:latin typeface="Courier New" pitchFamily="49" charset="0"/>
                <a:ea typeface="宋体"/>
                <a:cs typeface="Courier New" pitchFamily="49" charset="0"/>
              </a:rPr>
              <a:t>xxxxxxxA</a:t>
            </a:r>
          </a:p>
          <a:p>
            <a:pPr algn="r">
              <a:spcBef>
                <a:spcPts val="0"/>
              </a:spcBef>
              <a:buClrTx/>
              <a:buFontTx/>
              <a:buNone/>
            </a:pPr>
            <a:r>
              <a:rPr lang="en-US" altLang="zh-CN" sz="2000" smtClean="0">
                <a:solidFill>
                  <a:srgbClr val="FF0000"/>
                </a:solidFill>
                <a:latin typeface="Courier New" pitchFamily="49" charset="0"/>
                <a:ea typeface="宋体"/>
                <a:cs typeface="Courier New" pitchFamily="49" charset="0"/>
              </a:rPr>
              <a:t>xxxxxxxE</a:t>
            </a:r>
            <a:endParaRPr lang="zh-CN" altLang="en-US" sz="2000">
              <a:solidFill>
                <a:srgbClr val="FF0000"/>
              </a:solidFill>
              <a:latin typeface="Courier New" pitchFamily="49" charset="0"/>
              <a:ea typeface="宋体"/>
              <a:cs typeface="Courier New" pitchFamily="49" charset="0"/>
            </a:endParaRPr>
          </a:p>
        </p:txBody>
      </p:sp>
      <p:sp>
        <p:nvSpPr>
          <p:cNvPr id="34" name="TextBox 14"/>
          <p:cNvSpPr txBox="1"/>
          <p:nvPr/>
        </p:nvSpPr>
        <p:spPr>
          <a:xfrm>
            <a:off x="7236296" y="5229200"/>
            <a:ext cx="16561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0"/>
              </a:spcBef>
              <a:buClrTx/>
              <a:buFontTx/>
              <a:buNone/>
            </a:pPr>
            <a:r>
              <a:rPr lang="en-US" altLang="zh-CN" sz="2000" smtClean="0">
                <a:solidFill>
                  <a:srgbClr val="FF0000"/>
                </a:solidFill>
                <a:latin typeface="Courier New" pitchFamily="49" charset="0"/>
                <a:ea typeface="宋体"/>
                <a:cs typeface="Courier New" pitchFamily="49" charset="0"/>
              </a:rPr>
              <a:t>xxxxxxx3</a:t>
            </a:r>
          </a:p>
          <a:p>
            <a:pPr algn="r">
              <a:spcBef>
                <a:spcPts val="0"/>
              </a:spcBef>
              <a:buClrTx/>
              <a:buFontTx/>
              <a:buNone/>
            </a:pPr>
            <a:r>
              <a:rPr lang="en-US" altLang="zh-CN" sz="2000" smtClean="0">
                <a:solidFill>
                  <a:srgbClr val="FF0000"/>
                </a:solidFill>
                <a:latin typeface="Courier New" pitchFamily="49" charset="0"/>
                <a:ea typeface="宋体"/>
                <a:cs typeface="Courier New" pitchFamily="49" charset="0"/>
              </a:rPr>
              <a:t>xxxxxxx7</a:t>
            </a:r>
          </a:p>
          <a:p>
            <a:pPr algn="r">
              <a:spcBef>
                <a:spcPts val="0"/>
              </a:spcBef>
              <a:buClrTx/>
              <a:buFontTx/>
              <a:buNone/>
            </a:pPr>
            <a:r>
              <a:rPr lang="en-US" altLang="zh-CN" sz="2000" smtClean="0">
                <a:solidFill>
                  <a:srgbClr val="FF0000"/>
                </a:solidFill>
                <a:latin typeface="Courier New" pitchFamily="49" charset="0"/>
                <a:ea typeface="宋体"/>
                <a:cs typeface="Courier New" pitchFamily="49" charset="0"/>
              </a:rPr>
              <a:t>xxxxxxxB</a:t>
            </a:r>
          </a:p>
          <a:p>
            <a:pPr algn="r">
              <a:spcBef>
                <a:spcPts val="0"/>
              </a:spcBef>
              <a:buClrTx/>
              <a:buFontTx/>
              <a:buNone/>
            </a:pPr>
            <a:r>
              <a:rPr lang="en-US" altLang="zh-CN" sz="2000" smtClean="0">
                <a:solidFill>
                  <a:srgbClr val="FF0000"/>
                </a:solidFill>
                <a:latin typeface="Courier New" pitchFamily="49" charset="0"/>
                <a:ea typeface="宋体"/>
                <a:cs typeface="Courier New" pitchFamily="49" charset="0"/>
              </a:rPr>
              <a:t>xxxxxxxF</a:t>
            </a:r>
            <a:endParaRPr lang="zh-CN" altLang="en-US" sz="2000">
              <a:solidFill>
                <a:srgbClr val="FF0000"/>
              </a:solidFill>
              <a:latin typeface="Courier New" pitchFamily="49" charset="0"/>
              <a:ea typeface="宋体"/>
              <a:cs typeface="Courier New" pitchFamily="49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579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627188"/>
            <a:ext cx="7427912" cy="3457575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kumimoji="1" lang="zh-CN" altLang="en-US" sz="2800" b="1" dirty="0">
                <a:latin typeface="Times New Roman" pitchFamily="18" charset="0"/>
              </a:rPr>
              <a:t>与内存接口相关的信号：</a:t>
            </a:r>
          </a:p>
          <a:p>
            <a:pPr marL="788988" lvl="1" indent="-331788">
              <a:spcBef>
                <a:spcPts val="600"/>
              </a:spcBef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kumimoji="1" lang="zh-CN" altLang="en-US" sz="2400" b="1" dirty="0">
                <a:latin typeface="Times New Roman" pitchFamily="18" charset="0"/>
              </a:rPr>
              <a:t>地址信号 </a:t>
            </a:r>
            <a:r>
              <a:rPr kumimoji="1" lang="en-US" altLang="zh-CN" sz="2400" b="1" dirty="0">
                <a:latin typeface="Times New Roman" pitchFamily="18" charset="0"/>
              </a:rPr>
              <a:t>A3</a:t>
            </a:r>
            <a:r>
              <a:rPr kumimoji="1" lang="zh-CN" altLang="en-US" sz="2400" b="1" dirty="0">
                <a:latin typeface="Times New Roman" pitchFamily="18" charset="0"/>
              </a:rPr>
              <a:t>～</a:t>
            </a:r>
            <a:r>
              <a:rPr kumimoji="1" lang="en-US" altLang="zh-CN" sz="2400" b="1" dirty="0">
                <a:latin typeface="Times New Roman" pitchFamily="18" charset="0"/>
              </a:rPr>
              <a:t>A31</a:t>
            </a:r>
            <a:endParaRPr kumimoji="1" lang="zh-CN" altLang="en-US" sz="2400" b="1" dirty="0">
              <a:latin typeface="Times New Roman" pitchFamily="18" charset="0"/>
            </a:endParaRPr>
          </a:p>
          <a:p>
            <a:pPr marL="788988" lvl="1" indent="-331788">
              <a:spcBef>
                <a:spcPts val="600"/>
              </a:spcBef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kumimoji="1" lang="zh-CN" altLang="en-US" sz="2400" b="1" dirty="0">
                <a:latin typeface="Times New Roman" pitchFamily="18" charset="0"/>
              </a:rPr>
              <a:t>体选择信号 </a:t>
            </a:r>
            <a:r>
              <a:rPr kumimoji="1" lang="en-US" altLang="zh-CN" sz="2400" b="1" dirty="0">
                <a:latin typeface="Times New Roman" pitchFamily="18" charset="0"/>
              </a:rPr>
              <a:t>BE0</a:t>
            </a:r>
            <a:r>
              <a:rPr kumimoji="1" lang="zh-CN" altLang="en-US" sz="2400" b="1" dirty="0">
                <a:latin typeface="Times New Roman" pitchFamily="18" charset="0"/>
              </a:rPr>
              <a:t>～ </a:t>
            </a:r>
            <a:r>
              <a:rPr kumimoji="1" lang="en-US" altLang="zh-CN" sz="2400" b="1" dirty="0">
                <a:latin typeface="Times New Roman" pitchFamily="18" charset="0"/>
              </a:rPr>
              <a:t>BE7 </a:t>
            </a:r>
            <a:endParaRPr kumimoji="1" lang="zh-CN" altLang="en-US" sz="2400" b="1" dirty="0">
              <a:latin typeface="Times New Roman" pitchFamily="18" charset="0"/>
            </a:endParaRPr>
          </a:p>
          <a:p>
            <a:pPr marL="788988" lvl="1" indent="-331788">
              <a:spcBef>
                <a:spcPts val="600"/>
              </a:spcBef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kumimoji="1" lang="en-US" altLang="zh-CN" sz="2400" b="1" dirty="0">
                <a:latin typeface="Times New Roman" pitchFamily="18" charset="0"/>
              </a:rPr>
              <a:t>64</a:t>
            </a:r>
            <a:r>
              <a:rPr kumimoji="1" lang="zh-CN" altLang="en-US" sz="2400" b="1" dirty="0">
                <a:latin typeface="Times New Roman" pitchFamily="18" charset="0"/>
              </a:rPr>
              <a:t>位数据信号 </a:t>
            </a:r>
            <a:r>
              <a:rPr kumimoji="1" lang="en-US" altLang="zh-CN" sz="2400" b="1" dirty="0">
                <a:latin typeface="Times New Roman" pitchFamily="18" charset="0"/>
              </a:rPr>
              <a:t>D0</a:t>
            </a:r>
            <a:r>
              <a:rPr kumimoji="1" lang="zh-CN" altLang="en-US" sz="2400" b="1" dirty="0">
                <a:latin typeface="Times New Roman" pitchFamily="18" charset="0"/>
              </a:rPr>
              <a:t>～</a:t>
            </a:r>
            <a:r>
              <a:rPr kumimoji="1" lang="en-US" altLang="zh-CN" sz="2400" b="1" dirty="0">
                <a:latin typeface="Times New Roman" pitchFamily="18" charset="0"/>
              </a:rPr>
              <a:t>D63</a:t>
            </a:r>
            <a:endParaRPr kumimoji="1" lang="zh-CN" altLang="en-US" sz="2400" b="1" dirty="0">
              <a:latin typeface="Times New Roman" pitchFamily="18" charset="0"/>
            </a:endParaRPr>
          </a:p>
          <a:p>
            <a:pPr marL="788988" lvl="1" indent="-331788">
              <a:spcBef>
                <a:spcPts val="600"/>
              </a:spcBef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kumimoji="1" lang="zh-CN" altLang="en-US" sz="2400" b="1" dirty="0">
                <a:latin typeface="Times New Roman" pitchFamily="18" charset="0"/>
              </a:rPr>
              <a:t>控制信号 </a:t>
            </a:r>
            <a:r>
              <a:rPr kumimoji="1" lang="en-US" altLang="zh-CN" sz="2400" b="1" dirty="0">
                <a:latin typeface="Times New Roman" pitchFamily="18" charset="0"/>
              </a:rPr>
              <a:t>M/IO</a:t>
            </a:r>
            <a:r>
              <a:rPr kumimoji="1" lang="zh-CN" altLang="en-US" sz="2400" b="1" dirty="0">
                <a:latin typeface="Times New Roman" pitchFamily="18" charset="0"/>
              </a:rPr>
              <a:t>、</a:t>
            </a:r>
            <a:r>
              <a:rPr kumimoji="1" lang="en-US" altLang="zh-CN" sz="2400" b="1" dirty="0">
                <a:latin typeface="Times New Roman" pitchFamily="18" charset="0"/>
              </a:rPr>
              <a:t>D/C </a:t>
            </a:r>
            <a:r>
              <a:rPr kumimoji="1" lang="zh-CN" altLang="en-US" sz="2400" b="1" dirty="0">
                <a:latin typeface="Times New Roman" pitchFamily="18" charset="0"/>
              </a:rPr>
              <a:t>和 </a:t>
            </a:r>
            <a:r>
              <a:rPr kumimoji="1" lang="en-US" altLang="zh-CN" sz="2400" b="1" dirty="0">
                <a:latin typeface="Times New Roman" pitchFamily="18" charset="0"/>
              </a:rPr>
              <a:t>W/R</a:t>
            </a:r>
          </a:p>
          <a:p>
            <a:pPr>
              <a:spcBef>
                <a:spcPts val="600"/>
              </a:spcBef>
            </a:pPr>
            <a:r>
              <a:rPr kumimoji="1" lang="zh-CN" altLang="en-US" sz="2800" b="1" dirty="0">
                <a:latin typeface="Times New Roman" pitchFamily="18" charset="0"/>
              </a:rPr>
              <a:t>内存要由</a:t>
            </a:r>
            <a:r>
              <a:rPr kumimoji="1" lang="en-US" altLang="zh-CN" sz="2800" b="1" dirty="0">
                <a:latin typeface="Times New Roman" pitchFamily="18" charset="0"/>
              </a:rPr>
              <a:t>8</a:t>
            </a:r>
            <a:r>
              <a:rPr kumimoji="1" lang="zh-CN" altLang="en-US" sz="2800" b="1" dirty="0">
                <a:latin typeface="Times New Roman" pitchFamily="18" charset="0"/>
              </a:rPr>
              <a:t>个体来构成，每个体对应一个</a:t>
            </a:r>
            <a:br>
              <a:rPr kumimoji="1" lang="zh-CN" altLang="en-US" sz="2800" b="1" dirty="0">
                <a:latin typeface="Times New Roman" pitchFamily="18" charset="0"/>
              </a:rPr>
            </a:br>
            <a:r>
              <a:rPr kumimoji="1" lang="zh-CN" altLang="en-US" sz="2800" b="1" dirty="0">
                <a:latin typeface="Times New Roman" pitchFamily="18" charset="0"/>
              </a:rPr>
              <a:t>体选择信号。</a:t>
            </a:r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2C0052-2987-4032-9BC3-0455056EE056}" type="slidenum">
              <a:rPr lang="zh-CN" altLang="en-US"/>
              <a:pPr/>
              <a:t>51</a:t>
            </a:fld>
            <a:endParaRPr lang="en-US" altLang="zh-CN"/>
          </a:p>
        </p:txBody>
      </p:sp>
      <p:sp>
        <p:nvSpPr>
          <p:cNvPr id="920585" name="Line 9"/>
          <p:cNvSpPr>
            <a:spLocks noChangeShapeType="1"/>
          </p:cNvSpPr>
          <p:nvPr/>
        </p:nvSpPr>
        <p:spPr bwMode="auto">
          <a:xfrm>
            <a:off x="3173413" y="2627313"/>
            <a:ext cx="5492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20587" name="Line 11"/>
          <p:cNvSpPr>
            <a:spLocks noChangeShapeType="1"/>
          </p:cNvSpPr>
          <p:nvPr/>
        </p:nvSpPr>
        <p:spPr bwMode="auto">
          <a:xfrm>
            <a:off x="3249613" y="3516313"/>
            <a:ext cx="2952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20588" name="Line 12"/>
          <p:cNvSpPr>
            <a:spLocks noChangeShapeType="1"/>
          </p:cNvSpPr>
          <p:nvPr/>
        </p:nvSpPr>
        <p:spPr bwMode="auto">
          <a:xfrm>
            <a:off x="4227513" y="3529013"/>
            <a:ext cx="2063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20589" name="Line 13"/>
          <p:cNvSpPr>
            <a:spLocks noChangeShapeType="1"/>
          </p:cNvSpPr>
          <p:nvPr/>
        </p:nvSpPr>
        <p:spPr bwMode="auto">
          <a:xfrm>
            <a:off x="5268913" y="3516313"/>
            <a:ext cx="2063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20590" name="Line 14"/>
          <p:cNvSpPr>
            <a:spLocks noChangeShapeType="1"/>
          </p:cNvSpPr>
          <p:nvPr/>
        </p:nvSpPr>
        <p:spPr bwMode="auto">
          <a:xfrm>
            <a:off x="4113213" y="2627313"/>
            <a:ext cx="5492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590550" y="44450"/>
            <a:ext cx="8446070" cy="523875"/>
          </a:xfrm>
        </p:spPr>
        <p:txBody>
          <a:bodyPr/>
          <a:lstStyle/>
          <a:p>
            <a:r>
              <a:rPr lang="en-US" altLang="zh-CN" dirty="0">
                <a:solidFill>
                  <a:srgbClr val="00007D"/>
                </a:solidFill>
              </a:rPr>
              <a:t>5.4  </a:t>
            </a:r>
            <a:r>
              <a:rPr lang="en-US" altLang="zh-CN" dirty="0">
                <a:solidFill>
                  <a:srgbClr val="00007D"/>
                </a:solidFill>
                <a:latin typeface="Times New Roman"/>
              </a:rPr>
              <a:t>Intel 16/32</a:t>
            </a:r>
            <a:r>
              <a:rPr lang="zh-CN" altLang="en-US" dirty="0">
                <a:solidFill>
                  <a:srgbClr val="00007D"/>
                </a:solidFill>
              </a:rPr>
              <a:t>位微机系统的主存设计</a:t>
            </a:r>
            <a:r>
              <a:rPr lang="en-US" altLang="zh-CN" dirty="0">
                <a:solidFill>
                  <a:srgbClr val="00007D"/>
                </a:solidFill>
                <a:latin typeface="黑体"/>
              </a:rPr>
              <a:t>(</a:t>
            </a:r>
            <a:r>
              <a:rPr lang="en-US" altLang="zh-CN" dirty="0">
                <a:solidFill>
                  <a:srgbClr val="00007D"/>
                </a:solidFill>
                <a:latin typeface="Times New Roman"/>
              </a:rPr>
              <a:t>SRAM</a:t>
            </a:r>
            <a:r>
              <a:rPr lang="zh-CN" altLang="en-US" dirty="0">
                <a:solidFill>
                  <a:srgbClr val="00007D"/>
                </a:solidFill>
              </a:rPr>
              <a:t>部分</a:t>
            </a:r>
            <a:r>
              <a:rPr lang="en-US" altLang="zh-CN" dirty="0">
                <a:solidFill>
                  <a:srgbClr val="00007D"/>
                </a:solidFill>
                <a:latin typeface="黑体"/>
              </a:rPr>
              <a:t>)</a:t>
            </a:r>
            <a:endParaRPr lang="zh-CN" altLang="en-US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971499" y="548600"/>
            <a:ext cx="758036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kumimoji="1" lang="en-US" altLang="zh-CN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rPr>
              <a:t>3.  </a:t>
            </a:r>
            <a:r>
              <a:rPr kumimoji="1" lang="en-US" altLang="en-US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rPr>
              <a:t>Pentium</a:t>
            </a:r>
            <a:r>
              <a:rPr kumimoji="1" lang="en-US" altLang="zh-CN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rPr>
              <a:t> </a:t>
            </a:r>
            <a:r>
              <a:rPr kumimoji="1" lang="zh-CN" altLang="en-US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rPr>
              <a:t>处理器的内存组织</a:t>
            </a:r>
            <a:endParaRPr kumimoji="1" lang="zh-CN" altLang="en-US" kern="0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黑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7D"/>
                </a:solidFill>
                <a:ea typeface="黑体" pitchFamily="2" charset="-122"/>
              </a:rPr>
              <a:t>5.2.1  SRAM</a:t>
            </a:r>
            <a:r>
              <a:rPr lang="zh-CN" altLang="en-US" dirty="0">
                <a:solidFill>
                  <a:srgbClr val="00007D"/>
                </a:solidFill>
                <a:ea typeface="黑体" pitchFamily="2" charset="-122"/>
              </a:rPr>
              <a:t>       </a:t>
            </a:r>
            <a:r>
              <a:rPr lang="zh-CN" altLang="en-US" dirty="0" smtClean="0">
                <a:solidFill>
                  <a:srgbClr val="CC3399"/>
                </a:solidFill>
                <a:ea typeface="黑体" pitchFamily="2" charset="-122"/>
              </a:rPr>
              <a:t>二、同步</a:t>
            </a:r>
            <a:r>
              <a:rPr lang="en-US" altLang="zh-CN" dirty="0" smtClean="0">
                <a:solidFill>
                  <a:srgbClr val="CC3399"/>
                </a:solidFill>
                <a:ea typeface="黑体" pitchFamily="2" charset="-122"/>
              </a:rPr>
              <a:t>SRAM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D031C4-4632-4437-8B62-3FAD678140B8}" type="slidenum">
              <a:rPr lang="zh-CN" altLang="en-US" smtClean="0"/>
              <a:pPr/>
              <a:t>52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00" y="764630"/>
            <a:ext cx="7128990" cy="5701799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2917791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7D"/>
                </a:solidFill>
                <a:ea typeface="黑体" pitchFamily="2" charset="-122"/>
              </a:rPr>
              <a:t>5.2.1  SRAM</a:t>
            </a:r>
            <a:r>
              <a:rPr lang="zh-CN" altLang="en-US" dirty="0">
                <a:solidFill>
                  <a:srgbClr val="00007D"/>
                </a:solidFill>
                <a:ea typeface="黑体" pitchFamily="2" charset="-122"/>
              </a:rPr>
              <a:t>       </a:t>
            </a:r>
            <a:r>
              <a:rPr lang="zh-CN" altLang="en-US" dirty="0" smtClean="0">
                <a:solidFill>
                  <a:srgbClr val="CC3399"/>
                </a:solidFill>
                <a:ea typeface="黑体" pitchFamily="2" charset="-122"/>
              </a:rPr>
              <a:t>二、同步</a:t>
            </a:r>
            <a:r>
              <a:rPr lang="en-US" altLang="zh-CN" dirty="0" smtClean="0">
                <a:solidFill>
                  <a:srgbClr val="CC3399"/>
                </a:solidFill>
                <a:ea typeface="黑体" pitchFamily="2" charset="-122"/>
              </a:rPr>
              <a:t>SRAM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 smtClean="0"/>
              <a:t>所有</a:t>
            </a:r>
            <a:r>
              <a:rPr lang="zh-CN" altLang="zh-CN" dirty="0"/>
              <a:t>控制信号、输入</a:t>
            </a:r>
            <a:r>
              <a:rPr lang="en-US" altLang="zh-CN" dirty="0"/>
              <a:t>/</a:t>
            </a:r>
            <a:r>
              <a:rPr lang="zh-CN" altLang="zh-CN" dirty="0"/>
              <a:t>输出数据均要</a:t>
            </a:r>
            <a:r>
              <a:rPr lang="zh-CN" altLang="zh-CN" dirty="0">
                <a:solidFill>
                  <a:srgbClr val="0000FF"/>
                </a:solidFill>
              </a:rPr>
              <a:t>与时钟</a:t>
            </a:r>
            <a:r>
              <a:rPr lang="zh-CN" altLang="zh-CN" dirty="0" smtClean="0">
                <a:solidFill>
                  <a:srgbClr val="0000FF"/>
                </a:solidFill>
              </a:rPr>
              <a:t>同步</a:t>
            </a:r>
            <a:r>
              <a:rPr lang="zh-CN" altLang="zh-CN" dirty="0" smtClean="0"/>
              <a:t>。</a:t>
            </a:r>
            <a:endParaRPr lang="zh-CN" altLang="zh-CN" dirty="0"/>
          </a:p>
          <a:p>
            <a:r>
              <a:rPr lang="zh-CN" altLang="zh-CN" dirty="0" smtClean="0"/>
              <a:t>出现</a:t>
            </a:r>
            <a:r>
              <a:rPr lang="zh-CN" altLang="zh-CN" dirty="0"/>
              <a:t>于上世纪</a:t>
            </a:r>
            <a:r>
              <a:rPr lang="en-US" altLang="zh-CN" dirty="0"/>
              <a:t>80</a:t>
            </a:r>
            <a:r>
              <a:rPr lang="zh-CN" altLang="zh-CN" dirty="0"/>
              <a:t>年代后期，最初用于高性能的</a:t>
            </a:r>
            <a:r>
              <a:rPr lang="zh-CN" altLang="zh-CN" dirty="0">
                <a:solidFill>
                  <a:srgbClr val="0000FF"/>
                </a:solidFill>
              </a:rPr>
              <a:t>工作站</a:t>
            </a:r>
            <a:r>
              <a:rPr lang="zh-CN" altLang="zh-CN" dirty="0"/>
              <a:t>和</a:t>
            </a:r>
            <a:r>
              <a:rPr lang="zh-CN" altLang="zh-CN" dirty="0">
                <a:solidFill>
                  <a:srgbClr val="0000FF"/>
                </a:solidFill>
              </a:rPr>
              <a:t>服务器</a:t>
            </a:r>
            <a:r>
              <a:rPr lang="zh-CN" altLang="zh-CN" dirty="0"/>
              <a:t>中的</a:t>
            </a:r>
            <a:r>
              <a:rPr lang="zh-CN" altLang="zh-CN" dirty="0">
                <a:solidFill>
                  <a:srgbClr val="FF0066"/>
                </a:solidFill>
              </a:rPr>
              <a:t>二级缓存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 smtClean="0"/>
              <a:t>上世纪</a:t>
            </a:r>
            <a:r>
              <a:rPr lang="en-US" altLang="zh-CN" dirty="0"/>
              <a:t>90</a:t>
            </a:r>
            <a:r>
              <a:rPr lang="zh-CN" altLang="zh-CN" dirty="0"/>
              <a:t>年代中期，个人计算机开始普及，同步</a:t>
            </a:r>
            <a:r>
              <a:rPr lang="en-US" altLang="zh-CN" dirty="0"/>
              <a:t>SRAM</a:t>
            </a:r>
            <a:r>
              <a:rPr lang="zh-CN" altLang="zh-CN" dirty="0"/>
              <a:t>主要用于</a:t>
            </a:r>
            <a:r>
              <a:rPr lang="zh-CN" altLang="zh-CN" dirty="0">
                <a:solidFill>
                  <a:srgbClr val="0000FF"/>
                </a:solidFill>
              </a:rPr>
              <a:t>个人计算机</a:t>
            </a:r>
            <a:r>
              <a:rPr lang="zh-CN" altLang="zh-CN" dirty="0"/>
              <a:t>中的</a:t>
            </a:r>
            <a:r>
              <a:rPr lang="zh-CN" altLang="zh-CN" dirty="0">
                <a:solidFill>
                  <a:srgbClr val="FF0066"/>
                </a:solidFill>
              </a:rPr>
              <a:t>二级缓存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 smtClean="0"/>
              <a:t>随后</a:t>
            </a:r>
            <a:r>
              <a:rPr lang="zh-CN" altLang="zh-CN" dirty="0"/>
              <a:t>，同步</a:t>
            </a:r>
            <a:r>
              <a:rPr lang="en-US" altLang="zh-CN" dirty="0"/>
              <a:t>SRAM</a:t>
            </a:r>
            <a:r>
              <a:rPr lang="zh-CN" altLang="zh-CN" dirty="0"/>
              <a:t>大量用于包括</a:t>
            </a:r>
            <a:r>
              <a:rPr lang="zh-CN" altLang="zh-CN" dirty="0">
                <a:solidFill>
                  <a:srgbClr val="FF0066"/>
                </a:solidFill>
              </a:rPr>
              <a:t>高性能网络设备</a:t>
            </a:r>
            <a:r>
              <a:rPr lang="zh-CN" altLang="zh-CN" dirty="0"/>
              <a:t>在内的众多应用的设计中。</a:t>
            </a:r>
          </a:p>
          <a:p>
            <a:r>
              <a:rPr lang="zh-CN" altLang="zh-CN" dirty="0"/>
              <a:t>同步</a:t>
            </a:r>
            <a:r>
              <a:rPr lang="en-US" altLang="zh-CN" dirty="0"/>
              <a:t>SRAM</a:t>
            </a:r>
            <a:r>
              <a:rPr lang="zh-CN" altLang="zh-CN" dirty="0"/>
              <a:t>根据不同的架构，可</a:t>
            </a:r>
            <a:r>
              <a:rPr lang="zh-CN" altLang="zh-CN" dirty="0">
                <a:solidFill>
                  <a:srgbClr val="008000"/>
                </a:solidFill>
              </a:rPr>
              <a:t>分</a:t>
            </a:r>
            <a:r>
              <a:rPr lang="zh-CN" altLang="zh-CN" dirty="0"/>
              <a:t>为如下几</a:t>
            </a:r>
            <a:r>
              <a:rPr lang="zh-CN" altLang="zh-CN" dirty="0">
                <a:solidFill>
                  <a:srgbClr val="008000"/>
                </a:solidFill>
              </a:rPr>
              <a:t>类</a:t>
            </a:r>
            <a:r>
              <a:rPr lang="zh-CN" altLang="zh-CN" dirty="0" smtClean="0"/>
              <a:t>：</a:t>
            </a:r>
            <a:endParaRPr lang="en-US" altLang="zh-CN" dirty="0" smtClean="0"/>
          </a:p>
          <a:p>
            <a:pPr lvl="1"/>
            <a:r>
              <a:rPr lang="zh-CN" altLang="zh-CN" dirty="0"/>
              <a:t>标准同步</a:t>
            </a:r>
            <a:r>
              <a:rPr lang="en-US" altLang="zh-CN" dirty="0" smtClean="0"/>
              <a:t>SRAM</a:t>
            </a:r>
          </a:p>
          <a:p>
            <a:pPr lvl="1"/>
            <a:r>
              <a:rPr lang="en-US" altLang="zh-CN" dirty="0" err="1"/>
              <a:t>NoBL</a:t>
            </a:r>
            <a:r>
              <a:rPr lang="zh-CN" altLang="zh-CN" dirty="0"/>
              <a:t>（无总线延迟）型同步</a:t>
            </a:r>
            <a:r>
              <a:rPr lang="en-US" altLang="zh-CN" dirty="0" smtClean="0"/>
              <a:t>SRAM</a:t>
            </a:r>
          </a:p>
          <a:p>
            <a:pPr lvl="1"/>
            <a:r>
              <a:rPr lang="en-US" altLang="zh-CN" dirty="0"/>
              <a:t>QDR</a:t>
            </a:r>
            <a:r>
              <a:rPr lang="zh-CN" altLang="zh-CN" dirty="0"/>
              <a:t>（四倍数据速率）型同步</a:t>
            </a:r>
            <a:r>
              <a:rPr lang="en-US" altLang="zh-CN" dirty="0" smtClean="0"/>
              <a:t>SRAM</a:t>
            </a:r>
          </a:p>
          <a:p>
            <a:pPr lvl="1"/>
            <a:r>
              <a:rPr lang="en-US" altLang="zh-CN" dirty="0"/>
              <a:t>DDR</a:t>
            </a:r>
            <a:r>
              <a:rPr lang="zh-CN" altLang="zh-CN" dirty="0"/>
              <a:t>（双倍数据速率）型</a:t>
            </a:r>
            <a:r>
              <a:rPr lang="en-US" altLang="zh-CN" dirty="0"/>
              <a:t>SRAM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D031C4-4632-4437-8B62-3FAD678140B8}" type="slidenum">
              <a:rPr lang="zh-CN" altLang="en-US" smtClean="0"/>
              <a:pPr/>
              <a:t>53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93480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7D"/>
                </a:solidFill>
                <a:ea typeface="黑体" pitchFamily="2" charset="-122"/>
              </a:rPr>
              <a:t>5.2.1  SRAM</a:t>
            </a:r>
            <a:r>
              <a:rPr lang="zh-CN" altLang="en-US" dirty="0">
                <a:solidFill>
                  <a:srgbClr val="00007D"/>
                </a:solidFill>
                <a:ea typeface="黑体" pitchFamily="2" charset="-122"/>
              </a:rPr>
              <a:t>       </a:t>
            </a:r>
            <a:r>
              <a:rPr lang="zh-CN" altLang="en-US" dirty="0" smtClean="0">
                <a:solidFill>
                  <a:srgbClr val="CC3399"/>
                </a:solidFill>
                <a:ea typeface="黑体" pitchFamily="2" charset="-122"/>
              </a:rPr>
              <a:t>二、同步</a:t>
            </a:r>
            <a:r>
              <a:rPr lang="en-US" altLang="zh-CN" dirty="0" smtClean="0">
                <a:solidFill>
                  <a:srgbClr val="CC3399"/>
                </a:solidFill>
                <a:ea typeface="黑体" pitchFamily="2" charset="-122"/>
              </a:rPr>
              <a:t>SRAM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18589"/>
            <a:ext cx="8362950" cy="5578851"/>
          </a:xfrm>
        </p:spPr>
        <p:txBody>
          <a:bodyPr/>
          <a:lstStyle/>
          <a:p>
            <a:r>
              <a:rPr lang="zh-CN" altLang="zh-CN" dirty="0"/>
              <a:t>标准同步型</a:t>
            </a:r>
            <a:r>
              <a:rPr lang="en-US" altLang="zh-CN" dirty="0"/>
              <a:t>SRAM</a:t>
            </a:r>
            <a:r>
              <a:rPr lang="zh-CN" altLang="zh-CN" dirty="0"/>
              <a:t>具有</a:t>
            </a:r>
            <a:r>
              <a:rPr lang="zh-CN" altLang="zh-CN" dirty="0">
                <a:solidFill>
                  <a:srgbClr val="0000FF"/>
                </a:solidFill>
              </a:rPr>
              <a:t>两种基本格式</a:t>
            </a:r>
            <a:r>
              <a:rPr lang="zh-CN" altLang="zh-CN" dirty="0"/>
              <a:t>： </a:t>
            </a:r>
            <a:endParaRPr lang="en-US" altLang="zh-CN" dirty="0" smtClean="0"/>
          </a:p>
          <a:p>
            <a:pPr lvl="1"/>
            <a:r>
              <a:rPr lang="zh-CN" altLang="zh-CN" dirty="0">
                <a:solidFill>
                  <a:srgbClr val="FF0066"/>
                </a:solidFill>
              </a:rPr>
              <a:t>直通型</a:t>
            </a:r>
            <a:endParaRPr lang="en-US" altLang="zh-CN" dirty="0">
              <a:solidFill>
                <a:srgbClr val="FF0066"/>
              </a:solidFill>
            </a:endParaRPr>
          </a:p>
          <a:p>
            <a:pPr lvl="2"/>
            <a:r>
              <a:rPr lang="zh-CN" altLang="zh-CN" dirty="0"/>
              <a:t>仅在输入端有</a:t>
            </a:r>
            <a:r>
              <a:rPr lang="zh-CN" altLang="zh-CN" dirty="0" smtClean="0"/>
              <a:t>寄存器</a:t>
            </a:r>
            <a:r>
              <a:rPr lang="zh-CN" altLang="en-US" dirty="0"/>
              <a:t>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当</a:t>
            </a:r>
            <a:r>
              <a:rPr lang="zh-CN" altLang="zh-CN" dirty="0"/>
              <a:t>地址和控制输入被捕获且一个读存取操作被启动时，数据将被允许“直接流”至输出端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当</a:t>
            </a:r>
            <a:r>
              <a:rPr lang="zh-CN" altLang="zh-CN" dirty="0"/>
              <a:t>用户更倾向于减小初始延迟，而对持续带宽要求不高时，可优先选用直通型架构。</a:t>
            </a:r>
            <a:endParaRPr lang="zh-CN" altLang="en-US" dirty="0"/>
          </a:p>
          <a:p>
            <a:pPr lvl="1"/>
            <a:r>
              <a:rPr lang="zh-CN" altLang="zh-CN" dirty="0" smtClean="0">
                <a:solidFill>
                  <a:srgbClr val="FF0066"/>
                </a:solidFill>
              </a:rPr>
              <a:t>流水线型</a:t>
            </a:r>
            <a:endParaRPr lang="en-US" altLang="zh-CN" dirty="0" smtClean="0">
              <a:solidFill>
                <a:srgbClr val="FF0066"/>
              </a:solidFill>
            </a:endParaRPr>
          </a:p>
          <a:p>
            <a:pPr lvl="2"/>
            <a:r>
              <a:rPr lang="zh-CN" altLang="zh-CN" dirty="0"/>
              <a:t>同时拥有一个输入寄存器和一个输出寄存器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所</a:t>
            </a:r>
            <a:r>
              <a:rPr lang="zh-CN" altLang="zh-CN" dirty="0"/>
              <a:t>提供的</a:t>
            </a:r>
            <a:r>
              <a:rPr lang="zh-CN" altLang="zh-CN" dirty="0">
                <a:solidFill>
                  <a:srgbClr val="0000FF"/>
                </a:solidFill>
              </a:rPr>
              <a:t>工作频率</a:t>
            </a:r>
            <a:r>
              <a:rPr lang="zh-CN" altLang="zh-CN" dirty="0"/>
              <a:t>和</a:t>
            </a:r>
            <a:r>
              <a:rPr lang="zh-CN" altLang="zh-CN" dirty="0">
                <a:solidFill>
                  <a:srgbClr val="0000FF"/>
                </a:solidFill>
              </a:rPr>
              <a:t>带宽</a:t>
            </a:r>
            <a:r>
              <a:rPr lang="zh-CN" altLang="zh-CN" dirty="0"/>
              <a:t>通常高于直通型</a:t>
            </a:r>
            <a:r>
              <a:rPr lang="en-US" altLang="zh-CN" dirty="0"/>
              <a:t>SRAM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在</a:t>
            </a:r>
            <a:r>
              <a:rPr lang="zh-CN" altLang="zh-CN" dirty="0"/>
              <a:t>需求较</a:t>
            </a:r>
            <a:r>
              <a:rPr lang="zh-CN" altLang="zh-CN" dirty="0">
                <a:solidFill>
                  <a:srgbClr val="0000FF"/>
                </a:solidFill>
              </a:rPr>
              <a:t>高宽带</a:t>
            </a:r>
            <a:r>
              <a:rPr lang="zh-CN" altLang="zh-CN" dirty="0"/>
              <a:t>，而对</a:t>
            </a:r>
            <a:r>
              <a:rPr lang="zh-CN" altLang="zh-CN" dirty="0">
                <a:solidFill>
                  <a:srgbClr val="0000FF"/>
                </a:solidFill>
              </a:rPr>
              <a:t>初始延迟不</a:t>
            </a:r>
            <a:r>
              <a:rPr lang="zh-CN" altLang="zh-CN" dirty="0"/>
              <a:t>是很</a:t>
            </a:r>
            <a:r>
              <a:rPr lang="zh-CN" altLang="zh-CN" dirty="0">
                <a:solidFill>
                  <a:srgbClr val="0000FF"/>
                </a:solidFill>
              </a:rPr>
              <a:t>敏感</a:t>
            </a:r>
            <a:r>
              <a:rPr lang="zh-CN" altLang="zh-CN" dirty="0"/>
              <a:t>时，可优先选用流水线型</a:t>
            </a:r>
            <a:r>
              <a:rPr lang="en-US" altLang="zh-CN" dirty="0"/>
              <a:t>SRAM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/>
              <a:t>存储容量通常在</a:t>
            </a:r>
            <a:r>
              <a:rPr lang="en-US" altLang="zh-CN" dirty="0"/>
              <a:t>2Mb</a:t>
            </a:r>
            <a:r>
              <a:rPr lang="zh-CN" altLang="zh-CN" dirty="0"/>
              <a:t>至</a:t>
            </a:r>
            <a:r>
              <a:rPr lang="en-US" altLang="zh-CN" dirty="0"/>
              <a:t>72Mb</a:t>
            </a:r>
            <a:r>
              <a:rPr lang="zh-CN" altLang="zh-CN" dirty="0"/>
              <a:t>之间。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D031C4-4632-4437-8B62-3FAD678140B8}" type="slidenum">
              <a:rPr lang="zh-CN" altLang="en-US" smtClean="0"/>
              <a:pPr/>
              <a:t>54</a:t>
            </a:fld>
            <a:endParaRPr lang="en-US" altLang="zh-CN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827480" y="494714"/>
            <a:ext cx="799267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dirty="0" smtClean="0">
                <a:solidFill>
                  <a:srgbClr val="FF6600"/>
                </a:solidFill>
              </a:rPr>
              <a:t>1. </a:t>
            </a:r>
            <a:r>
              <a:rPr lang="zh-CN" altLang="zh-CN" dirty="0" smtClean="0">
                <a:solidFill>
                  <a:srgbClr val="FF6600"/>
                </a:solidFill>
              </a:rPr>
              <a:t>标准</a:t>
            </a:r>
            <a:r>
              <a:rPr lang="zh-CN" altLang="zh-CN" dirty="0">
                <a:solidFill>
                  <a:srgbClr val="FF6600"/>
                </a:solidFill>
              </a:rPr>
              <a:t>同步</a:t>
            </a:r>
            <a:r>
              <a:rPr lang="en-US" altLang="zh-CN" dirty="0">
                <a:solidFill>
                  <a:srgbClr val="FF6600"/>
                </a:solidFill>
              </a:rPr>
              <a:t>SRAM</a:t>
            </a:r>
            <a:endParaRPr lang="zh-CN" altLang="en-US" kern="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5451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7D"/>
                </a:solidFill>
                <a:ea typeface="黑体" pitchFamily="2" charset="-122"/>
              </a:rPr>
              <a:t>5.2.1  SRAM</a:t>
            </a:r>
            <a:r>
              <a:rPr lang="zh-CN" altLang="en-US" dirty="0">
                <a:solidFill>
                  <a:srgbClr val="00007D"/>
                </a:solidFill>
                <a:ea typeface="黑体" pitchFamily="2" charset="-122"/>
              </a:rPr>
              <a:t>       </a:t>
            </a:r>
            <a:r>
              <a:rPr lang="zh-CN" altLang="en-US" dirty="0" smtClean="0">
                <a:solidFill>
                  <a:srgbClr val="CC3399"/>
                </a:solidFill>
                <a:ea typeface="黑体" pitchFamily="2" charset="-122"/>
              </a:rPr>
              <a:t>二、同步</a:t>
            </a:r>
            <a:r>
              <a:rPr lang="en-US" altLang="zh-CN" dirty="0" smtClean="0">
                <a:solidFill>
                  <a:srgbClr val="CC3399"/>
                </a:solidFill>
                <a:ea typeface="黑体" pitchFamily="2" charset="-122"/>
              </a:rPr>
              <a:t>SRAM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18589"/>
            <a:ext cx="8362950" cy="5578851"/>
          </a:xfrm>
        </p:spPr>
        <p:txBody>
          <a:bodyPr/>
          <a:lstStyle/>
          <a:p>
            <a:r>
              <a:rPr lang="zh-CN" altLang="zh-CN" sz="2400" dirty="0" smtClean="0"/>
              <a:t>典型</a:t>
            </a:r>
            <a:r>
              <a:rPr lang="zh-CN" altLang="zh-CN" sz="2400" dirty="0"/>
              <a:t>的</a:t>
            </a:r>
            <a:r>
              <a:rPr lang="zh-CN" altLang="zh-CN" sz="2400" dirty="0">
                <a:solidFill>
                  <a:srgbClr val="0000FF"/>
                </a:solidFill>
              </a:rPr>
              <a:t>网络应用</a:t>
            </a:r>
            <a:r>
              <a:rPr lang="zh-CN" altLang="zh-CN" sz="2400" dirty="0"/>
              <a:t>，</a:t>
            </a:r>
            <a:r>
              <a:rPr lang="zh-CN" altLang="zh-CN" sz="2400" dirty="0" smtClean="0"/>
              <a:t>经常出现</a:t>
            </a:r>
            <a:r>
              <a:rPr lang="zh-CN" altLang="zh-CN" sz="2400" dirty="0"/>
              <a:t>频繁的</a:t>
            </a:r>
            <a:r>
              <a:rPr lang="zh-CN" altLang="zh-CN" sz="2400" dirty="0">
                <a:solidFill>
                  <a:srgbClr val="0000FF"/>
                </a:solidFill>
              </a:rPr>
              <a:t>读</a:t>
            </a:r>
            <a:r>
              <a:rPr lang="en-US" altLang="zh-CN" sz="2400" dirty="0">
                <a:solidFill>
                  <a:srgbClr val="0000FF"/>
                </a:solidFill>
              </a:rPr>
              <a:t>/</a:t>
            </a:r>
            <a:r>
              <a:rPr lang="zh-CN" altLang="zh-CN" sz="2400" dirty="0">
                <a:solidFill>
                  <a:srgbClr val="0000FF"/>
                </a:solidFill>
              </a:rPr>
              <a:t>写操作交替</a:t>
            </a:r>
            <a:r>
              <a:rPr lang="zh-CN" altLang="zh-CN" sz="2400" dirty="0"/>
              <a:t>进行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pPr lvl="1"/>
            <a:r>
              <a:rPr lang="zh-CN" altLang="zh-CN" sz="2400" dirty="0" smtClean="0"/>
              <a:t>一</a:t>
            </a:r>
            <a:r>
              <a:rPr lang="zh-CN" altLang="zh-CN" sz="2400" dirty="0"/>
              <a:t>个其后紧跟着一个写操作的读操作将导致在数据总线上出现</a:t>
            </a:r>
            <a:r>
              <a:rPr lang="zh-CN" altLang="zh-CN" sz="2400" dirty="0">
                <a:solidFill>
                  <a:srgbClr val="FF0066"/>
                </a:solidFill>
              </a:rPr>
              <a:t>争用</a:t>
            </a:r>
            <a:r>
              <a:rPr lang="zh-CN" altLang="zh-CN" sz="2400" dirty="0"/>
              <a:t>状态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pPr lvl="1"/>
            <a:r>
              <a:rPr lang="zh-CN" altLang="zh-CN" sz="2400" dirty="0" smtClean="0"/>
              <a:t>规避措施</a:t>
            </a:r>
            <a:r>
              <a:rPr lang="zh-CN" altLang="en-US" sz="2400" dirty="0" smtClean="0"/>
              <a:t>：</a:t>
            </a:r>
            <a:r>
              <a:rPr lang="zh-CN" altLang="zh-CN" sz="2400" dirty="0" smtClean="0"/>
              <a:t>引入</a:t>
            </a:r>
            <a:r>
              <a:rPr lang="zh-CN" altLang="zh-CN" sz="2400" dirty="0"/>
              <a:t>“等待”或“无操作”（</a:t>
            </a:r>
            <a:r>
              <a:rPr lang="en-US" altLang="zh-CN" sz="2400" dirty="0"/>
              <a:t>NOP</a:t>
            </a:r>
            <a:r>
              <a:rPr lang="zh-CN" altLang="zh-CN" sz="2400" dirty="0"/>
              <a:t>）周期，以提供</a:t>
            </a:r>
            <a:r>
              <a:rPr lang="zh-CN" altLang="zh-CN" sz="2400" dirty="0">
                <a:solidFill>
                  <a:srgbClr val="0000FF"/>
                </a:solidFill>
              </a:rPr>
              <a:t>总线转向</a:t>
            </a:r>
            <a:r>
              <a:rPr lang="zh-CN" altLang="zh-CN" sz="2400" dirty="0"/>
              <a:t>时间</a:t>
            </a:r>
            <a:r>
              <a:rPr lang="zh-CN" altLang="zh-CN" sz="2400" dirty="0" smtClean="0"/>
              <a:t>。</a:t>
            </a:r>
            <a:r>
              <a:rPr lang="en-US" altLang="zh-CN" sz="2400" dirty="0" smtClean="0"/>
              <a:t>—— </a:t>
            </a:r>
            <a:r>
              <a:rPr lang="zh-CN" altLang="zh-CN" sz="2400" dirty="0" smtClean="0"/>
              <a:t>影响</a:t>
            </a:r>
            <a:r>
              <a:rPr lang="zh-CN" altLang="zh-CN" sz="2400" dirty="0"/>
              <a:t>总线</a:t>
            </a:r>
            <a:r>
              <a:rPr lang="zh-CN" altLang="zh-CN" sz="2400" dirty="0" smtClean="0"/>
              <a:t>的</a:t>
            </a:r>
            <a:r>
              <a:rPr lang="zh-CN" altLang="zh-CN" sz="2400" dirty="0">
                <a:solidFill>
                  <a:srgbClr val="FF0066"/>
                </a:solidFill>
              </a:rPr>
              <a:t>带宽</a:t>
            </a:r>
            <a:r>
              <a:rPr lang="zh-CN" altLang="zh-CN" sz="2400" dirty="0" smtClean="0">
                <a:solidFill>
                  <a:srgbClr val="FF0066"/>
                </a:solidFill>
              </a:rPr>
              <a:t>利用率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lvl="1"/>
            <a:r>
              <a:rPr lang="zh-CN" altLang="zh-CN" sz="2400" dirty="0" smtClean="0">
                <a:solidFill>
                  <a:srgbClr val="FF0066"/>
                </a:solidFill>
              </a:rPr>
              <a:t>带宽</a:t>
            </a:r>
            <a:r>
              <a:rPr lang="zh-CN" altLang="zh-CN" sz="2400" dirty="0">
                <a:solidFill>
                  <a:srgbClr val="FF0066"/>
                </a:solidFill>
              </a:rPr>
              <a:t>利用率</a:t>
            </a:r>
            <a:r>
              <a:rPr lang="zh-CN" altLang="zh-CN" sz="2400" dirty="0"/>
              <a:t>是</a:t>
            </a:r>
            <a:r>
              <a:rPr lang="zh-CN" altLang="zh-CN" sz="2400" dirty="0">
                <a:solidFill>
                  <a:srgbClr val="0000FF"/>
                </a:solidFill>
              </a:rPr>
              <a:t>网络应用</a:t>
            </a:r>
            <a:r>
              <a:rPr lang="zh-CN" altLang="zh-CN" sz="2400" dirty="0"/>
              <a:t>的一项关键因素</a:t>
            </a:r>
            <a:r>
              <a:rPr lang="zh-CN" altLang="zh-CN" sz="2400" dirty="0" smtClean="0"/>
              <a:t>，为了</a:t>
            </a:r>
            <a:r>
              <a:rPr lang="zh-CN" altLang="zh-CN" sz="2400" dirty="0"/>
              <a:t>解决总线争用问题，人们开发了“无总线延迟”（</a:t>
            </a:r>
            <a:r>
              <a:rPr lang="en-US" altLang="zh-CN" sz="2400" dirty="0" err="1"/>
              <a:t>NoBL</a:t>
            </a:r>
            <a:r>
              <a:rPr lang="zh-CN" altLang="zh-CN" sz="2400" dirty="0"/>
              <a:t>）、也称“零总线转向”（</a:t>
            </a:r>
            <a:r>
              <a:rPr lang="en-US" altLang="zh-CN" sz="2400" dirty="0"/>
              <a:t>ZBT</a:t>
            </a:r>
            <a:r>
              <a:rPr lang="zh-CN" altLang="zh-CN" sz="2400" dirty="0"/>
              <a:t>）型同步</a:t>
            </a:r>
            <a:r>
              <a:rPr lang="en-US" altLang="zh-CN" sz="2400" dirty="0"/>
              <a:t>SRAM</a:t>
            </a:r>
            <a:r>
              <a:rPr lang="zh-CN" altLang="zh-CN" sz="2400" dirty="0"/>
              <a:t>。</a:t>
            </a:r>
          </a:p>
          <a:p>
            <a:r>
              <a:rPr lang="en-US" altLang="zh-CN" sz="2400" dirty="0" err="1"/>
              <a:t>NoBL</a:t>
            </a:r>
            <a:r>
              <a:rPr lang="zh-CN" altLang="zh-CN" sz="2400" dirty="0"/>
              <a:t>型同步</a:t>
            </a:r>
            <a:r>
              <a:rPr lang="en-US" altLang="zh-CN" sz="2400" dirty="0"/>
              <a:t>SRAM</a:t>
            </a:r>
            <a:r>
              <a:rPr lang="zh-CN" altLang="zh-CN" sz="2400" dirty="0"/>
              <a:t>在接口电路中增加了</a:t>
            </a:r>
            <a:r>
              <a:rPr lang="zh-CN" altLang="zh-CN" sz="2400" dirty="0">
                <a:solidFill>
                  <a:srgbClr val="0000FF"/>
                </a:solidFill>
              </a:rPr>
              <a:t>数据寄存器</a:t>
            </a:r>
            <a:r>
              <a:rPr lang="zh-CN" altLang="zh-CN" sz="2400" dirty="0"/>
              <a:t>及相应的</a:t>
            </a:r>
            <a:r>
              <a:rPr lang="zh-CN" altLang="zh-CN" sz="2400" dirty="0">
                <a:solidFill>
                  <a:srgbClr val="0000FF"/>
                </a:solidFill>
              </a:rPr>
              <a:t>控制电路</a:t>
            </a:r>
            <a:r>
              <a:rPr lang="zh-CN" altLang="zh-CN" sz="2400" dirty="0"/>
              <a:t>，可完全消除标准同步</a:t>
            </a:r>
            <a:r>
              <a:rPr lang="en-US" altLang="zh-CN" sz="2400" dirty="0"/>
              <a:t>SRAM</a:t>
            </a:r>
            <a:r>
              <a:rPr lang="zh-CN" altLang="zh-CN" sz="2400" dirty="0"/>
              <a:t>所需的“等待状态”，实现峰值总线利用率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r>
              <a:rPr lang="zh-CN" altLang="zh-CN" sz="2400" dirty="0" smtClean="0"/>
              <a:t>该</a:t>
            </a:r>
            <a:r>
              <a:rPr lang="zh-CN" altLang="zh-CN" sz="2400" dirty="0"/>
              <a:t>功能极大地改善了存储器性能，尤其是在</a:t>
            </a:r>
            <a:r>
              <a:rPr lang="zh-CN" altLang="zh-CN" sz="2400" dirty="0">
                <a:solidFill>
                  <a:srgbClr val="0000FF"/>
                </a:solidFill>
              </a:rPr>
              <a:t>频繁的读</a:t>
            </a:r>
            <a:r>
              <a:rPr lang="en-US" altLang="zh-CN" sz="2400" dirty="0">
                <a:solidFill>
                  <a:srgbClr val="0000FF"/>
                </a:solidFill>
              </a:rPr>
              <a:t>/</a:t>
            </a:r>
            <a:r>
              <a:rPr lang="zh-CN" altLang="zh-CN" sz="2400" dirty="0">
                <a:solidFill>
                  <a:srgbClr val="0000FF"/>
                </a:solidFill>
              </a:rPr>
              <a:t>写操作交替</a:t>
            </a:r>
            <a:r>
              <a:rPr lang="zh-CN" altLang="zh-CN" sz="2400" dirty="0"/>
              <a:t>进行的情况下。</a:t>
            </a:r>
          </a:p>
          <a:p>
            <a:r>
              <a:rPr lang="en-US" altLang="zh-CN" sz="2400" dirty="0" err="1"/>
              <a:t>NoBL</a:t>
            </a:r>
            <a:r>
              <a:rPr lang="zh-CN" altLang="zh-CN" sz="2400" dirty="0"/>
              <a:t>型同步</a:t>
            </a:r>
            <a:r>
              <a:rPr lang="en-US" altLang="zh-CN" sz="2400" dirty="0"/>
              <a:t>SRAM</a:t>
            </a:r>
            <a:r>
              <a:rPr lang="zh-CN" altLang="zh-CN" sz="2400" dirty="0"/>
              <a:t>的存储容量通常在</a:t>
            </a:r>
            <a:r>
              <a:rPr lang="en-US" altLang="zh-CN" sz="2400" dirty="0"/>
              <a:t>4Mb</a:t>
            </a:r>
            <a:r>
              <a:rPr lang="zh-CN" altLang="zh-CN" sz="2400" dirty="0"/>
              <a:t>至</a:t>
            </a:r>
            <a:r>
              <a:rPr lang="en-US" altLang="zh-CN" sz="2400" dirty="0"/>
              <a:t>72Mb</a:t>
            </a:r>
            <a:r>
              <a:rPr lang="zh-CN" altLang="zh-CN" sz="2400" dirty="0"/>
              <a:t>之间。</a:t>
            </a:r>
            <a:endParaRPr lang="en-US" altLang="zh-CN" sz="24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D031C4-4632-4437-8B62-3FAD678140B8}" type="slidenum">
              <a:rPr lang="zh-CN" altLang="en-US" smtClean="0"/>
              <a:pPr/>
              <a:t>55</a:t>
            </a:fld>
            <a:endParaRPr lang="en-US" altLang="zh-CN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827480" y="494714"/>
            <a:ext cx="799267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dirty="0" smtClean="0">
                <a:solidFill>
                  <a:srgbClr val="FF6600"/>
                </a:solidFill>
              </a:rPr>
              <a:t>2</a:t>
            </a:r>
            <a:r>
              <a:rPr lang="en-US" altLang="zh-CN" dirty="0">
                <a:solidFill>
                  <a:srgbClr val="FF6600"/>
                </a:solidFill>
              </a:rPr>
              <a:t>. </a:t>
            </a:r>
            <a:r>
              <a:rPr lang="en-US" altLang="zh-CN" dirty="0" err="1" smtClean="0">
                <a:solidFill>
                  <a:srgbClr val="FF6600"/>
                </a:solidFill>
              </a:rPr>
              <a:t>NoBL</a:t>
            </a:r>
            <a:r>
              <a:rPr lang="en-US" altLang="zh-CN" dirty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dirty="0" smtClean="0">
                <a:solidFill>
                  <a:srgbClr val="FF6600"/>
                </a:solidFill>
              </a:rPr>
              <a:t>无</a:t>
            </a:r>
            <a:r>
              <a:rPr lang="zh-CN" altLang="en-US" dirty="0">
                <a:solidFill>
                  <a:srgbClr val="FF6600"/>
                </a:solidFill>
              </a:rPr>
              <a:t>总线</a:t>
            </a:r>
            <a:r>
              <a:rPr lang="zh-CN" altLang="en-US" dirty="0" smtClean="0">
                <a:solidFill>
                  <a:srgbClr val="FF6600"/>
                </a:solidFill>
              </a:rPr>
              <a:t>延迟</a:t>
            </a:r>
            <a:r>
              <a:rPr lang="en-US" altLang="zh-CN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dirty="0" smtClean="0">
                <a:solidFill>
                  <a:srgbClr val="FF6600"/>
                </a:solidFill>
              </a:rPr>
              <a:t>型</a:t>
            </a:r>
            <a:r>
              <a:rPr lang="zh-CN" altLang="en-US" dirty="0">
                <a:solidFill>
                  <a:srgbClr val="FF6600"/>
                </a:solidFill>
              </a:rPr>
              <a:t>同步</a:t>
            </a:r>
            <a:r>
              <a:rPr lang="en-US" altLang="zh-CN" dirty="0">
                <a:solidFill>
                  <a:srgbClr val="FF6600"/>
                </a:solidFill>
              </a:rPr>
              <a:t>SRAM</a:t>
            </a:r>
            <a:endParaRPr lang="zh-CN" altLang="en-US" kern="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7338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7D"/>
                </a:solidFill>
                <a:ea typeface="黑体" pitchFamily="2" charset="-122"/>
              </a:rPr>
              <a:t>5.2.1  SRAM</a:t>
            </a:r>
            <a:r>
              <a:rPr lang="zh-CN" altLang="en-US" dirty="0">
                <a:solidFill>
                  <a:srgbClr val="00007D"/>
                </a:solidFill>
                <a:ea typeface="黑体" pitchFamily="2" charset="-122"/>
              </a:rPr>
              <a:t>       </a:t>
            </a:r>
            <a:r>
              <a:rPr lang="zh-CN" altLang="en-US" dirty="0" smtClean="0">
                <a:solidFill>
                  <a:srgbClr val="CC3399"/>
                </a:solidFill>
                <a:ea typeface="黑体" pitchFamily="2" charset="-122"/>
              </a:rPr>
              <a:t>二、同步</a:t>
            </a:r>
            <a:r>
              <a:rPr lang="en-US" altLang="zh-CN" dirty="0" smtClean="0">
                <a:solidFill>
                  <a:srgbClr val="CC3399"/>
                </a:solidFill>
                <a:ea typeface="黑体" pitchFamily="2" charset="-122"/>
              </a:rPr>
              <a:t>SRAM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410" y="1196690"/>
            <a:ext cx="8713210" cy="540075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zh-CN" altLang="zh-CN" sz="2400" dirty="0"/>
              <a:t>某些</a:t>
            </a:r>
            <a:r>
              <a:rPr lang="zh-CN" altLang="zh-CN" sz="2400" dirty="0" smtClean="0"/>
              <a:t>系统不仅</a:t>
            </a:r>
            <a:r>
              <a:rPr lang="zh-CN" altLang="zh-CN" sz="2400" dirty="0"/>
              <a:t>要求较</a:t>
            </a:r>
            <a:r>
              <a:rPr lang="zh-CN" altLang="zh-CN" sz="2400" dirty="0">
                <a:solidFill>
                  <a:srgbClr val="0000FF"/>
                </a:solidFill>
              </a:rPr>
              <a:t>高</a:t>
            </a:r>
            <a:r>
              <a:rPr lang="zh-CN" altLang="zh-CN" sz="2400" dirty="0"/>
              <a:t>的工作</a:t>
            </a:r>
            <a:r>
              <a:rPr lang="zh-CN" altLang="zh-CN" sz="2400" dirty="0">
                <a:solidFill>
                  <a:srgbClr val="0000FF"/>
                </a:solidFill>
              </a:rPr>
              <a:t>速度</a:t>
            </a:r>
            <a:r>
              <a:rPr lang="zh-CN" altLang="zh-CN" sz="2400" dirty="0" smtClean="0"/>
              <a:t>，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zh-CN" altLang="zh-CN" sz="2400" dirty="0" smtClean="0"/>
              <a:t>而且</a:t>
            </a:r>
            <a:r>
              <a:rPr lang="zh-CN" altLang="zh-CN" sz="2400" dirty="0"/>
              <a:t>还需要对存储器进行</a:t>
            </a:r>
            <a:r>
              <a:rPr lang="zh-CN" altLang="zh-CN" sz="2400" dirty="0">
                <a:solidFill>
                  <a:srgbClr val="FF0066"/>
                </a:solidFill>
              </a:rPr>
              <a:t>同时读写操作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pPr>
              <a:spcBef>
                <a:spcPts val="600"/>
              </a:spcBef>
            </a:pPr>
            <a:r>
              <a:rPr lang="zh-CN" altLang="zh-CN" sz="2400" dirty="0" smtClean="0"/>
              <a:t>赛普拉斯</a:t>
            </a:r>
            <a:r>
              <a:rPr lang="en-US" altLang="zh-CN" sz="2400" dirty="0" smtClean="0">
                <a:latin typeface="+mn-ea"/>
              </a:rPr>
              <a:t>(</a:t>
            </a:r>
            <a:r>
              <a:rPr lang="en-US" altLang="zh-CN" sz="2400" dirty="0" smtClean="0"/>
              <a:t>Cypress</a:t>
            </a:r>
            <a:r>
              <a:rPr lang="en-US" altLang="zh-CN" sz="2400" dirty="0">
                <a:latin typeface="+mn-ea"/>
              </a:rPr>
              <a:t>)</a:t>
            </a:r>
            <a:r>
              <a:rPr lang="zh-CN" altLang="zh-CN" sz="2400" dirty="0" smtClean="0"/>
              <a:t>、</a:t>
            </a:r>
            <a:r>
              <a:rPr lang="en-US" altLang="zh-CN" sz="2400" dirty="0" err="1"/>
              <a:t>Renesas</a:t>
            </a:r>
            <a:r>
              <a:rPr lang="zh-CN" altLang="zh-CN" sz="2400" dirty="0"/>
              <a:t>、</a:t>
            </a:r>
            <a:r>
              <a:rPr lang="en-US" altLang="zh-CN" sz="2400" dirty="0"/>
              <a:t>IDT</a:t>
            </a:r>
            <a:r>
              <a:rPr lang="zh-CN" altLang="zh-CN" sz="2400" dirty="0"/>
              <a:t>、</a:t>
            </a:r>
            <a:r>
              <a:rPr lang="en-US" altLang="zh-CN" sz="2400" dirty="0"/>
              <a:t>NEC</a:t>
            </a:r>
            <a:r>
              <a:rPr lang="zh-CN" altLang="zh-CN" sz="2400" dirty="0"/>
              <a:t>和</a:t>
            </a:r>
            <a:r>
              <a:rPr lang="zh-CN" altLang="zh-CN" sz="2400" dirty="0" smtClean="0"/>
              <a:t>三星</a:t>
            </a:r>
            <a:r>
              <a:rPr lang="en-US" altLang="zh-CN" sz="2400" dirty="0">
                <a:latin typeface="+mn-ea"/>
              </a:rPr>
              <a:t>(</a:t>
            </a:r>
            <a:r>
              <a:rPr lang="en-US" altLang="zh-CN" sz="2400" dirty="0" smtClean="0"/>
              <a:t>Samsung</a:t>
            </a:r>
            <a:r>
              <a:rPr lang="en-US" altLang="zh-CN" sz="2400" dirty="0">
                <a:latin typeface="+mn-ea"/>
              </a:rPr>
              <a:t>)</a:t>
            </a:r>
            <a:r>
              <a:rPr lang="zh-CN" altLang="zh-CN" sz="2400" dirty="0" smtClean="0"/>
              <a:t>等</a:t>
            </a:r>
            <a:r>
              <a:rPr lang="zh-CN" altLang="zh-CN" sz="2400" dirty="0"/>
              <a:t>几家公司联合组成的</a:t>
            </a:r>
            <a:r>
              <a:rPr lang="en-US" altLang="zh-CN" sz="2400" dirty="0"/>
              <a:t>QDR</a:t>
            </a:r>
            <a:r>
              <a:rPr lang="zh-CN" altLang="zh-CN" sz="2400" dirty="0"/>
              <a:t>协会开发出了</a:t>
            </a:r>
            <a:r>
              <a:rPr lang="en-US" altLang="zh-CN" sz="2400" dirty="0"/>
              <a:t>QDR</a:t>
            </a:r>
            <a:r>
              <a:rPr lang="zh-CN" altLang="zh-CN" sz="2400" dirty="0"/>
              <a:t>、</a:t>
            </a:r>
            <a:r>
              <a:rPr lang="en-US" altLang="zh-CN" sz="2400" dirty="0"/>
              <a:t>QDR II</a:t>
            </a:r>
            <a:r>
              <a:rPr lang="zh-CN" altLang="zh-CN" sz="2400" dirty="0"/>
              <a:t>、</a:t>
            </a:r>
            <a:r>
              <a:rPr lang="en-US" altLang="zh-CN" sz="2400" dirty="0"/>
              <a:t>QDR II+ </a:t>
            </a:r>
            <a:r>
              <a:rPr lang="zh-CN" altLang="zh-CN" sz="2400" dirty="0"/>
              <a:t>型同步</a:t>
            </a:r>
            <a:r>
              <a:rPr lang="en-US" altLang="zh-CN" sz="2400" dirty="0"/>
              <a:t>SRAM</a:t>
            </a:r>
            <a:r>
              <a:rPr lang="zh-CN" altLang="zh-CN" sz="2400" dirty="0"/>
              <a:t>。</a:t>
            </a:r>
          </a:p>
          <a:p>
            <a:pPr>
              <a:spcBef>
                <a:spcPts val="600"/>
              </a:spcBef>
            </a:pPr>
            <a:r>
              <a:rPr lang="en-US" altLang="zh-CN" sz="2400" dirty="0"/>
              <a:t>QDR</a:t>
            </a:r>
            <a:r>
              <a:rPr lang="zh-CN" altLang="zh-CN" sz="2400" dirty="0"/>
              <a:t>架构延迟低，且带宽明显高于</a:t>
            </a:r>
            <a:r>
              <a:rPr lang="en-US" altLang="zh-CN" sz="2400" dirty="0" err="1"/>
              <a:t>NoBL</a:t>
            </a:r>
            <a:r>
              <a:rPr lang="zh-CN" altLang="zh-CN" sz="2400" dirty="0"/>
              <a:t>型架构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pPr>
              <a:spcBef>
                <a:spcPts val="600"/>
              </a:spcBef>
            </a:pPr>
            <a:r>
              <a:rPr lang="en-US" altLang="zh-CN" sz="2400" dirty="0" smtClean="0"/>
              <a:t>QDR</a:t>
            </a:r>
            <a:r>
              <a:rPr lang="zh-CN" altLang="zh-CN" sz="2400" dirty="0"/>
              <a:t>型同步</a:t>
            </a:r>
            <a:r>
              <a:rPr lang="en-US" altLang="zh-CN" sz="2400" dirty="0"/>
              <a:t>SRAM</a:t>
            </a:r>
            <a:r>
              <a:rPr lang="zh-CN" altLang="zh-CN" sz="2400" dirty="0"/>
              <a:t>的</a:t>
            </a:r>
            <a:r>
              <a:rPr lang="zh-CN" altLang="zh-CN" sz="2400" dirty="0">
                <a:solidFill>
                  <a:srgbClr val="FF0066"/>
                </a:solidFill>
              </a:rPr>
              <a:t>读端口</a:t>
            </a:r>
            <a:r>
              <a:rPr lang="zh-CN" altLang="zh-CN" sz="2400" dirty="0"/>
              <a:t>和</a:t>
            </a:r>
            <a:r>
              <a:rPr lang="zh-CN" altLang="zh-CN" sz="2400" dirty="0">
                <a:solidFill>
                  <a:srgbClr val="FF0066"/>
                </a:solidFill>
              </a:rPr>
              <a:t>写端口</a:t>
            </a:r>
            <a:r>
              <a:rPr lang="zh-CN" altLang="zh-CN" sz="2400" dirty="0"/>
              <a:t>是</a:t>
            </a:r>
            <a:r>
              <a:rPr lang="zh-CN" altLang="zh-CN" sz="2400" dirty="0">
                <a:solidFill>
                  <a:srgbClr val="FF0066"/>
                </a:solidFill>
              </a:rPr>
              <a:t>分开</a:t>
            </a:r>
            <a:r>
              <a:rPr lang="zh-CN" altLang="zh-CN" sz="2400" dirty="0"/>
              <a:t>的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pPr lvl="1">
              <a:spcBef>
                <a:spcPts val="600"/>
              </a:spcBef>
            </a:pPr>
            <a:r>
              <a:rPr lang="zh-CN" altLang="zh-CN" sz="2400" dirty="0" smtClean="0"/>
              <a:t>这些</a:t>
            </a:r>
            <a:r>
              <a:rPr lang="zh-CN" altLang="zh-CN" sz="2400" dirty="0"/>
              <a:t>端口可</a:t>
            </a:r>
            <a:r>
              <a:rPr lang="zh-CN" altLang="zh-CN" sz="2400" dirty="0">
                <a:solidFill>
                  <a:srgbClr val="0000FF"/>
                </a:solidFill>
              </a:rPr>
              <a:t>独立工作</a:t>
            </a:r>
            <a:r>
              <a:rPr lang="zh-CN" altLang="zh-CN" sz="2400" dirty="0"/>
              <a:t>，并支持</a:t>
            </a:r>
            <a:r>
              <a:rPr lang="zh-CN" altLang="zh-CN" sz="2400" dirty="0">
                <a:solidFill>
                  <a:srgbClr val="0000FF"/>
                </a:solidFill>
              </a:rPr>
              <a:t>并行</a:t>
            </a:r>
            <a:r>
              <a:rPr lang="zh-CN" altLang="zh-CN" sz="2400" dirty="0"/>
              <a:t>的</a:t>
            </a:r>
            <a:r>
              <a:rPr lang="zh-CN" altLang="zh-CN" sz="2400" dirty="0">
                <a:solidFill>
                  <a:srgbClr val="0000FF"/>
                </a:solidFill>
              </a:rPr>
              <a:t>读</a:t>
            </a:r>
            <a:r>
              <a:rPr lang="zh-CN" altLang="zh-CN" sz="2400" dirty="0"/>
              <a:t>、</a:t>
            </a:r>
            <a:r>
              <a:rPr lang="zh-CN" altLang="zh-CN" sz="2400" dirty="0">
                <a:solidFill>
                  <a:srgbClr val="0000FF"/>
                </a:solidFill>
              </a:rPr>
              <a:t>写</a:t>
            </a:r>
            <a:r>
              <a:rPr lang="zh-CN" altLang="zh-CN" sz="2400" dirty="0"/>
              <a:t>操作，彻底消除了</a:t>
            </a:r>
            <a:r>
              <a:rPr lang="zh-CN" altLang="zh-CN" sz="2400" dirty="0">
                <a:solidFill>
                  <a:srgbClr val="008000"/>
                </a:solidFill>
              </a:rPr>
              <a:t>总线争用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pPr lvl="1">
              <a:spcBef>
                <a:spcPts val="600"/>
              </a:spcBef>
            </a:pPr>
            <a:r>
              <a:rPr lang="zh-CN" altLang="zh-CN" sz="2400" dirty="0" smtClean="0"/>
              <a:t>能够</a:t>
            </a:r>
            <a:r>
              <a:rPr lang="zh-CN" altLang="zh-CN" sz="2400" dirty="0"/>
              <a:t>以</a:t>
            </a:r>
            <a:r>
              <a:rPr lang="en-US" altLang="zh-CN" sz="2400" dirty="0"/>
              <a:t>2</a:t>
            </a:r>
            <a:r>
              <a:rPr lang="zh-CN" altLang="zh-CN" sz="2400" dirty="0"/>
              <a:t>倍数据传输速率（</a:t>
            </a:r>
            <a:r>
              <a:rPr lang="en-US" altLang="zh-CN" sz="2400" dirty="0"/>
              <a:t>DDR</a:t>
            </a:r>
            <a:r>
              <a:rPr lang="zh-CN" altLang="zh-CN" sz="2400" dirty="0"/>
              <a:t>，即时钟的</a:t>
            </a:r>
            <a:r>
              <a:rPr lang="zh-CN" altLang="zh-CN" sz="2400" dirty="0">
                <a:solidFill>
                  <a:srgbClr val="0000FF"/>
                </a:solidFill>
              </a:rPr>
              <a:t>上升沿</a:t>
            </a:r>
            <a:r>
              <a:rPr lang="zh-CN" altLang="zh-CN" sz="2400" dirty="0"/>
              <a:t>和</a:t>
            </a:r>
            <a:r>
              <a:rPr lang="zh-CN" altLang="zh-CN" sz="2400" dirty="0">
                <a:solidFill>
                  <a:srgbClr val="0000FF"/>
                </a:solidFill>
              </a:rPr>
              <a:t>下降沿</a:t>
            </a:r>
            <a:r>
              <a:rPr lang="zh-CN" altLang="zh-CN" sz="2400" dirty="0"/>
              <a:t>可分别传送一次数据）来支持两项同时出现的读、写操作，所以称为“</a:t>
            </a:r>
            <a:r>
              <a:rPr lang="zh-CN" altLang="zh-CN" sz="2400" dirty="0">
                <a:solidFill>
                  <a:srgbClr val="0000FF"/>
                </a:solidFill>
              </a:rPr>
              <a:t>四倍数据速率</a:t>
            </a:r>
            <a:r>
              <a:rPr lang="zh-CN" altLang="zh-CN" sz="2400" dirty="0"/>
              <a:t>”（</a:t>
            </a:r>
            <a:r>
              <a:rPr lang="en-US" altLang="zh-CN" sz="2400" dirty="0">
                <a:solidFill>
                  <a:srgbClr val="0000FF"/>
                </a:solidFill>
              </a:rPr>
              <a:t>QDR</a:t>
            </a:r>
            <a:r>
              <a:rPr lang="zh-CN" altLang="zh-CN" sz="2400" dirty="0"/>
              <a:t>）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D031C4-4632-4437-8B62-3FAD678140B8}" type="slidenum">
              <a:rPr lang="zh-CN" altLang="en-US" smtClean="0"/>
              <a:pPr/>
              <a:t>56</a:t>
            </a:fld>
            <a:endParaRPr lang="en-US" altLang="zh-CN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827480" y="494714"/>
            <a:ext cx="799267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dirty="0" smtClean="0">
                <a:solidFill>
                  <a:srgbClr val="FF6600"/>
                </a:solidFill>
              </a:rPr>
              <a:t>3</a:t>
            </a:r>
            <a:r>
              <a:rPr lang="en-US" altLang="zh-CN" dirty="0">
                <a:solidFill>
                  <a:srgbClr val="FF6600"/>
                </a:solidFill>
              </a:rPr>
              <a:t>. </a:t>
            </a:r>
            <a:r>
              <a:rPr lang="en-US" altLang="zh-CN" dirty="0" smtClean="0">
                <a:solidFill>
                  <a:srgbClr val="FF6600"/>
                </a:solidFill>
              </a:rPr>
              <a:t>QDR</a:t>
            </a:r>
            <a:r>
              <a:rPr lang="en-US" altLang="zh-CN" dirty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dirty="0" smtClean="0">
                <a:solidFill>
                  <a:srgbClr val="FF6600"/>
                </a:solidFill>
              </a:rPr>
              <a:t>四</a:t>
            </a:r>
            <a:r>
              <a:rPr lang="zh-CN" altLang="en-US" dirty="0">
                <a:solidFill>
                  <a:srgbClr val="FF6600"/>
                </a:solidFill>
              </a:rPr>
              <a:t>倍数据</a:t>
            </a:r>
            <a:r>
              <a:rPr lang="zh-CN" altLang="en-US" dirty="0" smtClean="0">
                <a:solidFill>
                  <a:srgbClr val="FF6600"/>
                </a:solidFill>
              </a:rPr>
              <a:t>速率</a:t>
            </a:r>
            <a:r>
              <a:rPr lang="en-US" altLang="zh-CN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dirty="0" smtClean="0">
                <a:solidFill>
                  <a:srgbClr val="FF6600"/>
                </a:solidFill>
              </a:rPr>
              <a:t>型</a:t>
            </a:r>
            <a:r>
              <a:rPr lang="zh-CN" altLang="en-US" dirty="0">
                <a:solidFill>
                  <a:srgbClr val="FF6600"/>
                </a:solidFill>
              </a:rPr>
              <a:t>同步</a:t>
            </a:r>
            <a:r>
              <a:rPr lang="en-US" altLang="zh-CN" dirty="0">
                <a:solidFill>
                  <a:srgbClr val="FF6600"/>
                </a:solidFill>
              </a:rPr>
              <a:t>SRAM</a:t>
            </a:r>
            <a:endParaRPr lang="zh-CN" altLang="en-US" kern="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436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7D"/>
                </a:solidFill>
                <a:ea typeface="黑体" pitchFamily="2" charset="-122"/>
              </a:rPr>
              <a:t>5.2.1  SRAM</a:t>
            </a:r>
            <a:r>
              <a:rPr lang="zh-CN" altLang="en-US" dirty="0">
                <a:solidFill>
                  <a:srgbClr val="00007D"/>
                </a:solidFill>
                <a:ea typeface="黑体" pitchFamily="2" charset="-122"/>
              </a:rPr>
              <a:t>       </a:t>
            </a:r>
            <a:r>
              <a:rPr lang="zh-CN" altLang="en-US" dirty="0" smtClean="0">
                <a:solidFill>
                  <a:srgbClr val="CC3399"/>
                </a:solidFill>
                <a:ea typeface="黑体" pitchFamily="2" charset="-122"/>
              </a:rPr>
              <a:t>二、同步</a:t>
            </a:r>
            <a:r>
              <a:rPr lang="en-US" altLang="zh-CN" dirty="0" smtClean="0">
                <a:solidFill>
                  <a:srgbClr val="CC3399"/>
                </a:solidFill>
                <a:ea typeface="黑体" pitchFamily="2" charset="-122"/>
              </a:rPr>
              <a:t>SRAM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68853"/>
            <a:ext cx="8362950" cy="5128587"/>
          </a:xfrm>
        </p:spPr>
        <p:txBody>
          <a:bodyPr/>
          <a:lstStyle/>
          <a:p>
            <a:r>
              <a:rPr lang="zh-CN" altLang="zh-CN" dirty="0" smtClean="0"/>
              <a:t>最新</a:t>
            </a:r>
            <a:r>
              <a:rPr lang="zh-CN" altLang="zh-CN" dirty="0"/>
              <a:t>的</a:t>
            </a:r>
            <a:r>
              <a:rPr lang="en-US" altLang="zh-CN" dirty="0"/>
              <a:t>QDR II+ </a:t>
            </a:r>
            <a:r>
              <a:rPr lang="zh-CN" altLang="zh-CN" dirty="0"/>
              <a:t>型同步</a:t>
            </a:r>
            <a:r>
              <a:rPr lang="en-US" altLang="zh-CN" dirty="0" smtClean="0"/>
              <a:t>SRAM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数据位</a:t>
            </a:r>
            <a:r>
              <a:rPr lang="zh-CN" altLang="zh-CN" dirty="0"/>
              <a:t>宽有</a:t>
            </a:r>
            <a:r>
              <a:rPr lang="en-US" altLang="zh-CN" dirty="0"/>
              <a:t>36</a:t>
            </a:r>
            <a:r>
              <a:rPr lang="zh-CN" altLang="zh-CN" dirty="0"/>
              <a:t>位、</a:t>
            </a:r>
            <a:r>
              <a:rPr lang="en-US" altLang="zh-CN" dirty="0"/>
              <a:t>18</a:t>
            </a:r>
            <a:r>
              <a:rPr lang="zh-CN" altLang="zh-CN" dirty="0"/>
              <a:t>位、</a:t>
            </a:r>
            <a:r>
              <a:rPr lang="en-US" altLang="zh-CN" dirty="0"/>
              <a:t>9</a:t>
            </a:r>
            <a:r>
              <a:rPr lang="zh-CN" altLang="zh-CN" dirty="0"/>
              <a:t>位可选</a:t>
            </a:r>
            <a:r>
              <a:rPr lang="zh-CN" altLang="zh-CN" dirty="0" smtClean="0"/>
              <a:t>，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突发长度</a:t>
            </a:r>
            <a:r>
              <a:rPr lang="zh-CN" altLang="zh-CN" dirty="0"/>
              <a:t>为</a:t>
            </a:r>
            <a:r>
              <a:rPr lang="en-US" altLang="zh-CN" dirty="0"/>
              <a:t>2</a:t>
            </a:r>
            <a:r>
              <a:rPr lang="zh-CN" altLang="zh-CN" dirty="0"/>
              <a:t>或</a:t>
            </a:r>
            <a:r>
              <a:rPr lang="en-US" altLang="zh-CN" dirty="0"/>
              <a:t>4</a:t>
            </a:r>
            <a:r>
              <a:rPr lang="zh-CN" altLang="zh-CN" dirty="0" smtClean="0"/>
              <a:t>，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读取</a:t>
            </a:r>
            <a:r>
              <a:rPr lang="zh-CN" altLang="zh-CN" dirty="0"/>
              <a:t>延迟为</a:t>
            </a:r>
            <a:r>
              <a:rPr lang="en-US" altLang="zh-CN" dirty="0"/>
              <a:t>2</a:t>
            </a:r>
            <a:r>
              <a:rPr lang="zh-CN" altLang="zh-CN" dirty="0"/>
              <a:t>或</a:t>
            </a:r>
            <a:r>
              <a:rPr lang="en-US" altLang="zh-CN" dirty="0"/>
              <a:t>2.5</a:t>
            </a:r>
            <a:r>
              <a:rPr lang="zh-CN" altLang="zh-CN" dirty="0"/>
              <a:t>个时钟周期</a:t>
            </a:r>
            <a:r>
              <a:rPr lang="zh-CN" altLang="zh-CN" dirty="0" smtClean="0"/>
              <a:t>，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时钟频率</a:t>
            </a:r>
            <a:r>
              <a:rPr lang="zh-CN" altLang="zh-CN" dirty="0"/>
              <a:t>最高可达</a:t>
            </a:r>
            <a:r>
              <a:rPr lang="en-US" altLang="zh-CN" dirty="0"/>
              <a:t>550MHz</a:t>
            </a:r>
            <a:r>
              <a:rPr lang="zh-CN" altLang="zh-CN" dirty="0" smtClean="0"/>
              <a:t>，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存储容量</a:t>
            </a:r>
            <a:r>
              <a:rPr lang="zh-CN" altLang="zh-CN" dirty="0"/>
              <a:t>通常在</a:t>
            </a:r>
            <a:r>
              <a:rPr lang="en-US" altLang="zh-CN" dirty="0"/>
              <a:t>18Mb</a:t>
            </a:r>
            <a:r>
              <a:rPr lang="zh-CN" altLang="zh-CN" dirty="0"/>
              <a:t>至</a:t>
            </a:r>
            <a:r>
              <a:rPr lang="en-US" altLang="zh-CN" dirty="0"/>
              <a:t>144Mb</a:t>
            </a:r>
            <a:r>
              <a:rPr lang="zh-CN" altLang="zh-CN" dirty="0"/>
              <a:t>之间。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D031C4-4632-4437-8B62-3FAD678140B8}" type="slidenum">
              <a:rPr lang="zh-CN" altLang="en-US" smtClean="0"/>
              <a:pPr/>
              <a:t>57</a:t>
            </a:fld>
            <a:endParaRPr lang="en-US" altLang="zh-CN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827480" y="494714"/>
            <a:ext cx="799267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dirty="0" smtClean="0">
                <a:solidFill>
                  <a:srgbClr val="FF6600"/>
                </a:solidFill>
              </a:rPr>
              <a:t>3</a:t>
            </a:r>
            <a:r>
              <a:rPr lang="en-US" altLang="zh-CN" dirty="0">
                <a:solidFill>
                  <a:srgbClr val="FF6600"/>
                </a:solidFill>
              </a:rPr>
              <a:t>. </a:t>
            </a:r>
            <a:r>
              <a:rPr lang="en-US" altLang="zh-CN" dirty="0" smtClean="0">
                <a:solidFill>
                  <a:srgbClr val="FF6600"/>
                </a:solidFill>
              </a:rPr>
              <a:t>QDR</a:t>
            </a:r>
            <a:r>
              <a:rPr lang="en-US" altLang="zh-CN" dirty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dirty="0" smtClean="0">
                <a:solidFill>
                  <a:srgbClr val="FF6600"/>
                </a:solidFill>
              </a:rPr>
              <a:t>四</a:t>
            </a:r>
            <a:r>
              <a:rPr lang="zh-CN" altLang="en-US" dirty="0">
                <a:solidFill>
                  <a:srgbClr val="FF6600"/>
                </a:solidFill>
              </a:rPr>
              <a:t>倍数据</a:t>
            </a:r>
            <a:r>
              <a:rPr lang="zh-CN" altLang="en-US" dirty="0" smtClean="0">
                <a:solidFill>
                  <a:srgbClr val="FF6600"/>
                </a:solidFill>
              </a:rPr>
              <a:t>速率</a:t>
            </a:r>
            <a:r>
              <a:rPr lang="en-US" altLang="zh-CN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dirty="0" smtClean="0">
                <a:solidFill>
                  <a:srgbClr val="FF6600"/>
                </a:solidFill>
              </a:rPr>
              <a:t>型</a:t>
            </a:r>
            <a:r>
              <a:rPr lang="zh-CN" altLang="en-US" dirty="0">
                <a:solidFill>
                  <a:srgbClr val="FF6600"/>
                </a:solidFill>
              </a:rPr>
              <a:t>同步</a:t>
            </a:r>
            <a:r>
              <a:rPr lang="en-US" altLang="zh-CN" dirty="0">
                <a:solidFill>
                  <a:srgbClr val="FF6600"/>
                </a:solidFill>
              </a:rPr>
              <a:t>SRAM</a:t>
            </a:r>
            <a:endParaRPr lang="zh-CN" altLang="en-US" kern="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9884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7D"/>
                </a:solidFill>
                <a:ea typeface="黑体" pitchFamily="2" charset="-122"/>
              </a:rPr>
              <a:t>5.2.1  SRAM</a:t>
            </a:r>
            <a:r>
              <a:rPr lang="zh-CN" altLang="en-US" dirty="0">
                <a:solidFill>
                  <a:srgbClr val="00007D"/>
                </a:solidFill>
                <a:ea typeface="黑体" pitchFamily="2" charset="-122"/>
              </a:rPr>
              <a:t>       </a:t>
            </a:r>
            <a:r>
              <a:rPr lang="zh-CN" altLang="en-US" dirty="0" smtClean="0">
                <a:solidFill>
                  <a:srgbClr val="CC3399"/>
                </a:solidFill>
                <a:ea typeface="黑体" pitchFamily="2" charset="-122"/>
              </a:rPr>
              <a:t>二、同步</a:t>
            </a:r>
            <a:r>
              <a:rPr lang="en-US" altLang="zh-CN" dirty="0" smtClean="0">
                <a:solidFill>
                  <a:srgbClr val="CC3399"/>
                </a:solidFill>
                <a:ea typeface="黑体" pitchFamily="2" charset="-122"/>
              </a:rPr>
              <a:t>SRAM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681"/>
            <a:ext cx="8507410" cy="547276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zh-CN" altLang="zh-CN" dirty="0"/>
              <a:t>与</a:t>
            </a:r>
            <a:r>
              <a:rPr lang="en-US" altLang="zh-CN" dirty="0"/>
              <a:t>QDR</a:t>
            </a:r>
            <a:r>
              <a:rPr lang="zh-CN" altLang="zh-CN" dirty="0"/>
              <a:t>型同步</a:t>
            </a:r>
            <a:r>
              <a:rPr lang="en-US" altLang="zh-CN" dirty="0"/>
              <a:t>SRAM</a:t>
            </a:r>
            <a:r>
              <a:rPr lang="zh-CN" altLang="zh-CN" dirty="0"/>
              <a:t>很相似，主要的差异在于</a:t>
            </a:r>
            <a:r>
              <a:rPr lang="en-US" altLang="zh-CN" dirty="0"/>
              <a:t>DDR</a:t>
            </a:r>
            <a:r>
              <a:rPr lang="zh-CN" altLang="zh-CN" dirty="0"/>
              <a:t>型同步</a:t>
            </a:r>
            <a:r>
              <a:rPr lang="en-US" altLang="zh-CN" dirty="0"/>
              <a:t>SRAM</a:t>
            </a:r>
            <a:r>
              <a:rPr lang="zh-CN" altLang="zh-CN" dirty="0">
                <a:solidFill>
                  <a:srgbClr val="0000FF"/>
                </a:solidFill>
              </a:rPr>
              <a:t>不具备单独的</a:t>
            </a:r>
            <a:r>
              <a:rPr lang="zh-CN" altLang="zh-CN" dirty="0">
                <a:solidFill>
                  <a:srgbClr val="FF0066"/>
                </a:solidFill>
              </a:rPr>
              <a:t>读</a:t>
            </a:r>
            <a:r>
              <a:rPr lang="zh-CN" altLang="zh-CN" dirty="0">
                <a:solidFill>
                  <a:srgbClr val="0000FF"/>
                </a:solidFill>
              </a:rPr>
              <a:t>和</a:t>
            </a:r>
            <a:r>
              <a:rPr lang="zh-CN" altLang="zh-CN" dirty="0">
                <a:solidFill>
                  <a:srgbClr val="FF0066"/>
                </a:solidFill>
              </a:rPr>
              <a:t>写</a:t>
            </a:r>
            <a:r>
              <a:rPr lang="zh-CN" altLang="zh-CN" dirty="0">
                <a:solidFill>
                  <a:srgbClr val="0000FF"/>
                </a:solidFill>
              </a:rPr>
              <a:t>端口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>
              <a:spcBef>
                <a:spcPts val="600"/>
              </a:spcBef>
            </a:pPr>
            <a:r>
              <a:rPr lang="en-US" altLang="zh-CN" dirty="0"/>
              <a:t>DDR</a:t>
            </a:r>
            <a:r>
              <a:rPr lang="zh-CN" altLang="zh-CN" dirty="0"/>
              <a:t>型同步</a:t>
            </a:r>
            <a:r>
              <a:rPr lang="en-US" altLang="zh-CN" dirty="0"/>
              <a:t>SDRAM</a:t>
            </a:r>
            <a:r>
              <a:rPr lang="zh-CN" altLang="zh-CN" dirty="0"/>
              <a:t>器件只能分别（而不是在某一给定的时刻同时）执行读和写操作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>
              <a:spcBef>
                <a:spcPts val="600"/>
              </a:spcBef>
            </a:pPr>
            <a:r>
              <a:rPr lang="zh-CN" altLang="en-US" dirty="0" smtClean="0"/>
              <a:t>应用场合：</a:t>
            </a:r>
            <a:endParaRPr lang="en-US" altLang="zh-CN" dirty="0" smtClean="0"/>
          </a:p>
          <a:p>
            <a:pPr lvl="1">
              <a:spcBef>
                <a:spcPts val="600"/>
              </a:spcBef>
            </a:pPr>
            <a:r>
              <a:rPr lang="en-US" altLang="zh-CN" dirty="0" smtClean="0"/>
              <a:t>QDR</a:t>
            </a:r>
            <a:r>
              <a:rPr lang="zh-CN" altLang="zh-CN" dirty="0"/>
              <a:t>型同步</a:t>
            </a:r>
            <a:r>
              <a:rPr lang="en-US" altLang="zh-CN" dirty="0" smtClean="0"/>
              <a:t>SRAM</a:t>
            </a:r>
            <a:r>
              <a:rPr lang="zh-CN" altLang="en-US" dirty="0" smtClean="0"/>
              <a:t>：</a:t>
            </a:r>
            <a:r>
              <a:rPr lang="zh-CN" altLang="zh-CN" dirty="0" smtClean="0"/>
              <a:t>主要</a:t>
            </a:r>
            <a:r>
              <a:rPr lang="zh-CN" altLang="zh-CN" dirty="0"/>
              <a:t>面向大量读、写操作随机交替出现的</a:t>
            </a:r>
            <a:r>
              <a:rPr lang="zh-CN" altLang="zh-CN" dirty="0" smtClean="0"/>
              <a:t>应用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>
              <a:spcBef>
                <a:spcPts val="600"/>
              </a:spcBef>
            </a:pPr>
            <a:r>
              <a:rPr lang="en-US" altLang="zh-CN" dirty="0" smtClean="0"/>
              <a:t>DDR</a:t>
            </a:r>
            <a:r>
              <a:rPr lang="zh-CN" altLang="zh-CN" dirty="0"/>
              <a:t>型同步</a:t>
            </a:r>
            <a:r>
              <a:rPr lang="en-US" altLang="zh-CN" dirty="0" smtClean="0"/>
              <a:t>SRAM</a:t>
            </a:r>
            <a:r>
              <a:rPr lang="zh-CN" altLang="en-US" dirty="0" smtClean="0"/>
              <a:t>：</a:t>
            </a:r>
            <a:r>
              <a:rPr lang="zh-CN" altLang="zh-CN" dirty="0" smtClean="0"/>
              <a:t>主要</a:t>
            </a:r>
            <a:r>
              <a:rPr lang="zh-CN" altLang="zh-CN" dirty="0"/>
              <a:t>针对大量读操作（或写操作）连续出现、且所需带宽远远高于标准同步</a:t>
            </a:r>
            <a:r>
              <a:rPr lang="en-US" altLang="zh-CN" dirty="0"/>
              <a:t>SRAM</a:t>
            </a:r>
            <a:r>
              <a:rPr lang="zh-CN" altLang="zh-CN" dirty="0"/>
              <a:t>或</a:t>
            </a:r>
            <a:r>
              <a:rPr lang="en-US" altLang="zh-CN" dirty="0" err="1"/>
              <a:t>NoBL</a:t>
            </a:r>
            <a:r>
              <a:rPr lang="zh-CN" altLang="zh-CN" dirty="0"/>
              <a:t>型器件的应用</a:t>
            </a:r>
            <a:r>
              <a:rPr lang="zh-CN" altLang="zh-CN" dirty="0" smtClean="0"/>
              <a:t>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D031C4-4632-4437-8B62-3FAD678140B8}" type="slidenum">
              <a:rPr lang="zh-CN" altLang="en-US" smtClean="0"/>
              <a:pPr/>
              <a:t>58</a:t>
            </a:fld>
            <a:endParaRPr lang="en-US" altLang="zh-CN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827480" y="494714"/>
            <a:ext cx="799267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dirty="0" smtClean="0">
                <a:solidFill>
                  <a:srgbClr val="FF6600"/>
                </a:solidFill>
              </a:rPr>
              <a:t>4. DDR</a:t>
            </a:r>
            <a:r>
              <a:rPr lang="en-US" altLang="zh-CN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双</a:t>
            </a:r>
            <a:r>
              <a:rPr lang="zh-CN" altLang="en-US" dirty="0" smtClean="0">
                <a:solidFill>
                  <a:srgbClr val="FF6600"/>
                </a:solidFill>
              </a:rPr>
              <a:t>倍数</a:t>
            </a:r>
            <a:r>
              <a:rPr lang="zh-CN" altLang="en-US" dirty="0">
                <a:solidFill>
                  <a:srgbClr val="FF6600"/>
                </a:solidFill>
              </a:rPr>
              <a:t>据</a:t>
            </a:r>
            <a:r>
              <a:rPr lang="zh-CN" altLang="en-US" dirty="0" smtClean="0">
                <a:solidFill>
                  <a:srgbClr val="FF6600"/>
                </a:solidFill>
              </a:rPr>
              <a:t>速率</a:t>
            </a:r>
            <a:r>
              <a:rPr lang="en-US" altLang="zh-CN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dirty="0" smtClean="0">
                <a:solidFill>
                  <a:srgbClr val="FF6600"/>
                </a:solidFill>
              </a:rPr>
              <a:t>型</a:t>
            </a:r>
            <a:r>
              <a:rPr lang="zh-CN" altLang="en-US" dirty="0">
                <a:solidFill>
                  <a:srgbClr val="FF6600"/>
                </a:solidFill>
              </a:rPr>
              <a:t>同步</a:t>
            </a:r>
            <a:r>
              <a:rPr lang="en-US" altLang="zh-CN" dirty="0">
                <a:solidFill>
                  <a:srgbClr val="FF6600"/>
                </a:solidFill>
              </a:rPr>
              <a:t>SRAM</a:t>
            </a:r>
            <a:endParaRPr lang="zh-CN" altLang="en-US" kern="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5149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7D"/>
                </a:solidFill>
                <a:ea typeface="黑体" pitchFamily="2" charset="-122"/>
              </a:rPr>
              <a:t>5.2.1  SRAM</a:t>
            </a:r>
            <a:r>
              <a:rPr lang="zh-CN" altLang="en-US" dirty="0">
                <a:solidFill>
                  <a:srgbClr val="00007D"/>
                </a:solidFill>
                <a:ea typeface="黑体" pitchFamily="2" charset="-122"/>
              </a:rPr>
              <a:t>       </a:t>
            </a:r>
            <a:r>
              <a:rPr lang="zh-CN" altLang="en-US" dirty="0" smtClean="0">
                <a:solidFill>
                  <a:srgbClr val="CC3399"/>
                </a:solidFill>
                <a:ea typeface="黑体" pitchFamily="2" charset="-122"/>
              </a:rPr>
              <a:t>二、同步</a:t>
            </a:r>
            <a:r>
              <a:rPr lang="en-US" altLang="zh-CN" dirty="0" smtClean="0">
                <a:solidFill>
                  <a:srgbClr val="CC3399"/>
                </a:solidFill>
                <a:ea typeface="黑体" pitchFamily="2" charset="-122"/>
              </a:rPr>
              <a:t>SRAM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19"/>
            <a:ext cx="8507410" cy="5184721"/>
          </a:xfrm>
        </p:spPr>
        <p:txBody>
          <a:bodyPr/>
          <a:lstStyle/>
          <a:p>
            <a:r>
              <a:rPr lang="zh-CN" altLang="zh-CN" dirty="0"/>
              <a:t>最新的</a:t>
            </a:r>
            <a:r>
              <a:rPr lang="en-US" altLang="zh-CN" dirty="0"/>
              <a:t>DDR II+ </a:t>
            </a:r>
            <a:r>
              <a:rPr lang="zh-CN" altLang="zh-CN" dirty="0"/>
              <a:t>型同步</a:t>
            </a:r>
            <a:r>
              <a:rPr lang="en-US" altLang="zh-CN" dirty="0" smtClean="0"/>
              <a:t>SRAM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数据位</a:t>
            </a:r>
            <a:r>
              <a:rPr lang="zh-CN" altLang="zh-CN" dirty="0"/>
              <a:t>宽有</a:t>
            </a:r>
            <a:r>
              <a:rPr lang="en-US" altLang="zh-CN" dirty="0"/>
              <a:t>36</a:t>
            </a:r>
            <a:r>
              <a:rPr lang="zh-CN" altLang="zh-CN" dirty="0"/>
              <a:t>位、</a:t>
            </a:r>
            <a:r>
              <a:rPr lang="en-US" altLang="zh-CN" dirty="0"/>
              <a:t>18</a:t>
            </a:r>
            <a:r>
              <a:rPr lang="zh-CN" altLang="zh-CN" dirty="0"/>
              <a:t>位可选</a:t>
            </a:r>
            <a:r>
              <a:rPr lang="zh-CN" altLang="zh-CN" dirty="0" smtClean="0"/>
              <a:t>，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突发长度</a:t>
            </a:r>
            <a:r>
              <a:rPr lang="zh-CN" altLang="zh-CN" dirty="0"/>
              <a:t>为</a:t>
            </a:r>
            <a:r>
              <a:rPr lang="en-US" altLang="zh-CN" dirty="0"/>
              <a:t>2</a:t>
            </a:r>
            <a:r>
              <a:rPr lang="zh-CN" altLang="zh-CN" dirty="0" smtClean="0"/>
              <a:t>，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读取</a:t>
            </a:r>
            <a:r>
              <a:rPr lang="zh-CN" altLang="zh-CN" dirty="0"/>
              <a:t>延迟为</a:t>
            </a:r>
            <a:r>
              <a:rPr lang="en-US" altLang="zh-CN" dirty="0"/>
              <a:t>2</a:t>
            </a:r>
            <a:r>
              <a:rPr lang="zh-CN" altLang="zh-CN" dirty="0"/>
              <a:t>或</a:t>
            </a:r>
            <a:r>
              <a:rPr lang="en-US" altLang="zh-CN" dirty="0"/>
              <a:t>2.5</a:t>
            </a:r>
            <a:r>
              <a:rPr lang="zh-CN" altLang="zh-CN" dirty="0"/>
              <a:t>个时钟周期</a:t>
            </a:r>
            <a:r>
              <a:rPr lang="zh-CN" altLang="zh-CN" dirty="0" smtClean="0"/>
              <a:t>，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时钟频率</a:t>
            </a:r>
            <a:r>
              <a:rPr lang="zh-CN" altLang="zh-CN" dirty="0"/>
              <a:t>最高可达</a:t>
            </a:r>
            <a:r>
              <a:rPr lang="en-US" altLang="zh-CN" dirty="0"/>
              <a:t>550MHz</a:t>
            </a:r>
            <a:r>
              <a:rPr lang="zh-CN" altLang="zh-CN" dirty="0" smtClean="0"/>
              <a:t>，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存储容量</a:t>
            </a:r>
            <a:r>
              <a:rPr lang="zh-CN" altLang="zh-CN" dirty="0"/>
              <a:t>在</a:t>
            </a:r>
            <a:r>
              <a:rPr lang="en-US" altLang="zh-CN" dirty="0"/>
              <a:t>18Mb</a:t>
            </a:r>
            <a:r>
              <a:rPr lang="zh-CN" altLang="zh-CN" dirty="0"/>
              <a:t>至</a:t>
            </a:r>
            <a:r>
              <a:rPr lang="en-US" altLang="zh-CN" dirty="0"/>
              <a:t>144Mb</a:t>
            </a:r>
            <a:r>
              <a:rPr lang="zh-CN" altLang="zh-CN" dirty="0"/>
              <a:t>之间。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D031C4-4632-4437-8B62-3FAD678140B8}" type="slidenum">
              <a:rPr lang="zh-CN" altLang="en-US" smtClean="0"/>
              <a:pPr/>
              <a:t>59</a:t>
            </a:fld>
            <a:endParaRPr lang="en-US" altLang="zh-CN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827480" y="494714"/>
            <a:ext cx="799267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dirty="0" smtClean="0">
                <a:solidFill>
                  <a:srgbClr val="FF6600"/>
                </a:solidFill>
              </a:rPr>
              <a:t>4. DDR</a:t>
            </a:r>
            <a:r>
              <a:rPr lang="en-US" altLang="zh-CN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双</a:t>
            </a:r>
            <a:r>
              <a:rPr lang="zh-CN" altLang="en-US" dirty="0" smtClean="0">
                <a:solidFill>
                  <a:srgbClr val="FF6600"/>
                </a:solidFill>
              </a:rPr>
              <a:t>倍数</a:t>
            </a:r>
            <a:r>
              <a:rPr lang="zh-CN" altLang="en-US" dirty="0">
                <a:solidFill>
                  <a:srgbClr val="FF6600"/>
                </a:solidFill>
              </a:rPr>
              <a:t>据</a:t>
            </a:r>
            <a:r>
              <a:rPr lang="zh-CN" altLang="en-US" dirty="0" smtClean="0">
                <a:solidFill>
                  <a:srgbClr val="FF6600"/>
                </a:solidFill>
              </a:rPr>
              <a:t>速率</a:t>
            </a:r>
            <a:r>
              <a:rPr lang="en-US" altLang="zh-CN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dirty="0" smtClean="0">
                <a:solidFill>
                  <a:srgbClr val="FF6600"/>
                </a:solidFill>
              </a:rPr>
              <a:t>型</a:t>
            </a:r>
            <a:r>
              <a:rPr lang="zh-CN" altLang="en-US" dirty="0">
                <a:solidFill>
                  <a:srgbClr val="FF6600"/>
                </a:solidFill>
              </a:rPr>
              <a:t>同步</a:t>
            </a:r>
            <a:r>
              <a:rPr lang="en-US" altLang="zh-CN" dirty="0">
                <a:solidFill>
                  <a:srgbClr val="FF6600"/>
                </a:solidFill>
              </a:rPr>
              <a:t>SRAM</a:t>
            </a:r>
            <a:endParaRPr lang="zh-CN" altLang="en-US" kern="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4973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306" name="Rectangle 2"/>
          <p:cNvSpPr>
            <a:spLocks noGrp="1" noChangeArrowheads="1"/>
          </p:cNvSpPr>
          <p:nvPr>
            <p:ph idx="1"/>
          </p:nvPr>
        </p:nvSpPr>
        <p:spPr>
          <a:xfrm>
            <a:off x="466725" y="837417"/>
            <a:ext cx="8426450" cy="5688013"/>
          </a:xfrm>
        </p:spPr>
        <p:txBody>
          <a:bodyPr/>
          <a:lstStyle/>
          <a:p>
            <a:pPr marL="352425" indent="-352425">
              <a:spcBef>
                <a:spcPts val="650"/>
              </a:spcBef>
              <a:buFont typeface="Wingdings" pitchFamily="2" charset="2"/>
              <a:buNone/>
            </a:pPr>
            <a:r>
              <a:rPr lang="zh-CN" altLang="en-US" sz="2800" dirty="0">
                <a:solidFill>
                  <a:srgbClr val="FF6600"/>
                </a:solidFill>
                <a:ea typeface="黑体" pitchFamily="2" charset="-122"/>
              </a:rPr>
              <a:t>二、主要性能指标：</a:t>
            </a:r>
          </a:p>
          <a:p>
            <a:pPr marL="979488" lvl="1" indent="-447675">
              <a:spcBef>
                <a:spcPts val="650"/>
              </a:spcBef>
              <a:buClr>
                <a:srgbClr val="006600"/>
              </a:buClr>
            </a:pPr>
            <a:r>
              <a:rPr lang="zh-CN" altLang="en-US" b="1" dirty="0">
                <a:latin typeface="Times New Roman" pitchFamily="18" charset="0"/>
              </a:rPr>
              <a:t>容量</a:t>
            </a:r>
          </a:p>
          <a:p>
            <a:pPr marL="979488" lvl="1" indent="-447675">
              <a:spcBef>
                <a:spcPts val="650"/>
              </a:spcBef>
              <a:buClr>
                <a:srgbClr val="006600"/>
              </a:buClr>
            </a:pPr>
            <a:r>
              <a:rPr lang="zh-CN" altLang="en-US" b="1" dirty="0">
                <a:latin typeface="Times New Roman" pitchFamily="18" charset="0"/>
              </a:rPr>
              <a:t>速度：存取时间</a:t>
            </a:r>
          </a:p>
          <a:p>
            <a:pPr marL="979488" lvl="1" indent="-447675">
              <a:spcBef>
                <a:spcPts val="650"/>
              </a:spcBef>
              <a:buClr>
                <a:srgbClr val="006600"/>
              </a:buClr>
            </a:pPr>
            <a:r>
              <a:rPr lang="zh-CN" altLang="en-US" b="1" dirty="0">
                <a:latin typeface="Times New Roman" pitchFamily="18" charset="0"/>
              </a:rPr>
              <a:t>成本：价格</a:t>
            </a:r>
          </a:p>
          <a:p>
            <a:pPr marL="352425" indent="-352425">
              <a:spcBef>
                <a:spcPts val="650"/>
              </a:spcBef>
              <a:buClr>
                <a:srgbClr val="006600"/>
              </a:buClr>
              <a:buFont typeface="Wingdings" pitchFamily="2" charset="2"/>
              <a:buNone/>
            </a:pPr>
            <a:endParaRPr lang="zh-CN" altLang="en-US" sz="2800" b="1" dirty="0">
              <a:latin typeface="Times New Roman" pitchFamily="18" charset="0"/>
            </a:endParaRPr>
          </a:p>
          <a:p>
            <a:pPr marL="352425" indent="-352425">
              <a:spcBef>
                <a:spcPts val="650"/>
              </a:spcBef>
              <a:buClr>
                <a:srgbClr val="006600"/>
              </a:buClr>
              <a:buFont typeface="Wingdings" pitchFamily="2" charset="2"/>
              <a:buNone/>
            </a:pPr>
            <a:r>
              <a:rPr lang="zh-CN" altLang="en-US" sz="2800" b="1" dirty="0">
                <a:latin typeface="Times New Roman" pitchFamily="18" charset="0"/>
              </a:rPr>
              <a:t>兼顾以上三方面指标 </a:t>
            </a:r>
            <a:r>
              <a:rPr lang="zh-CN" altLang="en-US" sz="2800" b="1" dirty="0">
                <a:latin typeface="+mn-ea"/>
              </a:rPr>
              <a:t>→</a:t>
            </a:r>
            <a:r>
              <a:rPr lang="zh-CN" altLang="en-US" sz="2800" b="1" dirty="0">
                <a:latin typeface="Times New Roman" pitchFamily="18" charset="0"/>
              </a:rPr>
              <a:t> 三极存储结构：</a:t>
            </a:r>
          </a:p>
          <a:p>
            <a:pPr marL="352425" indent="-352425">
              <a:spcBef>
                <a:spcPts val="650"/>
              </a:spcBef>
              <a:buClr>
                <a:srgbClr val="006600"/>
              </a:buClr>
              <a:buFont typeface="Wingdings" pitchFamily="2" charset="2"/>
              <a:buNone/>
            </a:pPr>
            <a:r>
              <a:rPr lang="zh-CN" altLang="en-US" sz="2800" b="1" dirty="0">
                <a:latin typeface="Times New Roman" pitchFamily="18" charset="0"/>
              </a:rPr>
              <a:t>		</a:t>
            </a:r>
            <a:r>
              <a:rPr lang="zh-CN" altLang="en-US" sz="2800" b="1" dirty="0">
                <a:solidFill>
                  <a:srgbClr val="CC0000"/>
                </a:solidFill>
                <a:latin typeface="Times New Roman" pitchFamily="18" charset="0"/>
              </a:rPr>
              <a:t>高速缓冲存储器</a:t>
            </a:r>
            <a:r>
              <a:rPr lang="zh-CN" altLang="en-US" sz="2800" b="1" dirty="0">
                <a:latin typeface="Times New Roman" pitchFamily="18" charset="0"/>
              </a:rPr>
              <a:t>、</a:t>
            </a:r>
            <a:r>
              <a:rPr lang="zh-CN" altLang="en-US" sz="2800" b="1" dirty="0">
                <a:solidFill>
                  <a:srgbClr val="006600"/>
                </a:solidFill>
                <a:latin typeface="Times New Roman" pitchFamily="18" charset="0"/>
              </a:rPr>
              <a:t>主存储器</a:t>
            </a:r>
            <a:r>
              <a:rPr lang="zh-CN" altLang="en-US" sz="2800" b="1" dirty="0">
                <a:latin typeface="Times New Roman" pitchFamily="18" charset="0"/>
              </a:rPr>
              <a:t>、</a:t>
            </a:r>
            <a:r>
              <a:rPr lang="zh-CN" altLang="en-US" sz="2800" b="1" dirty="0">
                <a:solidFill>
                  <a:schemeClr val="bg2"/>
                </a:solidFill>
                <a:latin typeface="Times New Roman" pitchFamily="18" charset="0"/>
              </a:rPr>
              <a:t>辅助存储器</a:t>
            </a:r>
          </a:p>
          <a:p>
            <a:pPr marL="352425" indent="-352425">
              <a:spcBef>
                <a:spcPts val="650"/>
              </a:spcBef>
              <a:buClr>
                <a:srgbClr val="006600"/>
              </a:buClr>
              <a:buFont typeface="Wingdings" pitchFamily="2" charset="2"/>
              <a:buNone/>
            </a:pPr>
            <a:endParaRPr lang="zh-CN" altLang="en-US" sz="2800" b="1" dirty="0">
              <a:latin typeface="Times New Roman" pitchFamily="18" charset="0"/>
            </a:endParaRPr>
          </a:p>
          <a:p>
            <a:pPr marL="352425" indent="-352425">
              <a:spcBef>
                <a:spcPts val="650"/>
              </a:spcBef>
              <a:buClr>
                <a:srgbClr val="006600"/>
              </a:buClr>
              <a:buFont typeface="Wingdings" pitchFamily="2" charset="2"/>
              <a:buNone/>
            </a:pPr>
            <a:r>
              <a:rPr lang="zh-CN" altLang="en-US" sz="2800" b="1" dirty="0">
                <a:latin typeface="Times New Roman" pitchFamily="18" charset="0"/>
              </a:rPr>
              <a:t>整体效果：</a:t>
            </a:r>
            <a:r>
              <a:rPr lang="zh-CN" altLang="en-US" sz="2800" b="1" dirty="0">
                <a:solidFill>
                  <a:srgbClr val="0000FF"/>
                </a:solidFill>
                <a:latin typeface="Times New Roman" pitchFamily="18" charset="0"/>
              </a:rPr>
              <a:t>速度                   成本             容量</a:t>
            </a:r>
          </a:p>
        </p:txBody>
      </p:sp>
      <p:sp>
        <p:nvSpPr>
          <p:cNvPr id="10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BC5AA0-9068-49D9-9CA6-CDEA71EC22FA}" type="slidenum">
              <a:rPr lang="zh-CN" altLang="en-US"/>
              <a:pPr/>
              <a:t>6</a:t>
            </a:fld>
            <a:endParaRPr lang="en-US" altLang="zh-CN"/>
          </a:p>
        </p:txBody>
      </p:sp>
      <p:sp>
        <p:nvSpPr>
          <p:cNvPr id="866323" name="Text Box 19"/>
          <p:cNvSpPr txBox="1">
            <a:spLocks noChangeArrowheads="1"/>
          </p:cNvSpPr>
          <p:nvPr/>
        </p:nvSpPr>
        <p:spPr bwMode="auto">
          <a:xfrm>
            <a:off x="4643438" y="1916917"/>
            <a:ext cx="4176712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rgbClr val="006600"/>
                </a:solidFill>
              </a:rPr>
              <a:t>可靠性、功耗 </a:t>
            </a:r>
            <a:r>
              <a:rPr lang="zh-CN" altLang="en-US" dirty="0">
                <a:solidFill>
                  <a:srgbClr val="006600"/>
                </a:solidFill>
                <a:latin typeface="+mn-ea"/>
                <a:ea typeface="+mn-ea"/>
                <a:cs typeface="Tahoma" panose="020B0604030504040204" pitchFamily="34" charset="0"/>
              </a:rPr>
              <a:t>→</a:t>
            </a:r>
            <a:r>
              <a:rPr lang="zh-CN" altLang="en-US" dirty="0">
                <a:solidFill>
                  <a:srgbClr val="006600"/>
                </a:solidFill>
              </a:rPr>
              <a:t> 已不成问题</a:t>
            </a:r>
          </a:p>
        </p:txBody>
      </p:sp>
      <p:sp>
        <p:nvSpPr>
          <p:cNvPr id="866324" name="AutoShape 20"/>
          <p:cNvSpPr>
            <a:spLocks/>
          </p:cNvSpPr>
          <p:nvPr/>
        </p:nvSpPr>
        <p:spPr bwMode="auto">
          <a:xfrm>
            <a:off x="4211638" y="1485117"/>
            <a:ext cx="288925" cy="1368425"/>
          </a:xfrm>
          <a:prstGeom prst="rightBrace">
            <a:avLst>
              <a:gd name="adj1" fmla="val 39469"/>
              <a:gd name="adj2" fmla="val 50000"/>
            </a:avLst>
          </a:prstGeom>
          <a:noFill/>
          <a:ln w="28575">
            <a:solidFill>
              <a:srgbClr val="006600"/>
            </a:solidFill>
            <a:round/>
            <a:headEnd/>
            <a:tailEnd type="none" w="med" len="lg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866325" name="Line 21"/>
          <p:cNvSpPr>
            <a:spLocks noChangeShapeType="1"/>
          </p:cNvSpPr>
          <p:nvPr/>
        </p:nvSpPr>
        <p:spPr bwMode="auto">
          <a:xfrm flipV="1">
            <a:off x="2700338" y="4437867"/>
            <a:ext cx="0" cy="503238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866326" name="Line 22"/>
          <p:cNvSpPr>
            <a:spLocks noChangeShapeType="1"/>
          </p:cNvSpPr>
          <p:nvPr/>
        </p:nvSpPr>
        <p:spPr bwMode="auto">
          <a:xfrm flipV="1">
            <a:off x="5435600" y="4437867"/>
            <a:ext cx="936625" cy="576263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866327" name="Line 23"/>
          <p:cNvSpPr>
            <a:spLocks noChangeShapeType="1"/>
          </p:cNvSpPr>
          <p:nvPr/>
        </p:nvSpPr>
        <p:spPr bwMode="auto">
          <a:xfrm flipV="1">
            <a:off x="7019925" y="4437867"/>
            <a:ext cx="0" cy="503238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黑体" pitchFamily="2" charset="-122"/>
              </a:rPr>
              <a:t>5.1 </a:t>
            </a:r>
            <a:r>
              <a:rPr lang="zh-CN" altLang="en-US" dirty="0">
                <a:ea typeface="黑体" pitchFamily="2" charset="-122"/>
              </a:rPr>
              <a:t>概述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7D"/>
                </a:solidFill>
                <a:ea typeface="黑体" pitchFamily="2" charset="-122"/>
              </a:rPr>
              <a:t>5.2.1  SRAM</a:t>
            </a:r>
            <a:r>
              <a:rPr lang="zh-CN" altLang="en-US" dirty="0">
                <a:solidFill>
                  <a:srgbClr val="00007D"/>
                </a:solidFill>
                <a:ea typeface="黑体" pitchFamily="2" charset="-122"/>
              </a:rPr>
              <a:t>       </a:t>
            </a:r>
            <a:r>
              <a:rPr lang="zh-CN" altLang="en-US" dirty="0">
                <a:solidFill>
                  <a:srgbClr val="CC3399"/>
                </a:solidFill>
                <a:ea typeface="黑体" pitchFamily="2" charset="-122"/>
              </a:rPr>
              <a:t>二、同步</a:t>
            </a:r>
            <a:r>
              <a:rPr lang="en-US" altLang="zh-CN" dirty="0" smtClean="0">
                <a:solidFill>
                  <a:srgbClr val="CC3399"/>
                </a:solidFill>
                <a:ea typeface="黑体" pitchFamily="2" charset="-122"/>
              </a:rPr>
              <a:t>SRAM     </a:t>
            </a:r>
            <a:r>
              <a:rPr lang="en-US" altLang="zh-CN" dirty="0" smtClean="0">
                <a:solidFill>
                  <a:srgbClr val="FF6600"/>
                </a:solidFill>
                <a:ea typeface="黑体" pitchFamily="2" charset="-122"/>
              </a:rPr>
              <a:t>5. </a:t>
            </a:r>
            <a:r>
              <a:rPr lang="zh-CN" altLang="en-US" dirty="0" smtClean="0">
                <a:solidFill>
                  <a:srgbClr val="FF6600"/>
                </a:solidFill>
                <a:ea typeface="黑体" pitchFamily="2" charset="-122"/>
              </a:rPr>
              <a:t>典型</a:t>
            </a:r>
            <a:r>
              <a:rPr lang="zh-CN" altLang="en-US" dirty="0">
                <a:solidFill>
                  <a:srgbClr val="FF6600"/>
                </a:solidFill>
                <a:ea typeface="黑体" pitchFamily="2" charset="-122"/>
              </a:rPr>
              <a:t>芯片</a:t>
            </a:r>
            <a:endParaRPr lang="zh-CN" altLang="en-US" dirty="0">
              <a:solidFill>
                <a:srgbClr val="FF66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420" y="1052670"/>
            <a:ext cx="8569190" cy="5616780"/>
          </a:xfrm>
        </p:spPr>
        <p:txBody>
          <a:bodyPr/>
          <a:lstStyle/>
          <a:p>
            <a:r>
              <a:rPr lang="en-US" altLang="zh-CN" sz="2400" dirty="0" smtClean="0"/>
              <a:t>Cypress</a:t>
            </a:r>
            <a:r>
              <a:rPr lang="zh-CN" altLang="zh-CN" sz="2400" dirty="0" smtClean="0"/>
              <a:t>公司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4M</a:t>
            </a:r>
            <a:r>
              <a:rPr lang="zh-CN" altLang="zh-CN" sz="2400" dirty="0"/>
              <a:t>×</a:t>
            </a:r>
            <a:r>
              <a:rPr lang="en-US" altLang="zh-CN" sz="2400" dirty="0"/>
              <a:t>36</a:t>
            </a:r>
            <a:r>
              <a:rPr lang="zh-CN" altLang="zh-CN" sz="2400" dirty="0" smtClean="0"/>
              <a:t>位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en-US" altLang="zh-CN" sz="2400" dirty="0"/>
              <a:t>QDR II+</a:t>
            </a:r>
            <a:r>
              <a:rPr lang="zh-CN" altLang="zh-CN" sz="2400" dirty="0"/>
              <a:t>型同步</a:t>
            </a:r>
            <a:r>
              <a:rPr lang="en-US" altLang="zh-CN" sz="2400" dirty="0"/>
              <a:t>SRAM</a:t>
            </a:r>
            <a:r>
              <a:rPr lang="zh-CN" altLang="zh-CN" sz="2400" dirty="0" smtClean="0"/>
              <a:t>，</a:t>
            </a:r>
            <a:endParaRPr lang="en-US" altLang="zh-CN" sz="2400" dirty="0" smtClean="0"/>
          </a:p>
          <a:p>
            <a:pPr lvl="1"/>
            <a:r>
              <a:rPr lang="zh-CN" altLang="zh-CN" sz="2400" dirty="0" smtClean="0"/>
              <a:t>可以</a:t>
            </a:r>
            <a:r>
              <a:rPr lang="zh-CN" altLang="zh-CN" sz="2400" dirty="0"/>
              <a:t>满足</a:t>
            </a:r>
            <a:r>
              <a:rPr lang="zh-CN" altLang="zh-CN" sz="2400" dirty="0">
                <a:solidFill>
                  <a:srgbClr val="0000FF"/>
                </a:solidFill>
              </a:rPr>
              <a:t>通信</a:t>
            </a:r>
            <a:r>
              <a:rPr lang="zh-CN" altLang="zh-CN" sz="2400" dirty="0"/>
              <a:t>、</a:t>
            </a:r>
            <a:r>
              <a:rPr lang="zh-CN" altLang="zh-CN" sz="2400" dirty="0">
                <a:solidFill>
                  <a:srgbClr val="0000FF"/>
                </a:solidFill>
              </a:rPr>
              <a:t>网络</a:t>
            </a:r>
            <a:r>
              <a:rPr lang="zh-CN" altLang="zh-CN" sz="2400" dirty="0"/>
              <a:t>、</a:t>
            </a:r>
            <a:r>
              <a:rPr lang="zh-CN" altLang="zh-CN" sz="2400" dirty="0">
                <a:solidFill>
                  <a:srgbClr val="0000FF"/>
                </a:solidFill>
              </a:rPr>
              <a:t>数字信号处理</a:t>
            </a:r>
            <a:r>
              <a:rPr lang="zh-CN" altLang="zh-CN" sz="2400" dirty="0"/>
              <a:t>等领域对</a:t>
            </a:r>
            <a:r>
              <a:rPr lang="zh-CN" altLang="zh-CN" sz="2400" dirty="0">
                <a:solidFill>
                  <a:srgbClr val="008000"/>
                </a:solidFill>
              </a:rPr>
              <a:t>高性能存储器</a:t>
            </a:r>
            <a:r>
              <a:rPr lang="zh-CN" altLang="zh-CN" sz="2400" dirty="0"/>
              <a:t>的要求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pPr lvl="1"/>
            <a:r>
              <a:rPr lang="zh-CN" altLang="zh-CN" sz="2400" dirty="0"/>
              <a:t>读、写端口都可以实现双倍速率（</a:t>
            </a:r>
            <a:r>
              <a:rPr lang="en-US" altLang="zh-CN" sz="2400" dirty="0"/>
              <a:t>DDR</a:t>
            </a:r>
            <a:r>
              <a:rPr lang="zh-CN" altLang="zh-CN" sz="2400" dirty="0"/>
              <a:t>）数据</a:t>
            </a:r>
            <a:r>
              <a:rPr lang="zh-CN" altLang="zh-CN" sz="2400" dirty="0" smtClean="0"/>
              <a:t>传输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zh-CN" altLang="zh-CN" sz="2400" dirty="0" smtClean="0"/>
              <a:t>时钟频率</a:t>
            </a:r>
            <a:r>
              <a:rPr lang="zh-CN" altLang="zh-CN" sz="2400" dirty="0"/>
              <a:t>最高</a:t>
            </a:r>
            <a:r>
              <a:rPr lang="en-US" altLang="zh-CN" sz="2400" dirty="0" smtClean="0"/>
              <a:t>450MHz</a:t>
            </a:r>
            <a:r>
              <a:rPr lang="zh-CN" altLang="en-US" sz="2400" dirty="0" smtClean="0"/>
              <a:t>。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zh-CN" altLang="en-US" sz="2400" dirty="0" smtClean="0"/>
              <a:t>当</a:t>
            </a:r>
            <a:r>
              <a:rPr lang="zh-CN" altLang="zh-CN" sz="2400" dirty="0" smtClean="0"/>
              <a:t>主频</a:t>
            </a:r>
            <a:r>
              <a:rPr lang="zh-CN" altLang="zh-CN" sz="2400" dirty="0"/>
              <a:t>为</a:t>
            </a:r>
            <a:r>
              <a:rPr lang="en-US" altLang="zh-CN" sz="2400" dirty="0" smtClean="0"/>
              <a:t>450MHz</a:t>
            </a:r>
            <a:r>
              <a:rPr lang="zh-CN" altLang="en-US" sz="2400" dirty="0" smtClean="0"/>
              <a:t>时</a:t>
            </a:r>
            <a:r>
              <a:rPr lang="zh-CN" altLang="zh-CN" sz="2400" dirty="0" smtClean="0"/>
              <a:t>，</a:t>
            </a:r>
            <a:r>
              <a:rPr lang="zh-CN" altLang="zh-CN" sz="2400" dirty="0"/>
              <a:t>每秒钟可以进行</a:t>
            </a:r>
            <a:r>
              <a:rPr lang="en-US" altLang="zh-CN" sz="2400" dirty="0"/>
              <a:t>900M</a:t>
            </a:r>
            <a:r>
              <a:rPr lang="zh-CN" altLang="zh-CN" sz="2400" dirty="0"/>
              <a:t>次数据传输</a:t>
            </a:r>
            <a:r>
              <a:rPr lang="zh-CN" altLang="en-US" sz="2400" dirty="0"/>
              <a:t>。</a:t>
            </a:r>
            <a:endParaRPr lang="en-US" altLang="zh-CN" sz="2400" dirty="0" smtClean="0"/>
          </a:p>
          <a:p>
            <a:r>
              <a:rPr lang="zh-CN" altLang="zh-CN" sz="2400" dirty="0" smtClean="0"/>
              <a:t>突发长度</a:t>
            </a:r>
            <a:r>
              <a:rPr lang="zh-CN" altLang="zh-CN" sz="2400" dirty="0"/>
              <a:t>为</a:t>
            </a:r>
            <a:r>
              <a:rPr lang="en-US" altLang="zh-CN" sz="2400" dirty="0" smtClean="0"/>
              <a:t>4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zh-CN" altLang="zh-CN" sz="2400" dirty="0" smtClean="0"/>
              <a:t>核心</a:t>
            </a:r>
            <a:r>
              <a:rPr lang="zh-CN" altLang="zh-CN" sz="2400" dirty="0"/>
              <a:t>电源电压</a:t>
            </a:r>
            <a:r>
              <a:rPr lang="en-US" altLang="zh-CN" sz="2400" dirty="0"/>
              <a:t>V</a:t>
            </a:r>
            <a:r>
              <a:rPr lang="en-US" altLang="zh-CN" sz="2400" baseline="-25000" dirty="0"/>
              <a:t>DD</a:t>
            </a:r>
            <a:r>
              <a:rPr lang="zh-CN" altLang="zh-CN" sz="2400" dirty="0"/>
              <a:t>为</a:t>
            </a:r>
            <a:r>
              <a:rPr lang="en-US" altLang="zh-CN" sz="2400" dirty="0"/>
              <a:t>1.8V</a:t>
            </a:r>
            <a:r>
              <a:rPr lang="zh-CN" altLang="zh-CN" sz="2400" dirty="0" smtClean="0"/>
              <a:t>，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zh-CN" altLang="zh-CN" sz="2400" dirty="0" smtClean="0"/>
              <a:t>输入输出</a:t>
            </a:r>
            <a:r>
              <a:rPr lang="zh-CN" altLang="zh-CN" sz="2400" dirty="0"/>
              <a:t>电源电压</a:t>
            </a:r>
            <a:r>
              <a:rPr lang="en-US" altLang="zh-CN" sz="2400" dirty="0"/>
              <a:t>V</a:t>
            </a:r>
            <a:r>
              <a:rPr lang="en-US" altLang="zh-CN" sz="2400" baseline="-25000" dirty="0"/>
              <a:t>DDQ</a:t>
            </a:r>
            <a:r>
              <a:rPr lang="zh-CN" altLang="zh-CN" sz="2400" dirty="0"/>
              <a:t>为</a:t>
            </a:r>
            <a:r>
              <a:rPr lang="en-US" altLang="zh-CN" sz="2400" dirty="0"/>
              <a:t>1.5V</a:t>
            </a:r>
            <a:r>
              <a:rPr lang="zh-CN" altLang="zh-CN" sz="2400" dirty="0"/>
              <a:t>或</a:t>
            </a:r>
            <a:r>
              <a:rPr lang="en-US" altLang="zh-CN" sz="2400" dirty="0" smtClean="0"/>
              <a:t>1.8V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en-US" altLang="zh-CN" sz="2400" dirty="0" smtClean="0"/>
              <a:t>FBGA</a:t>
            </a:r>
            <a:r>
              <a:rPr lang="zh-CN" altLang="zh-CN" sz="2400" dirty="0"/>
              <a:t>封装。</a:t>
            </a:r>
          </a:p>
          <a:p>
            <a:r>
              <a:rPr lang="zh-CN" altLang="zh-CN" sz="2400" dirty="0" smtClean="0"/>
              <a:t>工作</a:t>
            </a:r>
            <a:r>
              <a:rPr lang="zh-CN" altLang="zh-CN" sz="2400" dirty="0"/>
              <a:t>时</a:t>
            </a:r>
            <a:r>
              <a:rPr lang="zh-CN" altLang="zh-CN" sz="2400" dirty="0">
                <a:solidFill>
                  <a:srgbClr val="FF0066"/>
                </a:solidFill>
              </a:rPr>
              <a:t>功耗较高</a:t>
            </a:r>
            <a:r>
              <a:rPr lang="zh-CN" altLang="zh-CN" sz="2400" dirty="0" smtClean="0"/>
              <a:t>。在</a:t>
            </a:r>
            <a:r>
              <a:rPr lang="zh-CN" altLang="zh-CN" sz="2400" dirty="0"/>
              <a:t>时钟频率是</a:t>
            </a:r>
            <a:r>
              <a:rPr lang="en-US" altLang="zh-CN" sz="2400" dirty="0"/>
              <a:t>450MHz</a:t>
            </a:r>
            <a:r>
              <a:rPr lang="zh-CN" altLang="zh-CN" sz="2400" dirty="0"/>
              <a:t>的情况下，最大工作电流可达</a:t>
            </a:r>
            <a:r>
              <a:rPr lang="en-US" altLang="zh-CN" sz="2400" dirty="0"/>
              <a:t>1290mA</a:t>
            </a:r>
            <a:r>
              <a:rPr lang="zh-CN" altLang="zh-CN" sz="2400" dirty="0"/>
              <a:t>。</a:t>
            </a:r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D031C4-4632-4437-8B62-3FAD678140B8}" type="slidenum">
              <a:rPr lang="zh-CN" altLang="en-US" smtClean="0"/>
              <a:pPr/>
              <a:t>60</a:t>
            </a:fld>
            <a:endParaRPr lang="en-US" altLang="zh-CN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395420" y="519416"/>
            <a:ext cx="8569190" cy="533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96938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65000"/>
              <a:buFont typeface="Wingdings" pitchFamily="2" charset="2"/>
              <a:buChar char="p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3pPr>
            <a:lvl4pPr marL="1166813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Wingdings" pitchFamily="2" charset="2"/>
              <a:buChar char="u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4pPr>
            <a:lvl5pPr marL="143510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5pPr>
            <a:lvl6pPr marL="27876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6pPr>
            <a:lvl7pPr marL="32448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7pPr>
            <a:lvl8pPr marL="37020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8pPr>
            <a:lvl9pPr marL="41592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9pPr>
          </a:lstStyle>
          <a:p>
            <a:pPr marL="0" indent="0">
              <a:buNone/>
            </a:pPr>
            <a:r>
              <a:rPr lang="en-US" altLang="zh-CN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CY7C1645KV18</a:t>
            </a:r>
            <a:endParaRPr lang="zh-CN" altLang="en-US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170722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7D"/>
                </a:solidFill>
                <a:ea typeface="黑体" pitchFamily="2" charset="-122"/>
              </a:rPr>
              <a:t>5.2.1  SRAM</a:t>
            </a:r>
            <a:r>
              <a:rPr lang="zh-CN" altLang="en-US" dirty="0">
                <a:solidFill>
                  <a:srgbClr val="00007D"/>
                </a:solidFill>
                <a:ea typeface="黑体" pitchFamily="2" charset="-122"/>
              </a:rPr>
              <a:t>       </a:t>
            </a:r>
            <a:r>
              <a:rPr lang="zh-CN" altLang="en-US" dirty="0">
                <a:solidFill>
                  <a:srgbClr val="CC3399"/>
                </a:solidFill>
                <a:ea typeface="黑体" pitchFamily="2" charset="-122"/>
              </a:rPr>
              <a:t>二、同步</a:t>
            </a:r>
            <a:r>
              <a:rPr lang="en-US" altLang="zh-CN" dirty="0" smtClean="0">
                <a:solidFill>
                  <a:srgbClr val="CC3399"/>
                </a:solidFill>
                <a:ea typeface="黑体" pitchFamily="2" charset="-122"/>
              </a:rPr>
              <a:t>SRAM     </a:t>
            </a:r>
            <a:r>
              <a:rPr lang="en-US" altLang="zh-CN" dirty="0" smtClean="0">
                <a:solidFill>
                  <a:srgbClr val="FF6600"/>
                </a:solidFill>
                <a:ea typeface="黑体" pitchFamily="2" charset="-122"/>
              </a:rPr>
              <a:t>5. </a:t>
            </a:r>
            <a:r>
              <a:rPr lang="zh-CN" altLang="en-US" dirty="0" smtClean="0">
                <a:solidFill>
                  <a:srgbClr val="FF6600"/>
                </a:solidFill>
                <a:ea typeface="黑体" pitchFamily="2" charset="-122"/>
              </a:rPr>
              <a:t>典型</a:t>
            </a:r>
            <a:r>
              <a:rPr lang="zh-CN" altLang="en-US" dirty="0">
                <a:solidFill>
                  <a:srgbClr val="FF6600"/>
                </a:solidFill>
                <a:ea typeface="黑体" pitchFamily="2" charset="-122"/>
              </a:rPr>
              <a:t>芯片</a:t>
            </a:r>
            <a:endParaRPr lang="zh-CN" altLang="en-US" dirty="0">
              <a:solidFill>
                <a:srgbClr val="FF66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420" y="6041085"/>
            <a:ext cx="8362950" cy="484345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z="2400" dirty="0"/>
              <a:t>CY7C1645KV18</a:t>
            </a:r>
            <a:r>
              <a:rPr lang="zh-CN" altLang="zh-CN" sz="2400" dirty="0"/>
              <a:t>内部结构及</a:t>
            </a:r>
            <a:r>
              <a:rPr lang="zh-CN" altLang="zh-CN" sz="2400" dirty="0" smtClean="0"/>
              <a:t>引线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D031C4-4632-4437-8B62-3FAD678140B8}" type="slidenum">
              <a:rPr lang="zh-CN" altLang="en-US" smtClean="0"/>
              <a:pPr/>
              <a:t>61</a:t>
            </a:fld>
            <a:endParaRPr lang="en-US" altLang="zh-CN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395420" y="519416"/>
            <a:ext cx="8569190" cy="533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96938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65000"/>
              <a:buFont typeface="Wingdings" pitchFamily="2" charset="2"/>
              <a:buChar char="p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3pPr>
            <a:lvl4pPr marL="1166813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Wingdings" pitchFamily="2" charset="2"/>
              <a:buChar char="u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4pPr>
            <a:lvl5pPr marL="143510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5pPr>
            <a:lvl6pPr marL="27876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6pPr>
            <a:lvl7pPr marL="32448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7pPr>
            <a:lvl8pPr marL="37020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8pPr>
            <a:lvl9pPr marL="41592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9pPr>
          </a:lstStyle>
          <a:p>
            <a:pPr marL="0" indent="0">
              <a:buNone/>
            </a:pPr>
            <a:r>
              <a:rPr lang="en-US" altLang="zh-CN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CY7C1645KV18  —— </a:t>
            </a:r>
            <a:r>
              <a:rPr lang="zh-CN" altLang="en-US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引脚及时序</a:t>
            </a:r>
            <a:endParaRPr lang="zh-CN" altLang="en-US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1684934"/>
              </p:ext>
            </p:extLst>
          </p:nvPr>
        </p:nvGraphicFramePr>
        <p:xfrm>
          <a:off x="193630" y="1497916"/>
          <a:ext cx="8738531" cy="3587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3299" name="Visio" r:id="rId3" imgW="7667723" imgH="3133620" progId="Visio.Drawing.11">
                  <p:embed/>
                </p:oleObj>
              </mc:Choice>
              <mc:Fallback>
                <p:oleObj name="Visio" r:id="rId3" imgW="7667723" imgH="313362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3630" y="1497916"/>
                        <a:ext cx="8738531" cy="35873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107380" y="4005080"/>
            <a:ext cx="7008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000" dirty="0">
                <a:solidFill>
                  <a:srgbClr val="FF0066"/>
                </a:solidFill>
              </a:rPr>
              <a:t>时钟</a:t>
            </a:r>
          </a:p>
        </p:txBody>
      </p:sp>
      <p:sp>
        <p:nvSpPr>
          <p:cNvPr id="8" name="矩形 7"/>
          <p:cNvSpPr/>
          <p:nvPr/>
        </p:nvSpPr>
        <p:spPr>
          <a:xfrm>
            <a:off x="328630" y="2657795"/>
            <a:ext cx="442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000" dirty="0" smtClean="0">
                <a:solidFill>
                  <a:srgbClr val="FF0066"/>
                </a:solidFill>
              </a:rPr>
              <a:t>写</a:t>
            </a:r>
            <a:endParaRPr lang="zh-CN" altLang="en-US" sz="2000" dirty="0">
              <a:solidFill>
                <a:srgbClr val="FF0066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7380" y="1052670"/>
            <a:ext cx="14750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000" dirty="0" smtClean="0">
                <a:solidFill>
                  <a:srgbClr val="FF0066"/>
                </a:solidFill>
              </a:rPr>
              <a:t>写数据选择</a:t>
            </a:r>
            <a:endParaRPr lang="zh-CN" altLang="en-US" sz="2000" dirty="0">
              <a:solidFill>
                <a:srgbClr val="FF0066"/>
              </a:solidFill>
            </a:endParaRPr>
          </a:p>
        </p:txBody>
      </p:sp>
      <p:sp>
        <p:nvSpPr>
          <p:cNvPr id="10" name="任意多边形 9"/>
          <p:cNvSpPr/>
          <p:nvPr/>
        </p:nvSpPr>
        <p:spPr bwMode="auto">
          <a:xfrm>
            <a:off x="138176" y="1424354"/>
            <a:ext cx="283855" cy="993531"/>
          </a:xfrm>
          <a:custGeom>
            <a:avLst/>
            <a:gdLst>
              <a:gd name="connsiteX0" fmla="*/ 169555 w 283855"/>
              <a:gd name="connsiteY0" fmla="*/ 993531 h 993531"/>
              <a:gd name="connsiteX1" fmla="*/ 2501 w 283855"/>
              <a:gd name="connsiteY1" fmla="*/ 677008 h 993531"/>
              <a:gd name="connsiteX2" fmla="*/ 283855 w 283855"/>
              <a:gd name="connsiteY2" fmla="*/ 0 h 993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855" h="993531">
                <a:moveTo>
                  <a:pt x="169555" y="993531"/>
                </a:moveTo>
                <a:cubicBezTo>
                  <a:pt x="76503" y="918063"/>
                  <a:pt x="-16549" y="842596"/>
                  <a:pt x="2501" y="677008"/>
                </a:cubicBezTo>
                <a:cubicBezTo>
                  <a:pt x="21551" y="511420"/>
                  <a:pt x="152703" y="255710"/>
                  <a:pt x="283855" y="0"/>
                </a:cubicBezTo>
              </a:path>
            </a:pathLst>
          </a:custGeom>
          <a:noFill/>
          <a:ln w="19050" cap="flat" cmpd="sng" algn="ctr">
            <a:solidFill>
              <a:srgbClr val="FF6600"/>
            </a:solidFill>
            <a:prstDash val="solid"/>
            <a:round/>
            <a:headEnd type="triangle" w="med" len="lg"/>
            <a:tailEnd type="non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979640" y="1155451"/>
            <a:ext cx="27655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000" dirty="0" smtClean="0">
                <a:solidFill>
                  <a:srgbClr val="FF0066"/>
                </a:solidFill>
              </a:rPr>
              <a:t>地址，读、写端口共享</a:t>
            </a:r>
            <a:endParaRPr lang="zh-CN" altLang="en-US" sz="2000" dirty="0">
              <a:solidFill>
                <a:srgbClr val="FF0066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1004" y="3339406"/>
            <a:ext cx="12170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000" dirty="0" smtClean="0">
                <a:solidFill>
                  <a:srgbClr val="FF0066"/>
                </a:solidFill>
              </a:rPr>
              <a:t>数据输入</a:t>
            </a:r>
            <a:endParaRPr lang="zh-CN" altLang="en-US" sz="2000" dirty="0">
              <a:solidFill>
                <a:srgbClr val="FF0066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314569" y="4885175"/>
            <a:ext cx="1733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000" dirty="0" smtClean="0">
                <a:solidFill>
                  <a:srgbClr val="FF0066"/>
                </a:solidFill>
              </a:rPr>
              <a:t>输出数据有效</a:t>
            </a:r>
            <a:endParaRPr lang="zh-CN" altLang="en-US" sz="2000" dirty="0">
              <a:solidFill>
                <a:srgbClr val="FF0066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430152" y="2283379"/>
            <a:ext cx="442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000" dirty="0" smtClean="0">
                <a:solidFill>
                  <a:srgbClr val="FF0066"/>
                </a:solidFill>
              </a:rPr>
              <a:t>读</a:t>
            </a:r>
            <a:endParaRPr lang="zh-CN" altLang="en-US" sz="2000" dirty="0">
              <a:solidFill>
                <a:srgbClr val="FF0066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056486" y="3729254"/>
            <a:ext cx="19912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000" dirty="0">
                <a:solidFill>
                  <a:srgbClr val="FF0066"/>
                </a:solidFill>
              </a:rPr>
              <a:t>回波时钟</a:t>
            </a:r>
            <a:r>
              <a:rPr lang="zh-CN" altLang="en-US" sz="2000" dirty="0" smtClean="0">
                <a:solidFill>
                  <a:srgbClr val="FF0066"/>
                </a:solidFill>
              </a:rPr>
              <a:t>，</a:t>
            </a:r>
            <a:r>
              <a:rPr lang="en-US" altLang="zh-CN" sz="2000" dirty="0" smtClean="0">
                <a:solidFill>
                  <a:srgbClr val="FF0066"/>
                </a:solidFill>
              </a:rPr>
              <a:t/>
            </a:r>
            <a:br>
              <a:rPr lang="en-US" altLang="zh-CN" sz="2000" dirty="0" smtClean="0">
                <a:solidFill>
                  <a:srgbClr val="FF0066"/>
                </a:solidFill>
              </a:rPr>
            </a:br>
            <a:r>
              <a:rPr lang="zh-CN" altLang="en-US" sz="2000" dirty="0" smtClean="0">
                <a:solidFill>
                  <a:srgbClr val="FF0066"/>
                </a:solidFill>
              </a:rPr>
              <a:t>与</a:t>
            </a:r>
            <a:r>
              <a:rPr lang="zh-CN" altLang="en-US" sz="2000" dirty="0">
                <a:solidFill>
                  <a:srgbClr val="FF0066"/>
                </a:solidFill>
              </a:rPr>
              <a:t>输出数据对齐</a:t>
            </a:r>
          </a:p>
        </p:txBody>
      </p:sp>
      <p:sp>
        <p:nvSpPr>
          <p:cNvPr id="16" name="矩形 15"/>
          <p:cNvSpPr/>
          <p:nvPr/>
        </p:nvSpPr>
        <p:spPr>
          <a:xfrm>
            <a:off x="7812450" y="3168111"/>
            <a:ext cx="12170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000" dirty="0" smtClean="0">
                <a:solidFill>
                  <a:srgbClr val="FF0066"/>
                </a:solidFill>
              </a:rPr>
              <a:t>数据输出</a:t>
            </a:r>
            <a:endParaRPr lang="zh-CN" altLang="en-US" sz="2000" dirty="0">
              <a:solidFill>
                <a:srgbClr val="FF0066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22243" y="5301260"/>
            <a:ext cx="86254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000" kern="100" dirty="0" smtClean="0">
                <a:solidFill>
                  <a:srgbClr val="FF0066"/>
                </a:solidFill>
                <a:cs typeface="Times New Roman" panose="02020603050405020304" pitchFamily="18" charset="0"/>
              </a:rPr>
              <a:t>高电平</a:t>
            </a:r>
            <a:r>
              <a:rPr lang="zh-CN" altLang="en-US" sz="2000" kern="1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：</a:t>
            </a:r>
            <a:r>
              <a:rPr lang="en-US" altLang="zh-CN" sz="2000" kern="100" dirty="0" smtClean="0">
                <a:solidFill>
                  <a:srgbClr val="FF0066"/>
                </a:solidFill>
              </a:rPr>
              <a:t>QDR </a:t>
            </a:r>
            <a:r>
              <a:rPr lang="en-US" altLang="zh-CN" sz="2000" kern="100" dirty="0">
                <a:solidFill>
                  <a:srgbClr val="FF0066"/>
                </a:solidFill>
              </a:rPr>
              <a:t>II</a:t>
            </a:r>
            <a:r>
              <a:rPr lang="zh-CN" altLang="zh-CN" sz="2000" kern="100" dirty="0">
                <a:solidFill>
                  <a:srgbClr val="FF0066"/>
                </a:solidFill>
                <a:cs typeface="Times New Roman" panose="02020603050405020304" pitchFamily="18" charset="0"/>
              </a:rPr>
              <a:t>模式</a:t>
            </a:r>
            <a:r>
              <a:rPr lang="zh-CN" altLang="zh-CN" sz="2000" kern="100" dirty="0">
                <a:solidFill>
                  <a:srgbClr val="0000FF"/>
                </a:solidFill>
                <a:cs typeface="Times New Roman" panose="02020603050405020304" pitchFamily="18" charset="0"/>
              </a:rPr>
              <a:t>，时钟频率最高</a:t>
            </a:r>
            <a:r>
              <a:rPr lang="en-US" altLang="zh-CN" sz="2000" kern="100" dirty="0">
                <a:solidFill>
                  <a:srgbClr val="0000FF"/>
                </a:solidFill>
              </a:rPr>
              <a:t>450MHz</a:t>
            </a:r>
            <a:r>
              <a:rPr lang="zh-CN" altLang="zh-CN" sz="2000" kern="100" dirty="0">
                <a:solidFill>
                  <a:srgbClr val="0000FF"/>
                </a:solidFill>
                <a:cs typeface="Times New Roman" panose="02020603050405020304" pitchFamily="18" charset="0"/>
              </a:rPr>
              <a:t>，读延迟为</a:t>
            </a:r>
            <a:r>
              <a:rPr lang="en-US" altLang="zh-CN" sz="2000" kern="100" dirty="0">
                <a:solidFill>
                  <a:srgbClr val="0000FF"/>
                </a:solidFill>
              </a:rPr>
              <a:t>2</a:t>
            </a:r>
            <a:r>
              <a:rPr lang="zh-CN" altLang="zh-CN" sz="2000" kern="100" dirty="0">
                <a:solidFill>
                  <a:srgbClr val="0000FF"/>
                </a:solidFill>
                <a:cs typeface="Times New Roman" panose="02020603050405020304" pitchFamily="18" charset="0"/>
              </a:rPr>
              <a:t>个时钟周期</a:t>
            </a:r>
            <a:r>
              <a:rPr lang="zh-CN" altLang="zh-CN" sz="2000" kern="1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；</a:t>
            </a:r>
            <a:endParaRPr lang="en-US" altLang="zh-CN" sz="2000" kern="100" dirty="0" smtClean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algn="l"/>
            <a:r>
              <a:rPr lang="zh-CN" altLang="zh-CN" sz="2000" kern="100" dirty="0" smtClean="0">
                <a:solidFill>
                  <a:srgbClr val="FF0066"/>
                </a:solidFill>
                <a:cs typeface="Times New Roman" panose="02020603050405020304" pitchFamily="18" charset="0"/>
              </a:rPr>
              <a:t>接地</a:t>
            </a:r>
            <a:r>
              <a:rPr lang="zh-CN" altLang="en-US" sz="2000" kern="1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：</a:t>
            </a:r>
            <a:r>
              <a:rPr lang="zh-CN" altLang="zh-CN" sz="2000" kern="1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关闭锁相环，</a:t>
            </a:r>
            <a:r>
              <a:rPr lang="en-US" altLang="zh-CN" sz="2000" kern="100" dirty="0" smtClean="0">
                <a:solidFill>
                  <a:srgbClr val="FF0066"/>
                </a:solidFill>
              </a:rPr>
              <a:t>QDR </a:t>
            </a:r>
            <a:r>
              <a:rPr lang="en-US" altLang="zh-CN" sz="2000" kern="100" dirty="0">
                <a:solidFill>
                  <a:srgbClr val="FF0066"/>
                </a:solidFill>
              </a:rPr>
              <a:t>I</a:t>
            </a:r>
            <a:r>
              <a:rPr lang="zh-CN" altLang="zh-CN" sz="2000" kern="100" dirty="0">
                <a:solidFill>
                  <a:srgbClr val="FF0066"/>
                </a:solidFill>
                <a:cs typeface="Times New Roman" panose="02020603050405020304" pitchFamily="18" charset="0"/>
              </a:rPr>
              <a:t>模式</a:t>
            </a:r>
            <a:r>
              <a:rPr lang="zh-CN" altLang="zh-CN" sz="2000" kern="100" dirty="0">
                <a:solidFill>
                  <a:srgbClr val="0000FF"/>
                </a:solidFill>
                <a:cs typeface="Times New Roman" panose="02020603050405020304" pitchFamily="18" charset="0"/>
              </a:rPr>
              <a:t>，时钟频率最高</a:t>
            </a:r>
            <a:r>
              <a:rPr lang="en-US" altLang="zh-CN" sz="2000" kern="100" dirty="0">
                <a:solidFill>
                  <a:srgbClr val="0000FF"/>
                </a:solidFill>
              </a:rPr>
              <a:t>167MHz</a:t>
            </a:r>
            <a:r>
              <a:rPr lang="zh-CN" altLang="zh-CN" sz="2000" kern="100" dirty="0">
                <a:solidFill>
                  <a:srgbClr val="0000FF"/>
                </a:solidFill>
                <a:cs typeface="Times New Roman" panose="02020603050405020304" pitchFamily="18" charset="0"/>
              </a:rPr>
              <a:t>，读延迟为</a:t>
            </a:r>
            <a:r>
              <a:rPr lang="en-US" altLang="zh-CN" sz="2000" kern="100" dirty="0" smtClean="0">
                <a:solidFill>
                  <a:srgbClr val="0000FF"/>
                </a:solidFill>
              </a:rPr>
              <a:t>1</a:t>
            </a:r>
            <a:r>
              <a:rPr lang="en-US" altLang="zh-CN" sz="2000" kern="1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CLK</a:t>
            </a:r>
            <a:r>
              <a:rPr lang="zh-CN" altLang="zh-CN" sz="2000" kern="1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。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  <p:sp>
        <p:nvSpPr>
          <p:cNvPr id="18" name="任意多边形 17"/>
          <p:cNvSpPr/>
          <p:nvPr/>
        </p:nvSpPr>
        <p:spPr bwMode="auto">
          <a:xfrm>
            <a:off x="172345" y="4923692"/>
            <a:ext cx="469493" cy="729762"/>
          </a:xfrm>
          <a:custGeom>
            <a:avLst/>
            <a:gdLst>
              <a:gd name="connsiteX0" fmla="*/ 293647 w 469493"/>
              <a:gd name="connsiteY0" fmla="*/ 729762 h 729762"/>
              <a:gd name="connsiteX1" fmla="*/ 3501 w 469493"/>
              <a:gd name="connsiteY1" fmla="*/ 553916 h 729762"/>
              <a:gd name="connsiteX2" fmla="*/ 469493 w 469493"/>
              <a:gd name="connsiteY2" fmla="*/ 0 h 72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493" h="729762">
                <a:moveTo>
                  <a:pt x="293647" y="729762"/>
                </a:moveTo>
                <a:cubicBezTo>
                  <a:pt x="133920" y="702652"/>
                  <a:pt x="-25807" y="675543"/>
                  <a:pt x="3501" y="553916"/>
                </a:cubicBezTo>
                <a:cubicBezTo>
                  <a:pt x="32809" y="432289"/>
                  <a:pt x="251151" y="216144"/>
                  <a:pt x="469493" y="0"/>
                </a:cubicBezTo>
              </a:path>
            </a:pathLst>
          </a:custGeom>
          <a:noFill/>
          <a:ln w="1905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 bwMode="auto">
          <a:xfrm>
            <a:off x="448407" y="5399646"/>
            <a:ext cx="0" cy="540912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6423282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D031C4-4632-4437-8B62-3FAD678140B8}" type="slidenum">
              <a:rPr lang="zh-CN" altLang="en-US" smtClean="0"/>
              <a:pPr/>
              <a:t>62</a:t>
            </a:fld>
            <a:endParaRPr lang="en-US" altLang="zh-CN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55" y="188550"/>
            <a:ext cx="7425133" cy="644504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 bwMode="auto">
          <a:xfrm>
            <a:off x="8100490" y="1340710"/>
            <a:ext cx="553998" cy="460864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 vert="eaVert"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dirty="0" smtClean="0">
                <a:solidFill>
                  <a:srgbClr val="0000FF"/>
                </a:solidFill>
              </a:rPr>
              <a:t>CY7C1645KV18 </a:t>
            </a:r>
            <a:r>
              <a:rPr lang="zh-CN" altLang="zh-CN" dirty="0" smtClean="0">
                <a:solidFill>
                  <a:srgbClr val="0000FF"/>
                </a:solidFill>
              </a:rPr>
              <a:t>的</a:t>
            </a:r>
            <a:r>
              <a:rPr lang="en-US" altLang="zh-CN" dirty="0" smtClean="0">
                <a:solidFill>
                  <a:srgbClr val="0000FF"/>
                </a:solidFill>
              </a:rPr>
              <a:t> </a:t>
            </a:r>
            <a:r>
              <a:rPr lang="zh-CN" altLang="zh-CN" dirty="0" smtClean="0">
                <a:solidFill>
                  <a:srgbClr val="0000FF"/>
                </a:solidFill>
              </a:rPr>
              <a:t>读</a:t>
            </a:r>
            <a:r>
              <a:rPr lang="zh-CN" altLang="zh-CN" dirty="0">
                <a:solidFill>
                  <a:srgbClr val="0000FF"/>
                </a:solidFill>
              </a:rPr>
              <a:t>、</a:t>
            </a:r>
            <a:r>
              <a:rPr lang="zh-CN" altLang="zh-CN" dirty="0" smtClean="0">
                <a:solidFill>
                  <a:srgbClr val="0000FF"/>
                </a:solidFill>
              </a:rPr>
              <a:t>写</a:t>
            </a:r>
            <a:r>
              <a:rPr lang="en-US" altLang="zh-CN" dirty="0" smtClean="0">
                <a:solidFill>
                  <a:srgbClr val="0000FF"/>
                </a:solidFill>
              </a:rPr>
              <a:t> </a:t>
            </a:r>
            <a:r>
              <a:rPr lang="zh-CN" altLang="zh-CN" dirty="0" smtClean="0">
                <a:solidFill>
                  <a:srgbClr val="0000FF"/>
                </a:solidFill>
              </a:rPr>
              <a:t>时序</a:t>
            </a:r>
            <a:endParaRPr lang="zh-CN" altLang="en-US" dirty="0">
              <a:solidFill>
                <a:srgbClr val="0000FF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 bwMode="auto">
          <a:xfrm>
            <a:off x="2754166" y="3068950"/>
            <a:ext cx="0" cy="28804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66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直接箭头连接符 5"/>
          <p:cNvCxnSpPr/>
          <p:nvPr/>
        </p:nvCxnSpPr>
        <p:spPr bwMode="auto">
          <a:xfrm>
            <a:off x="2754166" y="3230554"/>
            <a:ext cx="841888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6600"/>
            </a:solidFill>
            <a:prstDash val="solid"/>
            <a:round/>
            <a:headEnd type="triangle" w="med" len="lg"/>
            <a:tailEnd type="triangle" w="med" len="lg"/>
          </a:ln>
          <a:effectLst/>
        </p:spPr>
      </p:cxnSp>
      <p:cxnSp>
        <p:nvCxnSpPr>
          <p:cNvPr id="10" name="直接箭头连接符 9"/>
          <p:cNvCxnSpPr/>
          <p:nvPr/>
        </p:nvCxnSpPr>
        <p:spPr bwMode="auto">
          <a:xfrm>
            <a:off x="1912278" y="4904368"/>
            <a:ext cx="1683776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6600"/>
            </a:solidFill>
            <a:prstDash val="solid"/>
            <a:round/>
            <a:headEnd type="triangle" w="med" len="lg"/>
            <a:tailEnd type="triangle" w="med" len="lg"/>
          </a:ln>
          <a:effectLst/>
        </p:spPr>
      </p:cxnSp>
      <p:sp>
        <p:nvSpPr>
          <p:cNvPr id="9" name="矩形 8"/>
          <p:cNvSpPr/>
          <p:nvPr/>
        </p:nvSpPr>
        <p:spPr>
          <a:xfrm>
            <a:off x="4932050" y="594234"/>
            <a:ext cx="3834114" cy="707886"/>
          </a:xfrm>
          <a:prstGeom prst="rect">
            <a:avLst/>
          </a:prstGeom>
          <a:solidFill>
            <a:srgbClr val="FFFFCC">
              <a:alpha val="49804"/>
            </a:srgbClr>
          </a:solidFill>
          <a:ln w="19050">
            <a:solidFill>
              <a:srgbClr val="FF660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zh-CN" altLang="zh-CN" sz="2000" kern="100" dirty="0">
                <a:solidFill>
                  <a:srgbClr val="FF0066"/>
                </a:solidFill>
                <a:cs typeface="Times New Roman" panose="02020603050405020304" pitchFamily="18" charset="0"/>
              </a:rPr>
              <a:t>两次</a:t>
            </a:r>
            <a:r>
              <a:rPr lang="zh-CN" altLang="zh-CN" sz="2000" kern="100" dirty="0" smtClean="0">
                <a:solidFill>
                  <a:srgbClr val="FF0066"/>
                </a:solidFill>
                <a:cs typeface="Times New Roman" panose="02020603050405020304" pitchFamily="18" charset="0"/>
              </a:rPr>
              <a:t>初始化</a:t>
            </a:r>
            <a:r>
              <a:rPr lang="zh-CN" altLang="en-US" sz="2000" kern="100" dirty="0" smtClean="0">
                <a:solidFill>
                  <a:srgbClr val="FF0066"/>
                </a:solidFill>
                <a:cs typeface="Times New Roman" panose="02020603050405020304" pitchFamily="18" charset="0"/>
              </a:rPr>
              <a:t>读</a:t>
            </a:r>
            <a:r>
              <a:rPr lang="en-US" altLang="zh-CN" sz="2000" kern="100" dirty="0" smtClean="0">
                <a:solidFill>
                  <a:srgbClr val="FF0066"/>
                </a:solidFill>
                <a:cs typeface="Times New Roman" panose="02020603050405020304" pitchFamily="18" charset="0"/>
              </a:rPr>
              <a:t>/</a:t>
            </a:r>
            <a:r>
              <a:rPr lang="zh-CN" altLang="zh-CN" sz="2000" kern="100" dirty="0" smtClean="0">
                <a:solidFill>
                  <a:srgbClr val="FF0066"/>
                </a:solidFill>
                <a:cs typeface="Times New Roman" panose="02020603050405020304" pitchFamily="18" charset="0"/>
              </a:rPr>
              <a:t>写</a:t>
            </a:r>
            <a:r>
              <a:rPr lang="zh-CN" altLang="zh-CN" sz="2000" kern="100" dirty="0">
                <a:solidFill>
                  <a:srgbClr val="FF0066"/>
                </a:solidFill>
                <a:cs typeface="Times New Roman" panose="02020603050405020304" pitchFamily="18" charset="0"/>
              </a:rPr>
              <a:t>操作的时间间隔必须大于等于</a:t>
            </a:r>
            <a:r>
              <a:rPr lang="en-US" altLang="zh-CN" sz="2000" kern="100" dirty="0">
                <a:solidFill>
                  <a:srgbClr val="FF0066"/>
                </a:solidFill>
              </a:rPr>
              <a:t>2</a:t>
            </a:r>
            <a:r>
              <a:rPr lang="zh-CN" altLang="zh-CN" sz="2000" kern="100" dirty="0">
                <a:solidFill>
                  <a:srgbClr val="FF0066"/>
                </a:solidFill>
                <a:cs typeface="Times New Roman" panose="02020603050405020304" pitchFamily="18" charset="0"/>
              </a:rPr>
              <a:t>个时钟</a:t>
            </a:r>
            <a:r>
              <a:rPr lang="zh-CN" altLang="zh-CN" sz="2000" kern="100" dirty="0" smtClean="0">
                <a:solidFill>
                  <a:srgbClr val="FF0066"/>
                </a:solidFill>
                <a:cs typeface="Times New Roman" panose="02020603050405020304" pitchFamily="18" charset="0"/>
              </a:rPr>
              <a:t>周期</a:t>
            </a:r>
            <a:r>
              <a:rPr lang="zh-CN" altLang="en-US" sz="2000" kern="100" dirty="0" smtClean="0">
                <a:solidFill>
                  <a:srgbClr val="FF0066"/>
                </a:solidFill>
                <a:cs typeface="Times New Roman" panose="02020603050405020304" pitchFamily="18" charset="0"/>
              </a:rPr>
              <a:t>。</a:t>
            </a:r>
            <a:endParaRPr lang="zh-CN" altLang="en-US" sz="2000" dirty="0">
              <a:solidFill>
                <a:srgbClr val="FF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1935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7D"/>
                </a:solidFill>
                <a:ea typeface="黑体" pitchFamily="2" charset="-122"/>
              </a:rPr>
              <a:t>5.2.1  SRAM</a:t>
            </a:r>
            <a:r>
              <a:rPr lang="zh-CN" altLang="en-US" dirty="0">
                <a:solidFill>
                  <a:srgbClr val="00007D"/>
                </a:solidFill>
                <a:ea typeface="黑体" pitchFamily="2" charset="-122"/>
              </a:rPr>
              <a:t>       </a:t>
            </a:r>
            <a:r>
              <a:rPr lang="zh-CN" altLang="en-US" dirty="0">
                <a:solidFill>
                  <a:srgbClr val="CC3399"/>
                </a:solidFill>
                <a:ea typeface="黑体" pitchFamily="2" charset="-122"/>
              </a:rPr>
              <a:t>二、同步</a:t>
            </a:r>
            <a:r>
              <a:rPr lang="en-US" altLang="zh-CN" dirty="0" smtClean="0">
                <a:solidFill>
                  <a:srgbClr val="CC3399"/>
                </a:solidFill>
                <a:ea typeface="黑体" pitchFamily="2" charset="-122"/>
              </a:rPr>
              <a:t>SRAM     </a:t>
            </a:r>
            <a:r>
              <a:rPr lang="en-US" altLang="zh-CN" dirty="0" smtClean="0">
                <a:solidFill>
                  <a:srgbClr val="FF6600"/>
                </a:solidFill>
                <a:ea typeface="黑体" pitchFamily="2" charset="-122"/>
              </a:rPr>
              <a:t>5. </a:t>
            </a:r>
            <a:r>
              <a:rPr lang="zh-CN" altLang="en-US" dirty="0" smtClean="0">
                <a:solidFill>
                  <a:srgbClr val="FF6600"/>
                </a:solidFill>
                <a:ea typeface="黑体" pitchFamily="2" charset="-122"/>
              </a:rPr>
              <a:t>典型</a:t>
            </a:r>
            <a:r>
              <a:rPr lang="zh-CN" altLang="en-US" dirty="0">
                <a:solidFill>
                  <a:srgbClr val="FF6600"/>
                </a:solidFill>
                <a:ea typeface="黑体" pitchFamily="2" charset="-122"/>
              </a:rPr>
              <a:t>芯片</a:t>
            </a:r>
            <a:endParaRPr lang="zh-CN" altLang="en-US" dirty="0">
              <a:solidFill>
                <a:srgbClr val="FF66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690"/>
            <a:ext cx="8362950" cy="5472759"/>
          </a:xfrm>
        </p:spPr>
        <p:txBody>
          <a:bodyPr/>
          <a:lstStyle/>
          <a:p>
            <a:r>
              <a:rPr lang="en-US" altLang="zh-CN" dirty="0"/>
              <a:t>QDR</a:t>
            </a:r>
            <a:r>
              <a:rPr lang="zh-CN" altLang="zh-CN" dirty="0"/>
              <a:t>型同步</a:t>
            </a:r>
            <a:r>
              <a:rPr lang="en-US" altLang="zh-CN" dirty="0"/>
              <a:t>SRAM</a:t>
            </a:r>
            <a:r>
              <a:rPr lang="zh-CN" altLang="zh-CN" dirty="0"/>
              <a:t>具有专用的接口信号及读、写方式，必须通过相应</a:t>
            </a:r>
            <a:r>
              <a:rPr lang="zh-CN" altLang="zh-CN" dirty="0" smtClean="0"/>
              <a:t>的</a:t>
            </a:r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rgbClr val="FF0066"/>
                </a:solidFill>
              </a:rPr>
              <a:t>QDR SRAM</a:t>
            </a:r>
            <a:r>
              <a:rPr lang="zh-CN" altLang="zh-CN" dirty="0" smtClean="0">
                <a:solidFill>
                  <a:srgbClr val="FF0066"/>
                </a:solidFill>
              </a:rPr>
              <a:t>控制器</a:t>
            </a:r>
            <a:r>
              <a:rPr lang="en-US" altLang="zh-CN" dirty="0" smtClean="0">
                <a:solidFill>
                  <a:srgbClr val="FF0066"/>
                </a:solidFill>
              </a:rPr>
              <a:t> </a:t>
            </a:r>
            <a:r>
              <a:rPr lang="zh-CN" altLang="zh-CN" dirty="0" smtClean="0"/>
              <a:t>才能</a:t>
            </a:r>
            <a:r>
              <a:rPr lang="zh-CN" altLang="zh-CN" dirty="0"/>
              <a:t>连接到系统总线上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en-US" altLang="zh-CN" dirty="0">
                <a:solidFill>
                  <a:srgbClr val="FF0066"/>
                </a:solidFill>
              </a:rPr>
              <a:t>QDR </a:t>
            </a:r>
            <a:r>
              <a:rPr lang="en-US" altLang="zh-CN" dirty="0" smtClean="0">
                <a:solidFill>
                  <a:srgbClr val="FF0066"/>
                </a:solidFill>
              </a:rPr>
              <a:t>SRAM</a:t>
            </a:r>
            <a:r>
              <a:rPr lang="zh-CN" altLang="zh-CN" dirty="0" smtClean="0">
                <a:solidFill>
                  <a:srgbClr val="FF0066"/>
                </a:solidFill>
              </a:rPr>
              <a:t>控制器</a:t>
            </a:r>
            <a:r>
              <a:rPr lang="en-US" altLang="zh-CN" dirty="0" smtClean="0"/>
              <a:t> </a:t>
            </a:r>
            <a:r>
              <a:rPr lang="zh-CN" altLang="zh-CN" dirty="0" smtClean="0"/>
              <a:t>通常</a:t>
            </a:r>
            <a:r>
              <a:rPr lang="zh-CN" altLang="zh-CN" dirty="0"/>
              <a:t>包括下面几个</a:t>
            </a:r>
            <a:r>
              <a:rPr lang="zh-CN" altLang="zh-CN" dirty="0">
                <a:solidFill>
                  <a:srgbClr val="0000FF"/>
                </a:solidFill>
              </a:rPr>
              <a:t>模块</a:t>
            </a:r>
            <a:r>
              <a:rPr lang="zh-CN" altLang="zh-CN" dirty="0"/>
              <a:t>：</a:t>
            </a:r>
          </a:p>
          <a:p>
            <a:pPr lvl="1"/>
            <a:r>
              <a:rPr lang="zh-CN" altLang="zh-CN" sz="2400" dirty="0">
                <a:solidFill>
                  <a:srgbClr val="0000FF"/>
                </a:solidFill>
              </a:rPr>
              <a:t>用户接口</a:t>
            </a:r>
            <a:r>
              <a:rPr lang="zh-CN" altLang="zh-CN" sz="2400" dirty="0"/>
              <a:t>，用于连接到</a:t>
            </a:r>
            <a:r>
              <a:rPr lang="zh-CN" altLang="zh-CN" sz="2400" dirty="0">
                <a:solidFill>
                  <a:srgbClr val="008000"/>
                </a:solidFill>
              </a:rPr>
              <a:t>用户</a:t>
            </a:r>
            <a:r>
              <a:rPr lang="zh-CN" altLang="zh-CN" sz="2400" dirty="0"/>
              <a:t>的</a:t>
            </a:r>
            <a:r>
              <a:rPr lang="zh-CN" altLang="zh-CN" sz="2400" dirty="0">
                <a:solidFill>
                  <a:srgbClr val="008000"/>
                </a:solidFill>
              </a:rPr>
              <a:t>系统总线</a:t>
            </a:r>
            <a:r>
              <a:rPr lang="zh-CN" altLang="zh-CN" sz="2400" dirty="0"/>
              <a:t>。</a:t>
            </a:r>
          </a:p>
          <a:p>
            <a:pPr lvl="1"/>
            <a:r>
              <a:rPr lang="zh-CN" altLang="zh-CN" sz="2400" dirty="0">
                <a:solidFill>
                  <a:srgbClr val="0000FF"/>
                </a:solidFill>
              </a:rPr>
              <a:t>物理接口</a:t>
            </a:r>
            <a:r>
              <a:rPr lang="zh-CN" altLang="zh-CN" sz="2400" dirty="0"/>
              <a:t>，用于连接相应的</a:t>
            </a:r>
            <a:r>
              <a:rPr lang="en-US" altLang="zh-CN" sz="2400" dirty="0"/>
              <a:t>QDR SDRAM</a:t>
            </a:r>
            <a:r>
              <a:rPr lang="zh-CN" altLang="zh-CN" sz="2400" dirty="0">
                <a:solidFill>
                  <a:srgbClr val="008000"/>
                </a:solidFill>
              </a:rPr>
              <a:t>芯片</a:t>
            </a:r>
            <a:r>
              <a:rPr lang="zh-CN" altLang="zh-CN" sz="2400" dirty="0"/>
              <a:t>。</a:t>
            </a:r>
          </a:p>
          <a:p>
            <a:pPr lvl="1"/>
            <a:r>
              <a:rPr lang="zh-CN" altLang="zh-CN" sz="2400" dirty="0">
                <a:solidFill>
                  <a:srgbClr val="0000FF"/>
                </a:solidFill>
              </a:rPr>
              <a:t>状态机</a:t>
            </a:r>
            <a:r>
              <a:rPr lang="zh-CN" altLang="zh-CN" sz="2400" dirty="0"/>
              <a:t>，用于实现</a:t>
            </a:r>
            <a:r>
              <a:rPr lang="zh-CN" altLang="zh-CN" sz="2400" dirty="0">
                <a:solidFill>
                  <a:srgbClr val="008000"/>
                </a:solidFill>
              </a:rPr>
              <a:t>读、写时序的转换</a:t>
            </a:r>
            <a:r>
              <a:rPr lang="zh-CN" altLang="zh-CN" sz="2400" dirty="0"/>
              <a:t>及</a:t>
            </a:r>
            <a:r>
              <a:rPr lang="zh-CN" altLang="zh-CN" sz="2400" dirty="0">
                <a:solidFill>
                  <a:srgbClr val="008000"/>
                </a:solidFill>
              </a:rPr>
              <a:t>延迟校准</a:t>
            </a:r>
            <a:r>
              <a:rPr lang="zh-CN" altLang="zh-CN" sz="2400" dirty="0"/>
              <a:t>。</a:t>
            </a:r>
          </a:p>
          <a:p>
            <a:pPr lvl="1"/>
            <a:r>
              <a:rPr lang="zh-CN" altLang="zh-CN" sz="2400" dirty="0">
                <a:solidFill>
                  <a:srgbClr val="0000FF"/>
                </a:solidFill>
              </a:rPr>
              <a:t>错误检测与纠错模块</a:t>
            </a:r>
            <a:r>
              <a:rPr lang="zh-CN" altLang="zh-CN" sz="2400" dirty="0" smtClean="0"/>
              <a:t>。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zh-CN" altLang="zh-CN" sz="2400" dirty="0" smtClean="0"/>
              <a:t>如果</a:t>
            </a:r>
            <a:r>
              <a:rPr lang="zh-CN" altLang="zh-CN" sz="2400" dirty="0"/>
              <a:t>用</a:t>
            </a:r>
            <a:r>
              <a:rPr lang="zh-CN" altLang="zh-CN" sz="2400" dirty="0">
                <a:solidFill>
                  <a:srgbClr val="008000"/>
                </a:solidFill>
              </a:rPr>
              <a:t>两片</a:t>
            </a:r>
            <a:r>
              <a:rPr lang="en-US" altLang="zh-CN" sz="2400" dirty="0"/>
              <a:t>CY7C1645KV18</a:t>
            </a:r>
            <a:r>
              <a:rPr lang="zh-CN" altLang="zh-CN" sz="2400" dirty="0">
                <a:solidFill>
                  <a:srgbClr val="008000"/>
                </a:solidFill>
              </a:rPr>
              <a:t>位扩充</a:t>
            </a:r>
            <a:r>
              <a:rPr lang="zh-CN" altLang="zh-CN" sz="2400" dirty="0"/>
              <a:t>，可实现</a:t>
            </a:r>
            <a:r>
              <a:rPr lang="en-US" altLang="zh-CN" sz="2400" dirty="0">
                <a:solidFill>
                  <a:srgbClr val="008000"/>
                </a:solidFill>
              </a:rPr>
              <a:t>72</a:t>
            </a:r>
            <a:r>
              <a:rPr lang="zh-CN" altLang="zh-CN" sz="2400" dirty="0">
                <a:solidFill>
                  <a:srgbClr val="008000"/>
                </a:solidFill>
              </a:rPr>
              <a:t>位</a:t>
            </a:r>
            <a:r>
              <a:rPr lang="zh-CN" altLang="zh-CN" sz="2400" dirty="0"/>
              <a:t>的数据宽度，其中</a:t>
            </a:r>
            <a:r>
              <a:rPr lang="en-US" altLang="zh-CN" sz="2400" dirty="0">
                <a:solidFill>
                  <a:srgbClr val="C00000"/>
                </a:solidFill>
              </a:rPr>
              <a:t>64</a:t>
            </a:r>
            <a:r>
              <a:rPr lang="zh-CN" altLang="zh-CN" sz="2400" dirty="0">
                <a:solidFill>
                  <a:srgbClr val="C00000"/>
                </a:solidFill>
              </a:rPr>
              <a:t>位</a:t>
            </a:r>
            <a:r>
              <a:rPr lang="zh-CN" altLang="zh-CN" sz="2400" dirty="0"/>
              <a:t>用于存储有效</a:t>
            </a:r>
            <a:r>
              <a:rPr lang="zh-CN" altLang="zh-CN" sz="2400" dirty="0">
                <a:solidFill>
                  <a:srgbClr val="C00000"/>
                </a:solidFill>
              </a:rPr>
              <a:t>数据</a:t>
            </a:r>
            <a:r>
              <a:rPr lang="zh-CN" altLang="zh-CN" sz="2400" dirty="0"/>
              <a:t>，</a:t>
            </a:r>
            <a:r>
              <a:rPr lang="en-US" altLang="zh-CN" sz="2400" dirty="0">
                <a:solidFill>
                  <a:srgbClr val="C00000"/>
                </a:solidFill>
              </a:rPr>
              <a:t>8</a:t>
            </a:r>
            <a:r>
              <a:rPr lang="zh-CN" altLang="zh-CN" sz="2400" dirty="0">
                <a:solidFill>
                  <a:srgbClr val="C00000"/>
                </a:solidFill>
              </a:rPr>
              <a:t>位</a:t>
            </a:r>
            <a:r>
              <a:rPr lang="zh-CN" altLang="zh-CN" sz="2400" dirty="0"/>
              <a:t>用于存储</a:t>
            </a:r>
            <a:r>
              <a:rPr lang="zh-CN" altLang="zh-CN" sz="2400" dirty="0">
                <a:solidFill>
                  <a:srgbClr val="C00000"/>
                </a:solidFill>
              </a:rPr>
              <a:t>海明校验码</a:t>
            </a:r>
            <a:r>
              <a:rPr lang="zh-CN" altLang="zh-CN" sz="2400" dirty="0"/>
              <a:t>，可以发现</a:t>
            </a:r>
            <a:r>
              <a:rPr lang="en-US" altLang="zh-CN" sz="2400" dirty="0"/>
              <a:t>2</a:t>
            </a:r>
            <a:r>
              <a:rPr lang="zh-CN" altLang="zh-CN" sz="2400" dirty="0"/>
              <a:t>位错误、纠正</a:t>
            </a:r>
            <a:r>
              <a:rPr lang="en-US" altLang="zh-CN" sz="2400" dirty="0"/>
              <a:t>1</a:t>
            </a:r>
            <a:r>
              <a:rPr lang="zh-CN" altLang="zh-CN" sz="2400" dirty="0"/>
              <a:t>位错误。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D031C4-4632-4437-8B62-3FAD678140B8}" type="slidenum">
              <a:rPr lang="zh-CN" altLang="en-US" smtClean="0"/>
              <a:pPr/>
              <a:t>63</a:t>
            </a:fld>
            <a:endParaRPr lang="en-US" altLang="zh-CN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395420" y="519416"/>
            <a:ext cx="8569190" cy="533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96938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65000"/>
              <a:buFont typeface="Wingdings" pitchFamily="2" charset="2"/>
              <a:buChar char="p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3pPr>
            <a:lvl4pPr marL="1166813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Wingdings" pitchFamily="2" charset="2"/>
              <a:buChar char="u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4pPr>
            <a:lvl5pPr marL="143510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5pPr>
            <a:lvl6pPr marL="27876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6pPr>
            <a:lvl7pPr marL="32448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7pPr>
            <a:lvl8pPr marL="37020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8pPr>
            <a:lvl9pPr marL="41592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9pPr>
          </a:lstStyle>
          <a:p>
            <a:pPr marL="0" indent="0">
              <a:buNone/>
            </a:pPr>
            <a:r>
              <a:rPr lang="en-US" altLang="zh-CN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CY7C1645KV18 —— </a:t>
            </a:r>
            <a:r>
              <a:rPr lang="zh-CN" altLang="en-US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连接接口设计</a:t>
            </a:r>
            <a:endParaRPr lang="zh-CN" altLang="en-US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39633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7D"/>
                </a:solidFill>
                <a:ea typeface="黑体" pitchFamily="2" charset="-122"/>
              </a:rPr>
              <a:t>5.2.1  SRAM</a:t>
            </a:r>
            <a:r>
              <a:rPr lang="zh-CN" altLang="en-US" dirty="0">
                <a:solidFill>
                  <a:srgbClr val="00007D"/>
                </a:solidFill>
                <a:ea typeface="黑体" pitchFamily="2" charset="-122"/>
              </a:rPr>
              <a:t>       </a:t>
            </a:r>
            <a:r>
              <a:rPr lang="zh-CN" altLang="en-US" dirty="0">
                <a:solidFill>
                  <a:srgbClr val="CC3399"/>
                </a:solidFill>
                <a:ea typeface="黑体" pitchFamily="2" charset="-122"/>
              </a:rPr>
              <a:t>二、同步</a:t>
            </a:r>
            <a:r>
              <a:rPr lang="en-US" altLang="zh-CN" dirty="0" smtClean="0">
                <a:solidFill>
                  <a:srgbClr val="CC3399"/>
                </a:solidFill>
                <a:ea typeface="黑体" pitchFamily="2" charset="-122"/>
              </a:rPr>
              <a:t>SRAM     </a:t>
            </a:r>
            <a:r>
              <a:rPr lang="en-US" altLang="zh-CN" dirty="0" smtClean="0">
                <a:solidFill>
                  <a:srgbClr val="FF6600"/>
                </a:solidFill>
                <a:ea typeface="黑体" pitchFamily="2" charset="-122"/>
              </a:rPr>
              <a:t>5. </a:t>
            </a:r>
            <a:r>
              <a:rPr lang="zh-CN" altLang="en-US" dirty="0" smtClean="0">
                <a:solidFill>
                  <a:srgbClr val="FF6600"/>
                </a:solidFill>
                <a:ea typeface="黑体" pitchFamily="2" charset="-122"/>
              </a:rPr>
              <a:t>典型</a:t>
            </a:r>
            <a:r>
              <a:rPr lang="zh-CN" altLang="en-US" dirty="0">
                <a:solidFill>
                  <a:srgbClr val="FF6600"/>
                </a:solidFill>
                <a:ea typeface="黑体" pitchFamily="2" charset="-122"/>
              </a:rPr>
              <a:t>芯片</a:t>
            </a:r>
            <a:endParaRPr lang="zh-CN" altLang="en-US" dirty="0">
              <a:solidFill>
                <a:srgbClr val="FF66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21"/>
            <a:ext cx="8362950" cy="4824670"/>
          </a:xfrm>
        </p:spPr>
        <p:txBody>
          <a:bodyPr/>
          <a:lstStyle/>
          <a:p>
            <a:r>
              <a:rPr lang="en-US" altLang="zh-CN" dirty="0">
                <a:solidFill>
                  <a:srgbClr val="FF0066"/>
                </a:solidFill>
              </a:rPr>
              <a:t>QDR </a:t>
            </a:r>
            <a:r>
              <a:rPr lang="en-US" altLang="zh-CN" dirty="0" smtClean="0">
                <a:solidFill>
                  <a:srgbClr val="FF0066"/>
                </a:solidFill>
              </a:rPr>
              <a:t>SRAM</a:t>
            </a:r>
            <a:r>
              <a:rPr lang="zh-CN" altLang="zh-CN" dirty="0" smtClean="0">
                <a:solidFill>
                  <a:srgbClr val="FF0066"/>
                </a:solidFill>
              </a:rPr>
              <a:t>控制器</a:t>
            </a:r>
            <a:r>
              <a:rPr lang="en-US" altLang="zh-CN" dirty="0" smtClean="0">
                <a:solidFill>
                  <a:srgbClr val="FF0066"/>
                </a:solidFill>
              </a:rPr>
              <a:t> </a:t>
            </a:r>
            <a:r>
              <a:rPr lang="zh-CN" altLang="zh-CN" dirty="0" smtClean="0"/>
              <a:t>通常</a:t>
            </a:r>
            <a:r>
              <a:rPr lang="zh-CN" altLang="zh-CN" dirty="0"/>
              <a:t>用复杂的可编程逻辑器件（</a:t>
            </a:r>
            <a:r>
              <a:rPr lang="en-US" altLang="zh-CN" dirty="0">
                <a:solidFill>
                  <a:srgbClr val="0000FF"/>
                </a:solidFill>
              </a:rPr>
              <a:t>CPLD</a:t>
            </a:r>
            <a:r>
              <a:rPr lang="zh-CN" altLang="zh-CN" dirty="0"/>
              <a:t>）或现场可编程门阵列（</a:t>
            </a:r>
            <a:r>
              <a:rPr lang="en-US" altLang="zh-CN" dirty="0">
                <a:solidFill>
                  <a:srgbClr val="0000FF"/>
                </a:solidFill>
              </a:rPr>
              <a:t>FPGA</a:t>
            </a:r>
            <a:r>
              <a:rPr lang="zh-CN" altLang="zh-CN" dirty="0"/>
              <a:t>）实现，常见实现方法有：</a:t>
            </a:r>
          </a:p>
          <a:p>
            <a:pPr lvl="1"/>
            <a:r>
              <a:rPr lang="zh-CN" altLang="zh-CN" dirty="0"/>
              <a:t>根据具体要求，用</a:t>
            </a:r>
            <a:r>
              <a:rPr lang="zh-CN" altLang="zh-CN" dirty="0">
                <a:solidFill>
                  <a:srgbClr val="FF0000"/>
                </a:solidFill>
              </a:rPr>
              <a:t>硬件描述语言</a:t>
            </a:r>
            <a:r>
              <a:rPr lang="zh-CN" altLang="zh-CN" dirty="0"/>
              <a:t>自行实现。</a:t>
            </a:r>
          </a:p>
          <a:p>
            <a:pPr lvl="1"/>
            <a:r>
              <a:rPr lang="zh-CN" altLang="zh-CN" dirty="0"/>
              <a:t>利用</a:t>
            </a:r>
            <a:r>
              <a:rPr lang="zh-CN" altLang="zh-CN" dirty="0">
                <a:solidFill>
                  <a:srgbClr val="FF0000"/>
                </a:solidFill>
              </a:rPr>
              <a:t>现成</a:t>
            </a:r>
            <a:r>
              <a:rPr lang="zh-CN" altLang="zh-CN" dirty="0"/>
              <a:t>的</a:t>
            </a:r>
            <a:r>
              <a:rPr lang="zh-CN" altLang="zh-CN" dirty="0">
                <a:solidFill>
                  <a:srgbClr val="FF0000"/>
                </a:solidFill>
              </a:rPr>
              <a:t>解决方案</a:t>
            </a:r>
            <a:r>
              <a:rPr lang="zh-CN" altLang="zh-CN" dirty="0"/>
              <a:t>。比如</a:t>
            </a:r>
            <a:r>
              <a:rPr lang="zh-CN" altLang="zh-CN" dirty="0" smtClean="0"/>
              <a:t>，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Altera</a:t>
            </a:r>
            <a:r>
              <a:rPr lang="zh-CN" altLang="zh-CN" dirty="0"/>
              <a:t>公司提供</a:t>
            </a:r>
            <a:r>
              <a:rPr lang="en-US" altLang="zh-CN" dirty="0"/>
              <a:t>QDR II SDRAM</a:t>
            </a:r>
            <a:r>
              <a:rPr lang="zh-CN" altLang="zh-CN" dirty="0"/>
              <a:t>控制器可定制参数的</a:t>
            </a:r>
            <a:r>
              <a:rPr lang="en-US" altLang="zh-CN" dirty="0">
                <a:solidFill>
                  <a:srgbClr val="FF0000"/>
                </a:solidFill>
              </a:rPr>
              <a:t>IP</a:t>
            </a:r>
            <a:r>
              <a:rPr lang="zh-CN" altLang="zh-CN" dirty="0">
                <a:solidFill>
                  <a:srgbClr val="FF0000"/>
                </a:solidFill>
              </a:rPr>
              <a:t>核</a:t>
            </a:r>
            <a:r>
              <a:rPr lang="zh-CN" altLang="zh-CN" dirty="0"/>
              <a:t>，在</a:t>
            </a:r>
            <a:r>
              <a:rPr lang="en-US" altLang="zh-CN" dirty="0"/>
              <a:t>FPGA</a:t>
            </a:r>
            <a:r>
              <a:rPr lang="zh-CN" altLang="zh-CN" dirty="0"/>
              <a:t>开发集成环境中可直接调用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Xilinx</a:t>
            </a:r>
            <a:r>
              <a:rPr lang="zh-CN" altLang="zh-CN" dirty="0"/>
              <a:t>公司也提供了相应的解决方案。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D031C4-4632-4437-8B62-3FAD678140B8}" type="slidenum">
              <a:rPr lang="zh-CN" altLang="en-US" smtClean="0"/>
              <a:pPr/>
              <a:t>64</a:t>
            </a:fld>
            <a:endParaRPr lang="en-US" altLang="zh-CN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395420" y="519416"/>
            <a:ext cx="8569190" cy="533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96938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65000"/>
              <a:buFont typeface="Wingdings" pitchFamily="2" charset="2"/>
              <a:buChar char="p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3pPr>
            <a:lvl4pPr marL="1166813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Wingdings" pitchFamily="2" charset="2"/>
              <a:buChar char="u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4pPr>
            <a:lvl5pPr marL="143510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5pPr>
            <a:lvl6pPr marL="27876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6pPr>
            <a:lvl7pPr marL="32448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7pPr>
            <a:lvl8pPr marL="37020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8pPr>
            <a:lvl9pPr marL="41592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9pPr>
          </a:lstStyle>
          <a:p>
            <a:pPr marL="0" indent="0">
              <a:buNone/>
            </a:pPr>
            <a:r>
              <a:rPr lang="en-US" altLang="zh-CN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CY7C1645KV18 —— </a:t>
            </a:r>
            <a:r>
              <a:rPr lang="zh-CN" altLang="en-US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连接接口设计</a:t>
            </a:r>
            <a:endParaRPr lang="zh-CN" altLang="en-US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653910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1259540" y="4440349"/>
            <a:ext cx="7884460" cy="1869051"/>
          </a:xfrm>
          <a:prstGeom prst="rect">
            <a:avLst/>
          </a:prstGeom>
          <a:solidFill>
            <a:srgbClr val="FFFF99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softEdge rad="508000"/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endParaRPr lang="zh-CN" altLang="en-US" sz="2800" smtClean="0">
              <a:solidFill>
                <a:srgbClr val="000000"/>
              </a:solidFill>
            </a:endParaRPr>
          </a:p>
        </p:txBody>
      </p:sp>
      <p:sp>
        <p:nvSpPr>
          <p:cNvPr id="864258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763713" y="1700213"/>
            <a:ext cx="7235825" cy="2592387"/>
          </a:xfrm>
          <a:noFill/>
          <a:ln/>
        </p:spPr>
        <p:txBody>
          <a:bodyPr anchor="ctr"/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 b="0" dirty="0">
                <a:solidFill>
                  <a:srgbClr val="FFFF00"/>
                </a:solidFill>
                <a:ea typeface="黑体" pitchFamily="2" charset="-122"/>
              </a:rPr>
              <a:t>微机原理</a:t>
            </a:r>
            <a:r>
              <a:rPr lang="zh-CN" altLang="en-US" sz="4000" b="0" dirty="0">
                <a:solidFill>
                  <a:schemeClr val="bg1"/>
                </a:solidFill>
                <a:ea typeface="黑体" pitchFamily="2" charset="-122"/>
              </a:rPr>
              <a:t>及</a:t>
            </a:r>
            <a:r>
              <a:rPr lang="zh-CN" altLang="en-US" sz="4000" b="0" dirty="0">
                <a:solidFill>
                  <a:srgbClr val="FFFF00"/>
                </a:solidFill>
                <a:ea typeface="黑体" pitchFamily="2" charset="-122"/>
              </a:rPr>
              <a:t>接口技术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 b="0" dirty="0">
                <a:solidFill>
                  <a:srgbClr val="FFFFFF"/>
                </a:solidFill>
                <a:ea typeface="黑体" pitchFamily="2" charset="-122"/>
              </a:rPr>
              <a:t>第</a:t>
            </a:r>
            <a:r>
              <a:rPr lang="en-US" altLang="zh-CN" sz="7200" b="0" dirty="0">
                <a:solidFill>
                  <a:srgbClr val="FFFFFF"/>
                </a:solidFill>
                <a:ea typeface="黑体" pitchFamily="2" charset="-122"/>
              </a:rPr>
              <a:t>5</a:t>
            </a:r>
            <a:r>
              <a:rPr lang="zh-CN" altLang="en-US" sz="4000" b="0" dirty="0">
                <a:solidFill>
                  <a:srgbClr val="FFFFFF"/>
                </a:solidFill>
                <a:ea typeface="黑体" pitchFamily="2" charset="-122"/>
              </a:rPr>
              <a:t>章  存储技术</a:t>
            </a:r>
          </a:p>
        </p:txBody>
      </p:sp>
      <p:sp>
        <p:nvSpPr>
          <p:cNvPr id="864259" name="Rectangle 3"/>
          <p:cNvSpPr>
            <a:spLocks noChangeArrowheads="1"/>
          </p:cNvSpPr>
          <p:nvPr/>
        </p:nvSpPr>
        <p:spPr bwMode="auto">
          <a:xfrm>
            <a:off x="683460" y="4293120"/>
            <a:ext cx="8281150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spcBef>
                <a:spcPct val="20000"/>
              </a:spcBef>
              <a:buClr>
                <a:srgbClr val="00007D"/>
              </a:buClr>
              <a:buSzPct val="75000"/>
            </a:pPr>
            <a:r>
              <a:rPr lang="en-US" altLang="zh-CN" sz="3600" dirty="0">
                <a:solidFill>
                  <a:srgbClr val="000000"/>
                </a:solidFill>
                <a:latin typeface="Times New Roman"/>
                <a:ea typeface="楷体" panose="02010609060101010101" pitchFamily="49" charset="-122"/>
              </a:rPr>
              <a:t>5.2  </a:t>
            </a:r>
            <a:r>
              <a:rPr lang="zh-CN" altLang="en-US" sz="3600" dirty="0">
                <a:solidFill>
                  <a:srgbClr val="000000"/>
                </a:solidFill>
                <a:latin typeface="Times New Roman"/>
                <a:ea typeface="楷体" panose="02010609060101010101" pitchFamily="49" charset="-122"/>
              </a:rPr>
              <a:t>常用存储器</a:t>
            </a:r>
            <a:r>
              <a:rPr lang="zh-CN" altLang="en-US" sz="3600" dirty="0">
                <a:solidFill>
                  <a:srgbClr val="FF0000"/>
                </a:solidFill>
                <a:latin typeface="Times New Roman"/>
                <a:ea typeface="楷体" panose="02010609060101010101" pitchFamily="49" charset="-122"/>
              </a:rPr>
              <a:t>芯片</a:t>
            </a:r>
            <a:r>
              <a:rPr lang="zh-CN" altLang="en-US" sz="3600" dirty="0">
                <a:solidFill>
                  <a:srgbClr val="000000"/>
                </a:solidFill>
                <a:latin typeface="Times New Roman"/>
                <a:ea typeface="楷体" panose="02010609060101010101" pitchFamily="49" charset="-122"/>
              </a:rPr>
              <a:t>及</a:t>
            </a:r>
            <a:r>
              <a:rPr lang="zh-CN" altLang="en-US" sz="3600" dirty="0">
                <a:solidFill>
                  <a:srgbClr val="FF0000"/>
                </a:solidFill>
                <a:latin typeface="Times New Roman"/>
                <a:ea typeface="楷体" panose="02010609060101010101" pitchFamily="49" charset="-122"/>
              </a:rPr>
              <a:t>连接</a:t>
            </a:r>
            <a:r>
              <a:rPr lang="zh-CN" altLang="en-US" sz="3600" dirty="0">
                <a:solidFill>
                  <a:srgbClr val="000000"/>
                </a:solidFill>
                <a:latin typeface="Times New Roman"/>
                <a:ea typeface="楷体" panose="02010609060101010101" pitchFamily="49" charset="-122"/>
              </a:rPr>
              <a:t>使用</a:t>
            </a:r>
            <a:endParaRPr lang="en-US" altLang="zh-CN" sz="3600" dirty="0">
              <a:solidFill>
                <a:srgbClr val="000000"/>
              </a:solidFill>
              <a:latin typeface="Times New Roman"/>
              <a:ea typeface="楷体" panose="02010609060101010101" pitchFamily="49" charset="-122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115516" y="5067646"/>
            <a:ext cx="7849093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spcBef>
                <a:spcPct val="20000"/>
              </a:spcBef>
              <a:buClr>
                <a:srgbClr val="00007D"/>
              </a:buClr>
              <a:buSzPct val="75000"/>
            </a:pPr>
            <a:r>
              <a:rPr lang="en-US" altLang="zh-CN" sz="3200" dirty="0">
                <a:solidFill>
                  <a:srgbClr val="0000FF"/>
                </a:solidFill>
                <a:latin typeface="Times New Roman"/>
                <a:ea typeface="楷体" panose="02010609060101010101" pitchFamily="49" charset="-122"/>
              </a:rPr>
              <a:t>5.2.2  </a:t>
            </a:r>
            <a:r>
              <a:rPr lang="zh-CN" altLang="en-US" sz="3200" dirty="0" smtClean="0">
                <a:solidFill>
                  <a:srgbClr val="0000FF"/>
                </a:solidFill>
                <a:latin typeface="Times New Roman"/>
                <a:ea typeface="楷体" panose="02010609060101010101" pitchFamily="49" charset="-122"/>
              </a:rPr>
              <a:t>只读存储器</a:t>
            </a:r>
            <a:r>
              <a:rPr lang="en-US" altLang="zh-CN" sz="32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 sz="3200" dirty="0" smtClean="0">
                <a:solidFill>
                  <a:srgbClr val="0000FF"/>
                </a:solidFill>
                <a:latin typeface="Times New Roman"/>
                <a:ea typeface="楷体" panose="02010609060101010101" pitchFamily="49" charset="-122"/>
              </a:rPr>
              <a:t>ROM</a:t>
            </a:r>
            <a:r>
              <a:rPr lang="en-US" altLang="zh-CN" sz="32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3200" dirty="0" smtClean="0">
                <a:solidFill>
                  <a:srgbClr val="0000FF"/>
                </a:solidFill>
                <a:latin typeface="Times New Roman"/>
                <a:ea typeface="楷体" panose="02010609060101010101" pitchFamily="49" charset="-122"/>
              </a:rPr>
              <a:t>及接口设计</a:t>
            </a:r>
            <a:endParaRPr lang="en-US" altLang="zh-CN" sz="3200" dirty="0">
              <a:solidFill>
                <a:srgbClr val="0000FF"/>
              </a:solidFill>
              <a:latin typeface="Times New Roman"/>
              <a:ea typeface="楷体" panose="02010609060101010101" pitchFamily="49" charset="-122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2339689" y="5013220"/>
            <a:ext cx="6480901" cy="0"/>
          </a:xfrm>
          <a:prstGeom prst="line">
            <a:avLst/>
          </a:prstGeom>
          <a:noFill/>
          <a:ln w="76200" cmpd="tri">
            <a:solidFill>
              <a:srgbClr val="006600"/>
            </a:solidFill>
            <a:round/>
            <a:headEnd/>
            <a:tailEnd type="none" w="med" len="lg"/>
          </a:ln>
          <a:effectLst/>
        </p:spPr>
        <p:txBody>
          <a:bodyPr wrap="square" anchor="ctr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2678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4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4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64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64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64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64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64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5.2.2  </a:t>
            </a:r>
            <a:r>
              <a:rPr lang="zh-CN" altLang="en-US" dirty="0"/>
              <a:t>只读存储器</a:t>
            </a:r>
            <a:r>
              <a:rPr lang="en-US" altLang="zh-CN" dirty="0">
                <a:latin typeface="+mj-ea"/>
              </a:rPr>
              <a:t>(</a:t>
            </a:r>
            <a:r>
              <a:rPr lang="en-US" altLang="zh-CN" dirty="0"/>
              <a:t>ROM</a:t>
            </a:r>
            <a:r>
              <a:rPr lang="en-US" altLang="zh-CN" dirty="0">
                <a:latin typeface="+mj-ea"/>
              </a:rPr>
              <a:t>)</a:t>
            </a:r>
            <a:r>
              <a:rPr lang="zh-CN" altLang="en-US" dirty="0"/>
              <a:t>及接口设计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450" y="692620"/>
            <a:ext cx="7993110" cy="237633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rgbClr val="000099"/>
                </a:solidFill>
                <a:ea typeface="黑体" pitchFamily="2" charset="-122"/>
              </a:rPr>
              <a:t>ROM</a:t>
            </a:r>
            <a:r>
              <a:rPr lang="zh-CN" altLang="en-US" dirty="0">
                <a:solidFill>
                  <a:srgbClr val="000099"/>
                </a:solidFill>
                <a:ea typeface="黑体" pitchFamily="2" charset="-122"/>
              </a:rPr>
              <a:t>：</a:t>
            </a:r>
          </a:p>
          <a:p>
            <a:pPr marL="0" indent="0">
              <a:buNone/>
            </a:pPr>
            <a:r>
              <a:rPr lang="zh-CN" altLang="en-US" dirty="0">
                <a:solidFill>
                  <a:srgbClr val="000099"/>
                </a:solidFill>
              </a:rPr>
              <a:t>在微机系统的</a:t>
            </a:r>
            <a:r>
              <a:rPr lang="zh-CN" altLang="en-US" dirty="0">
                <a:solidFill>
                  <a:srgbClr val="FF0066"/>
                </a:solidFill>
              </a:rPr>
              <a:t>在线运行</a:t>
            </a:r>
            <a:r>
              <a:rPr lang="zh-CN" altLang="en-US" dirty="0">
                <a:solidFill>
                  <a:srgbClr val="000099"/>
                </a:solidFill>
              </a:rPr>
              <a:t>过程中，只能对其进行</a:t>
            </a:r>
            <a:r>
              <a:rPr lang="zh-CN" altLang="en-US" dirty="0">
                <a:solidFill>
                  <a:srgbClr val="D60093"/>
                </a:solidFill>
                <a:ea typeface="黑体" pitchFamily="2" charset="-122"/>
              </a:rPr>
              <a:t>读</a:t>
            </a:r>
            <a:r>
              <a:rPr lang="zh-CN" altLang="en-US" dirty="0">
                <a:solidFill>
                  <a:srgbClr val="000099"/>
                </a:solidFill>
              </a:rPr>
              <a:t>操作，而</a:t>
            </a:r>
            <a:r>
              <a:rPr lang="zh-CN" altLang="en-US" dirty="0">
                <a:solidFill>
                  <a:srgbClr val="D60093"/>
                </a:solidFill>
                <a:ea typeface="黑体" pitchFamily="2" charset="-122"/>
              </a:rPr>
              <a:t>不</a:t>
            </a:r>
            <a:r>
              <a:rPr lang="zh-CN" altLang="en-US" dirty="0">
                <a:solidFill>
                  <a:srgbClr val="000099"/>
                </a:solidFill>
              </a:rPr>
              <a:t>能进行</a:t>
            </a:r>
            <a:r>
              <a:rPr lang="zh-CN" altLang="en-US" dirty="0">
                <a:solidFill>
                  <a:srgbClr val="D60093"/>
                </a:solidFill>
                <a:ea typeface="黑体" pitchFamily="2" charset="-122"/>
              </a:rPr>
              <a:t>写</a:t>
            </a:r>
            <a:r>
              <a:rPr lang="zh-CN" altLang="en-US" dirty="0">
                <a:solidFill>
                  <a:srgbClr val="000099"/>
                </a:solidFill>
              </a:rPr>
              <a:t>操作的一类存储器。</a:t>
            </a:r>
          </a:p>
          <a:p>
            <a:pPr marL="0" indent="0">
              <a:buNone/>
            </a:pPr>
            <a:r>
              <a:rPr lang="zh-CN" altLang="en-US" dirty="0"/>
              <a:t>也称作</a:t>
            </a:r>
            <a:r>
              <a:rPr lang="zh-CN" altLang="en-US" dirty="0">
                <a:solidFill>
                  <a:srgbClr val="FF0000"/>
                </a:solidFill>
              </a:rPr>
              <a:t>非易失性存储器</a:t>
            </a:r>
            <a:r>
              <a:rPr lang="zh-CN" altLang="en-US" dirty="0"/>
              <a:t>，存放</a:t>
            </a:r>
            <a:r>
              <a:rPr lang="zh-CN" altLang="en-US" dirty="0">
                <a:solidFill>
                  <a:srgbClr val="FF0000"/>
                </a:solidFill>
              </a:rPr>
              <a:t>不经常修改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数据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程序</a:t>
            </a:r>
            <a:r>
              <a:rPr lang="zh-CN" altLang="en-US" dirty="0"/>
              <a:t>等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D031C4-4632-4437-8B62-3FAD678140B8}" type="slidenum">
              <a:rPr lang="zh-CN" altLang="en-US" smtClean="0"/>
              <a:pPr/>
              <a:t>66</a:t>
            </a:fld>
            <a:endParaRPr lang="en-US" altLang="zh-CN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59463" y="3142520"/>
            <a:ext cx="6841027" cy="316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55600" indent="-3556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zh-CN" altLang="en-US" sz="2800" dirty="0" smtClean="0">
                <a:solidFill>
                  <a:srgbClr val="006600"/>
                </a:solidFill>
                <a:latin typeface="+mn-lt"/>
              </a:rPr>
              <a:t>掩模 </a:t>
            </a:r>
            <a:r>
              <a:rPr lang="en-US" altLang="zh-CN" sz="2800" dirty="0" smtClean="0">
                <a:solidFill>
                  <a:srgbClr val="006600"/>
                </a:solidFill>
                <a:latin typeface="+mn-lt"/>
              </a:rPr>
              <a:t>ROM</a:t>
            </a:r>
            <a:endParaRPr lang="en-US" altLang="zh-CN" sz="2800" dirty="0">
              <a:solidFill>
                <a:srgbClr val="006600"/>
              </a:solidFill>
              <a:latin typeface="+mn-lt"/>
            </a:endParaRPr>
          </a:p>
          <a:p>
            <a:pPr marL="355600" indent="-3556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zh-CN" altLang="en-US" sz="2800" dirty="0">
                <a:solidFill>
                  <a:srgbClr val="006600"/>
                </a:solidFill>
                <a:latin typeface="+mn-lt"/>
              </a:rPr>
              <a:t>一次性</a:t>
            </a:r>
            <a:r>
              <a:rPr lang="zh-CN" altLang="en-US" sz="2800" dirty="0" smtClean="0">
                <a:solidFill>
                  <a:srgbClr val="006600"/>
                </a:solidFill>
                <a:latin typeface="+mn-lt"/>
              </a:rPr>
              <a:t>可编程 </a:t>
            </a:r>
            <a:r>
              <a:rPr lang="en-US" altLang="zh-CN" sz="2800" dirty="0" smtClean="0">
                <a:solidFill>
                  <a:srgbClr val="006600"/>
                </a:solidFill>
                <a:latin typeface="+mn-lt"/>
              </a:rPr>
              <a:t>ROM</a:t>
            </a:r>
            <a:r>
              <a:rPr lang="zh-CN" altLang="en-US" sz="2800" dirty="0">
                <a:solidFill>
                  <a:srgbClr val="006600"/>
                </a:solidFill>
                <a:latin typeface="+mn-lt"/>
              </a:rPr>
              <a:t>（</a:t>
            </a:r>
            <a:r>
              <a:rPr lang="en-US" altLang="zh-CN" sz="2800" dirty="0">
                <a:solidFill>
                  <a:srgbClr val="006600"/>
                </a:solidFill>
                <a:latin typeface="+mn-lt"/>
              </a:rPr>
              <a:t>PROM</a:t>
            </a:r>
            <a:r>
              <a:rPr lang="zh-CN" altLang="en-US" sz="2800" dirty="0">
                <a:solidFill>
                  <a:srgbClr val="006600"/>
                </a:solidFill>
                <a:latin typeface="+mn-lt"/>
              </a:rPr>
              <a:t>）</a:t>
            </a:r>
          </a:p>
          <a:p>
            <a:pPr marL="355600" indent="-3556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zh-CN" altLang="en-US" sz="2800" dirty="0">
                <a:solidFill>
                  <a:srgbClr val="006600"/>
                </a:solidFill>
                <a:latin typeface="+mn-lt"/>
              </a:rPr>
              <a:t>紫外线擦除</a:t>
            </a:r>
            <a:r>
              <a:rPr lang="zh-CN" altLang="en-US" sz="2800" dirty="0" smtClean="0">
                <a:solidFill>
                  <a:srgbClr val="006600"/>
                </a:solidFill>
                <a:latin typeface="+mn-lt"/>
              </a:rPr>
              <a:t>可编程 </a:t>
            </a:r>
            <a:r>
              <a:rPr lang="en-US" altLang="zh-CN" sz="2800" dirty="0" smtClean="0">
                <a:solidFill>
                  <a:srgbClr val="006600"/>
                </a:solidFill>
                <a:latin typeface="+mn-lt"/>
              </a:rPr>
              <a:t>ROM</a:t>
            </a:r>
            <a:r>
              <a:rPr lang="zh-CN" altLang="en-US" sz="2800" dirty="0">
                <a:solidFill>
                  <a:srgbClr val="006600"/>
                </a:solidFill>
                <a:latin typeface="+mn-lt"/>
              </a:rPr>
              <a:t>（</a:t>
            </a:r>
            <a:r>
              <a:rPr lang="en-US" altLang="zh-CN" sz="2800" dirty="0">
                <a:solidFill>
                  <a:srgbClr val="006600"/>
                </a:solidFill>
                <a:latin typeface="+mn-lt"/>
              </a:rPr>
              <a:t>EPROM</a:t>
            </a:r>
            <a:r>
              <a:rPr lang="zh-CN" altLang="en-US" sz="2800" dirty="0">
                <a:solidFill>
                  <a:srgbClr val="006600"/>
                </a:solidFill>
                <a:latin typeface="+mn-lt"/>
              </a:rPr>
              <a:t>）</a:t>
            </a:r>
          </a:p>
          <a:p>
            <a:pPr marL="355600" indent="-3556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zh-CN" altLang="en-US" sz="2800" dirty="0">
                <a:solidFill>
                  <a:srgbClr val="006600"/>
                </a:solidFill>
                <a:latin typeface="+mn-lt"/>
              </a:rPr>
              <a:t>电擦除</a:t>
            </a:r>
            <a:r>
              <a:rPr lang="zh-CN" altLang="en-US" sz="2800" dirty="0" smtClean="0">
                <a:solidFill>
                  <a:srgbClr val="006600"/>
                </a:solidFill>
                <a:latin typeface="+mn-lt"/>
              </a:rPr>
              <a:t>可编程 </a:t>
            </a:r>
            <a:r>
              <a:rPr lang="en-US" altLang="zh-CN" sz="2800" dirty="0" smtClean="0">
                <a:solidFill>
                  <a:srgbClr val="006600"/>
                </a:solidFill>
                <a:latin typeface="+mn-lt"/>
              </a:rPr>
              <a:t>ROM</a:t>
            </a:r>
            <a:r>
              <a:rPr lang="zh-CN" altLang="en-US" sz="2800" dirty="0">
                <a:solidFill>
                  <a:srgbClr val="006600"/>
                </a:solidFill>
                <a:latin typeface="+mn-lt"/>
              </a:rPr>
              <a:t>（</a:t>
            </a:r>
            <a:r>
              <a:rPr lang="en-US" altLang="zh-CN" sz="2800" dirty="0">
                <a:solidFill>
                  <a:srgbClr val="006600"/>
                </a:solidFill>
                <a:latin typeface="+mn-lt"/>
              </a:rPr>
              <a:t>EEPROM</a:t>
            </a:r>
            <a:r>
              <a:rPr lang="zh-CN" altLang="en-US" sz="2800" dirty="0" smtClean="0">
                <a:solidFill>
                  <a:srgbClr val="006600"/>
                </a:solidFill>
                <a:latin typeface="+mn-lt"/>
              </a:rPr>
              <a:t>）</a:t>
            </a:r>
            <a:endParaRPr lang="en-US" altLang="zh-CN" sz="2800" dirty="0" smtClean="0">
              <a:solidFill>
                <a:srgbClr val="006600"/>
              </a:solidFill>
              <a:latin typeface="+mn-lt"/>
            </a:endParaRPr>
          </a:p>
          <a:p>
            <a:pPr marL="720725" lvl="1" indent="-360363" algn="l">
              <a:spcBef>
                <a:spcPct val="20000"/>
              </a:spcBef>
              <a:buClr>
                <a:srgbClr val="FF6600"/>
              </a:buClr>
              <a:buSzPct val="75000"/>
              <a:buFont typeface="Wingdings" panose="05000000000000000000" pitchFamily="2" charset="2"/>
              <a:buChar char="l"/>
            </a:pPr>
            <a:r>
              <a:rPr lang="zh-CN" altLang="en-US" sz="2800" dirty="0" smtClean="0">
                <a:solidFill>
                  <a:srgbClr val="006600"/>
                </a:solidFill>
                <a:latin typeface="+mn-lt"/>
              </a:rPr>
              <a:t>传统的 </a:t>
            </a:r>
            <a:r>
              <a:rPr lang="en-US" altLang="zh-CN" sz="2800" dirty="0" smtClean="0">
                <a:solidFill>
                  <a:srgbClr val="006600"/>
                </a:solidFill>
                <a:latin typeface="+mn-lt"/>
              </a:rPr>
              <a:t>E</a:t>
            </a:r>
            <a:r>
              <a:rPr lang="en-US" altLang="zh-CN" sz="2800" baseline="30000" dirty="0" smtClean="0">
                <a:solidFill>
                  <a:srgbClr val="006600"/>
                </a:solidFill>
                <a:latin typeface="+mn-lt"/>
              </a:rPr>
              <a:t>2</a:t>
            </a:r>
            <a:r>
              <a:rPr lang="en-US" altLang="zh-CN" sz="2800" dirty="0" smtClean="0">
                <a:solidFill>
                  <a:srgbClr val="006600"/>
                </a:solidFill>
                <a:latin typeface="+mn-lt"/>
              </a:rPr>
              <a:t>PROM</a:t>
            </a:r>
          </a:p>
          <a:p>
            <a:pPr marL="720725" lvl="1" indent="-360363" algn="l">
              <a:spcBef>
                <a:spcPct val="20000"/>
              </a:spcBef>
              <a:buClr>
                <a:srgbClr val="FF6600"/>
              </a:buClr>
              <a:buSzPct val="75000"/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rgbClr val="006600"/>
                </a:solidFill>
                <a:latin typeface="+mn-lt"/>
              </a:rPr>
              <a:t>闪</a:t>
            </a:r>
            <a:r>
              <a:rPr lang="zh-CN" altLang="en-US" sz="2800" dirty="0" smtClean="0">
                <a:solidFill>
                  <a:srgbClr val="006600"/>
                </a:solidFill>
                <a:latin typeface="+mn-lt"/>
              </a:rPr>
              <a:t>速存储器 </a:t>
            </a:r>
            <a:r>
              <a:rPr lang="en-US" altLang="zh-CN" sz="2800" dirty="0" smtClean="0">
                <a:solidFill>
                  <a:srgbClr val="006600"/>
                </a:solidFill>
                <a:latin typeface="+mn-lt"/>
              </a:rPr>
              <a:t>FLASH</a:t>
            </a:r>
            <a:endParaRPr lang="zh-CN" altLang="en-US" sz="2800" dirty="0">
              <a:solidFill>
                <a:srgbClr val="006600"/>
              </a:solidFill>
              <a:latin typeface="+mn-lt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79390" y="4582720"/>
            <a:ext cx="1008063" cy="51911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800" dirty="0">
                <a:solidFill>
                  <a:srgbClr val="0000FF"/>
                </a:solidFill>
              </a:rPr>
              <a:t>常用</a:t>
            </a:r>
          </a:p>
        </p:txBody>
      </p:sp>
      <p:sp>
        <p:nvSpPr>
          <p:cNvPr id="8" name="AutoShape 5"/>
          <p:cNvSpPr>
            <a:spLocks/>
          </p:cNvSpPr>
          <p:nvPr/>
        </p:nvSpPr>
        <p:spPr bwMode="auto">
          <a:xfrm flipH="1">
            <a:off x="1043510" y="4313938"/>
            <a:ext cx="279171" cy="1800250"/>
          </a:xfrm>
          <a:prstGeom prst="rightBrace">
            <a:avLst>
              <a:gd name="adj1" fmla="val 43033"/>
              <a:gd name="adj2" fmla="val 28581"/>
            </a:avLst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wrap="none" anchor="ctr">
            <a:noAutofit/>
          </a:bodyPr>
          <a:lstStyle/>
          <a:p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 bwMode="auto">
          <a:xfrm>
            <a:off x="5220090" y="5975726"/>
            <a:ext cx="57608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5761002" y="5716169"/>
            <a:ext cx="2160300" cy="52322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800" dirty="0" smtClean="0">
                <a:solidFill>
                  <a:srgbClr val="0000FF"/>
                </a:solidFill>
              </a:rPr>
              <a:t>目前最常用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736658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5.2.2  </a:t>
            </a:r>
            <a:r>
              <a:rPr lang="zh-CN" altLang="en-US" dirty="0"/>
              <a:t>只读存储器</a:t>
            </a:r>
            <a:r>
              <a:rPr lang="en-US" altLang="zh-CN" dirty="0">
                <a:latin typeface="+mj-ea"/>
              </a:rPr>
              <a:t>(</a:t>
            </a:r>
            <a:r>
              <a:rPr lang="en-US" altLang="zh-CN" dirty="0"/>
              <a:t>ROM</a:t>
            </a:r>
            <a:r>
              <a:rPr lang="en-US" altLang="zh-CN" dirty="0">
                <a:latin typeface="+mj-ea"/>
              </a:rPr>
              <a:t>)</a:t>
            </a:r>
            <a:r>
              <a:rPr lang="zh-CN" altLang="en-US" dirty="0"/>
              <a:t>及接口设计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0550" y="1268700"/>
            <a:ext cx="8229600" cy="5112709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zh-CN" altLang="en-US" dirty="0" smtClean="0"/>
              <a:t>紫外线可擦除只读存储器 </a:t>
            </a:r>
            <a:r>
              <a:rPr lang="en-US" altLang="zh-CN" dirty="0" smtClean="0"/>
              <a:t>EPROM</a:t>
            </a:r>
          </a:p>
          <a:p>
            <a:pPr>
              <a:spcBef>
                <a:spcPts val="1200"/>
              </a:spcBef>
            </a:pPr>
            <a:r>
              <a:rPr lang="zh-CN" altLang="en-US" dirty="0"/>
              <a:t>电可擦除</a:t>
            </a:r>
            <a:r>
              <a:rPr lang="zh-CN" altLang="en-US" dirty="0" smtClean="0"/>
              <a:t>只读存储器 </a:t>
            </a:r>
            <a:r>
              <a:rPr lang="en-US" altLang="zh-CN" dirty="0" smtClean="0"/>
              <a:t>EEPROM</a:t>
            </a:r>
            <a:r>
              <a:rPr lang="en-US" altLang="zh-CN" dirty="0" smtClean="0">
                <a:latin typeface="+mn-ea"/>
              </a:rPr>
              <a:t>(</a:t>
            </a:r>
            <a:r>
              <a:rPr lang="en-US" altLang="zh-CN" dirty="0" smtClean="0"/>
              <a:t>E</a:t>
            </a:r>
            <a:r>
              <a:rPr lang="en-US" altLang="zh-CN" baseline="30000" dirty="0" smtClean="0"/>
              <a:t>2</a:t>
            </a:r>
            <a:r>
              <a:rPr lang="en-US" altLang="zh-CN" dirty="0" smtClean="0"/>
              <a:t>PROM</a:t>
            </a:r>
            <a:r>
              <a:rPr lang="en-US" altLang="zh-CN" dirty="0">
                <a:latin typeface="+mn-ea"/>
              </a:rPr>
              <a:t>)</a:t>
            </a:r>
          </a:p>
          <a:p>
            <a:pPr>
              <a:spcBef>
                <a:spcPts val="1200"/>
              </a:spcBef>
            </a:pPr>
            <a:r>
              <a:rPr lang="zh-CN" altLang="en-US" dirty="0" smtClean="0"/>
              <a:t>闪速存储器 </a:t>
            </a:r>
            <a:r>
              <a:rPr lang="en-US" altLang="zh-CN" dirty="0" smtClean="0"/>
              <a:t>FLASH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D031C4-4632-4437-8B62-3FAD678140B8}" type="slidenum">
              <a:rPr lang="zh-CN" altLang="en-US" smtClean="0"/>
              <a:pPr/>
              <a:t>67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9249845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922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052513"/>
            <a:ext cx="8435975" cy="5545137"/>
          </a:xfrm>
        </p:spPr>
        <p:txBody>
          <a:bodyPr/>
          <a:lstStyle/>
          <a:p>
            <a:pPr>
              <a:spcAft>
                <a:spcPct val="30000"/>
              </a:spcAft>
              <a:buFont typeface="Wingdings" pitchFamily="2" charset="2"/>
              <a:buNone/>
            </a:pPr>
            <a:r>
              <a:rPr lang="zh-CN" altLang="en-US" b="1">
                <a:solidFill>
                  <a:schemeClr val="bg2"/>
                </a:solidFill>
                <a:latin typeface="Times New Roman" pitchFamily="18" charset="0"/>
                <a:ea typeface="黑体" pitchFamily="2" charset="-122"/>
              </a:rPr>
              <a:t>各种存储器访问时间比较</a:t>
            </a:r>
          </a:p>
          <a:p>
            <a:r>
              <a:rPr lang="zh-CN" altLang="en-US" sz="2800" b="1">
                <a:latin typeface="Times New Roman" pitchFamily="18" charset="0"/>
              </a:rPr>
              <a:t>外存平均访问时间</a:t>
            </a:r>
            <a:r>
              <a:rPr lang="en-US" altLang="zh-CN" sz="2800" b="1">
                <a:latin typeface="Times New Roman" pitchFamily="18" charset="0"/>
              </a:rPr>
              <a:t>ms</a:t>
            </a:r>
            <a:r>
              <a:rPr lang="zh-CN" altLang="en-US" sz="2800" b="1">
                <a:latin typeface="Times New Roman" pitchFamily="18" charset="0"/>
              </a:rPr>
              <a:t>级：</a:t>
            </a:r>
          </a:p>
          <a:p>
            <a:pPr marL="990600" lvl="1" indent="-468313"/>
            <a:r>
              <a:rPr lang="zh-CN" altLang="en-US" b="1">
                <a:latin typeface="Times New Roman" pitchFamily="18" charset="0"/>
              </a:rPr>
              <a:t>硬盘：</a:t>
            </a:r>
            <a:r>
              <a:rPr lang="en-US" altLang="zh-CN" b="1">
                <a:latin typeface="Times New Roman" pitchFamily="18" charset="0"/>
              </a:rPr>
              <a:t>9</a:t>
            </a:r>
            <a:r>
              <a:rPr lang="zh-CN" altLang="en-US" b="1">
                <a:latin typeface="Times New Roman" pitchFamily="18" charset="0"/>
              </a:rPr>
              <a:t>～</a:t>
            </a:r>
            <a:r>
              <a:rPr lang="en-US" altLang="zh-CN" b="1">
                <a:latin typeface="Times New Roman" pitchFamily="18" charset="0"/>
              </a:rPr>
              <a:t>10ms</a:t>
            </a:r>
          </a:p>
          <a:p>
            <a:pPr marL="990600" lvl="1" indent="-468313"/>
            <a:r>
              <a:rPr lang="zh-CN" altLang="en-US" b="1">
                <a:latin typeface="Times New Roman" pitchFamily="18" charset="0"/>
              </a:rPr>
              <a:t>光盘：</a:t>
            </a:r>
            <a:r>
              <a:rPr lang="en-US" altLang="zh-CN" b="1">
                <a:latin typeface="Times New Roman" pitchFamily="18" charset="0"/>
              </a:rPr>
              <a:t>80</a:t>
            </a:r>
            <a:r>
              <a:rPr lang="zh-CN" altLang="en-US" b="1">
                <a:latin typeface="Times New Roman" pitchFamily="18" charset="0"/>
              </a:rPr>
              <a:t>～</a:t>
            </a:r>
            <a:r>
              <a:rPr lang="en-US" altLang="zh-CN" b="1">
                <a:latin typeface="Times New Roman" pitchFamily="18" charset="0"/>
              </a:rPr>
              <a:t>120ms</a:t>
            </a:r>
          </a:p>
          <a:p>
            <a:r>
              <a:rPr lang="zh-CN" altLang="en-US" sz="2800" b="1">
                <a:latin typeface="Times New Roman" pitchFamily="18" charset="0"/>
              </a:rPr>
              <a:t>内存平均访问时间</a:t>
            </a:r>
            <a:r>
              <a:rPr lang="en-US" altLang="zh-CN" sz="2800" b="1">
                <a:latin typeface="Times New Roman" pitchFamily="18" charset="0"/>
              </a:rPr>
              <a:t>ns</a:t>
            </a:r>
            <a:r>
              <a:rPr lang="zh-CN" altLang="en-US" sz="2800" b="1">
                <a:latin typeface="Times New Roman" pitchFamily="18" charset="0"/>
              </a:rPr>
              <a:t>级：</a:t>
            </a:r>
          </a:p>
          <a:p>
            <a:pPr marL="990600" lvl="1" indent="-468313"/>
            <a:r>
              <a:rPr lang="en-US" altLang="zh-CN" b="1">
                <a:latin typeface="Times New Roman" pitchFamily="18" charset="0"/>
              </a:rPr>
              <a:t>SRAM Cache</a:t>
            </a:r>
            <a:r>
              <a:rPr lang="zh-CN" altLang="en-US" b="1">
                <a:latin typeface="Times New Roman" pitchFamily="18" charset="0"/>
              </a:rPr>
              <a:t>：</a:t>
            </a:r>
            <a:r>
              <a:rPr lang="en-US" altLang="zh-CN" b="1">
                <a:latin typeface="Times New Roman" pitchFamily="18" charset="0"/>
              </a:rPr>
              <a:t>1</a:t>
            </a:r>
            <a:r>
              <a:rPr lang="zh-CN" altLang="en-US" b="1">
                <a:latin typeface="Times New Roman" pitchFamily="18" charset="0"/>
              </a:rPr>
              <a:t>～</a:t>
            </a:r>
            <a:r>
              <a:rPr lang="en-US" altLang="zh-CN" b="1">
                <a:latin typeface="Times New Roman" pitchFamily="18" charset="0"/>
              </a:rPr>
              <a:t>5ns</a:t>
            </a:r>
          </a:p>
          <a:p>
            <a:pPr marL="990600" lvl="1" indent="-468313"/>
            <a:r>
              <a:rPr lang="en-US" altLang="zh-CN" b="1">
                <a:latin typeface="Times New Roman" pitchFamily="18" charset="0"/>
              </a:rPr>
              <a:t>SDRAM</a:t>
            </a:r>
            <a:r>
              <a:rPr lang="zh-CN" altLang="en-US" b="1">
                <a:latin typeface="Times New Roman" pitchFamily="18" charset="0"/>
              </a:rPr>
              <a:t>内存：</a:t>
            </a:r>
            <a:r>
              <a:rPr lang="en-US" altLang="zh-CN" b="1">
                <a:latin typeface="Times New Roman" pitchFamily="18" charset="0"/>
              </a:rPr>
              <a:t>7</a:t>
            </a:r>
            <a:r>
              <a:rPr lang="zh-CN" altLang="en-US" b="1">
                <a:latin typeface="Times New Roman" pitchFamily="18" charset="0"/>
              </a:rPr>
              <a:t>～</a:t>
            </a:r>
            <a:r>
              <a:rPr lang="en-US" altLang="zh-CN" b="1">
                <a:latin typeface="Times New Roman" pitchFamily="18" charset="0"/>
              </a:rPr>
              <a:t>15ns</a:t>
            </a:r>
          </a:p>
          <a:p>
            <a:pPr marL="990600" lvl="1" indent="-468313"/>
            <a:r>
              <a:rPr lang="en-US" altLang="zh-CN" b="1">
                <a:latin typeface="Times New Roman" pitchFamily="18" charset="0"/>
              </a:rPr>
              <a:t>EDO</a:t>
            </a:r>
            <a:r>
              <a:rPr lang="zh-CN" altLang="en-US" b="1">
                <a:latin typeface="Times New Roman" pitchFamily="18" charset="0"/>
              </a:rPr>
              <a:t>内存：</a:t>
            </a:r>
            <a:r>
              <a:rPr lang="en-US" altLang="zh-CN" b="1">
                <a:latin typeface="Times New Roman" pitchFamily="18" charset="0"/>
              </a:rPr>
              <a:t>60</a:t>
            </a:r>
            <a:r>
              <a:rPr lang="zh-CN" altLang="en-US" b="1">
                <a:latin typeface="Times New Roman" pitchFamily="18" charset="0"/>
              </a:rPr>
              <a:t>～</a:t>
            </a:r>
            <a:r>
              <a:rPr lang="en-US" altLang="zh-CN" b="1">
                <a:latin typeface="Times New Roman" pitchFamily="18" charset="0"/>
              </a:rPr>
              <a:t>80ns</a:t>
            </a:r>
          </a:p>
          <a:p>
            <a:pPr marL="990600" lvl="1" indent="-468313"/>
            <a:r>
              <a:rPr lang="en-US" altLang="zh-CN" b="1">
                <a:solidFill>
                  <a:srgbClr val="0000FF"/>
                </a:solidFill>
                <a:latin typeface="Times New Roman" pitchFamily="18" charset="0"/>
              </a:rPr>
              <a:t>EPROM</a:t>
            </a:r>
            <a:r>
              <a:rPr lang="zh-CN" altLang="en-US" b="1">
                <a:solidFill>
                  <a:srgbClr val="0000FF"/>
                </a:solidFill>
                <a:latin typeface="Times New Roman" pitchFamily="18" charset="0"/>
              </a:rPr>
              <a:t>存储器：</a:t>
            </a:r>
            <a:r>
              <a:rPr lang="en-US" altLang="zh-CN" b="1">
                <a:solidFill>
                  <a:srgbClr val="0000FF"/>
                </a:solidFill>
                <a:latin typeface="Times New Roman" pitchFamily="18" charset="0"/>
              </a:rPr>
              <a:t>100</a:t>
            </a:r>
            <a:r>
              <a:rPr lang="zh-CN" altLang="en-US" b="1">
                <a:solidFill>
                  <a:srgbClr val="0000FF"/>
                </a:solidFill>
                <a:latin typeface="Times New Roman" pitchFamily="18" charset="0"/>
              </a:rPr>
              <a:t>～</a:t>
            </a:r>
            <a:r>
              <a:rPr lang="en-US" altLang="zh-CN" b="1">
                <a:solidFill>
                  <a:srgbClr val="0000FF"/>
                </a:solidFill>
                <a:latin typeface="Times New Roman" pitchFamily="18" charset="0"/>
              </a:rPr>
              <a:t>400ns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EABB21-0DE2-4BC8-B55D-9C09451006B4}" type="slidenum">
              <a:rPr lang="zh-CN" altLang="en-US"/>
              <a:pPr/>
              <a:t>68</a:t>
            </a:fld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5.2.2  ROM          </a:t>
            </a:r>
            <a:r>
              <a:rPr lang="zh-CN" altLang="en-US" dirty="0">
                <a:solidFill>
                  <a:srgbClr val="D60093"/>
                </a:solidFill>
              </a:rPr>
              <a:t>一、</a:t>
            </a:r>
            <a:r>
              <a:rPr lang="en-US" altLang="zh-CN" dirty="0">
                <a:solidFill>
                  <a:srgbClr val="D60093"/>
                </a:solidFill>
              </a:rPr>
              <a:t>EPROM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946" name="Rectangle 2"/>
          <p:cNvSpPr>
            <a:spLocks noGrp="1" noChangeArrowheads="1"/>
          </p:cNvSpPr>
          <p:nvPr>
            <p:ph idx="1"/>
          </p:nvPr>
        </p:nvSpPr>
        <p:spPr>
          <a:xfrm>
            <a:off x="323851" y="1160360"/>
            <a:ext cx="5976390" cy="4825270"/>
          </a:xfrm>
        </p:spPr>
        <p:txBody>
          <a:bodyPr/>
          <a:lstStyle/>
          <a:p>
            <a:pPr marL="444500" indent="-444500">
              <a:spcBef>
                <a:spcPts val="650"/>
              </a:spcBef>
              <a:buSzTx/>
              <a:buFont typeface="Wingdings" pitchFamily="2" charset="2"/>
              <a:buNone/>
            </a:pPr>
            <a:r>
              <a:rPr lang="en-US" altLang="zh-CN" sz="2800" b="1" dirty="0">
                <a:latin typeface="Times New Roman" pitchFamily="18" charset="0"/>
              </a:rPr>
              <a:t>2764</a:t>
            </a:r>
            <a:r>
              <a:rPr lang="zh-CN" altLang="en-US" sz="2800" b="1" dirty="0">
                <a:latin typeface="Times New Roman" pitchFamily="18" charset="0"/>
              </a:rPr>
              <a:t>芯片：</a:t>
            </a:r>
            <a:r>
              <a:rPr lang="en-US" altLang="zh-CN" sz="2800" b="1" dirty="0">
                <a:latin typeface="Times New Roman" pitchFamily="18" charset="0"/>
              </a:rPr>
              <a:t>8K×8bit</a:t>
            </a:r>
          </a:p>
          <a:p>
            <a:pPr marL="444500" indent="-444500">
              <a:spcBef>
                <a:spcPts val="650"/>
              </a:spcBef>
              <a:buSzTx/>
              <a:buFont typeface="Wingdings" pitchFamily="2" charset="2"/>
              <a:buAutoNum type="arabicPeriod"/>
            </a:pPr>
            <a:r>
              <a:rPr lang="zh-CN" altLang="en-US" sz="2800" b="1" dirty="0">
                <a:solidFill>
                  <a:srgbClr val="008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引线</a:t>
            </a:r>
          </a:p>
          <a:p>
            <a:pPr marL="1162050" lvl="1" indent="-538163">
              <a:spcBef>
                <a:spcPts val="650"/>
              </a:spcBef>
              <a:buClr>
                <a:srgbClr val="006600"/>
              </a:buClr>
              <a:buSzTx/>
              <a:buFont typeface="Wingdings" pitchFamily="2" charset="2"/>
              <a:buAutoNum type="circleNumDbPlain"/>
            </a:pPr>
            <a:r>
              <a:rPr lang="en-US" altLang="zh-CN" b="1" dirty="0">
                <a:latin typeface="Times New Roman" pitchFamily="18" charset="0"/>
              </a:rPr>
              <a:t>A12</a:t>
            </a:r>
            <a:r>
              <a:rPr lang="zh-CN" altLang="en-US" b="1" dirty="0">
                <a:latin typeface="Times New Roman" pitchFamily="18" charset="0"/>
              </a:rPr>
              <a:t>～</a:t>
            </a:r>
            <a:r>
              <a:rPr lang="en-US" altLang="zh-CN" b="1" dirty="0">
                <a:latin typeface="Times New Roman" pitchFamily="18" charset="0"/>
              </a:rPr>
              <a:t>A0</a:t>
            </a:r>
          </a:p>
          <a:p>
            <a:pPr marL="1162050" lvl="1" indent="-538163">
              <a:spcBef>
                <a:spcPts val="650"/>
              </a:spcBef>
              <a:buClr>
                <a:srgbClr val="006600"/>
              </a:buClr>
              <a:buSzTx/>
              <a:buFont typeface="Wingdings" pitchFamily="2" charset="2"/>
              <a:buAutoNum type="circleNumDbPlain"/>
            </a:pPr>
            <a:r>
              <a:rPr lang="en-US" altLang="zh-CN" b="1" dirty="0">
                <a:latin typeface="Times New Roman" pitchFamily="18" charset="0"/>
              </a:rPr>
              <a:t>D7</a:t>
            </a:r>
            <a:r>
              <a:rPr lang="zh-CN" altLang="en-US" b="1" dirty="0">
                <a:latin typeface="Times New Roman" pitchFamily="18" charset="0"/>
              </a:rPr>
              <a:t>～</a:t>
            </a:r>
            <a:r>
              <a:rPr lang="en-US" altLang="zh-CN" b="1" dirty="0">
                <a:latin typeface="Times New Roman" pitchFamily="18" charset="0"/>
              </a:rPr>
              <a:t>D0</a:t>
            </a:r>
          </a:p>
          <a:p>
            <a:pPr marL="1162050" lvl="1" indent="-538163">
              <a:spcBef>
                <a:spcPts val="650"/>
              </a:spcBef>
              <a:buClr>
                <a:srgbClr val="006600"/>
              </a:buClr>
              <a:buSzTx/>
              <a:buFont typeface="Wingdings" pitchFamily="2" charset="2"/>
              <a:buAutoNum type="circleNumDbPlain"/>
            </a:pPr>
            <a:r>
              <a:rPr lang="en-US" altLang="zh-CN" b="1" dirty="0">
                <a:latin typeface="Times New Roman" pitchFamily="18" charset="0"/>
              </a:rPr>
              <a:t>CE</a:t>
            </a:r>
            <a:r>
              <a:rPr lang="zh-CN" altLang="en-US" b="1" dirty="0">
                <a:latin typeface="Times New Roman" pitchFamily="18" charset="0"/>
              </a:rPr>
              <a:t>：片选</a:t>
            </a:r>
          </a:p>
          <a:p>
            <a:pPr marL="1162050" lvl="1" indent="-538163">
              <a:spcBef>
                <a:spcPts val="650"/>
              </a:spcBef>
              <a:buClr>
                <a:srgbClr val="006600"/>
              </a:buClr>
              <a:buSzTx/>
              <a:buFont typeface="Wingdings" pitchFamily="2" charset="2"/>
              <a:buAutoNum type="circleNumDbPlain"/>
            </a:pPr>
            <a:r>
              <a:rPr lang="en-US" altLang="zh-CN" b="1" dirty="0">
                <a:latin typeface="Times New Roman" pitchFamily="18" charset="0"/>
              </a:rPr>
              <a:t>OE</a:t>
            </a:r>
            <a:r>
              <a:rPr lang="zh-CN" altLang="en-US" b="1" dirty="0">
                <a:latin typeface="Times New Roman" pitchFamily="18" charset="0"/>
              </a:rPr>
              <a:t>：数据输出允许</a:t>
            </a:r>
          </a:p>
          <a:p>
            <a:pPr marL="1162050" lvl="1" indent="-538163">
              <a:spcBef>
                <a:spcPts val="650"/>
              </a:spcBef>
              <a:buClr>
                <a:srgbClr val="006600"/>
              </a:buClr>
              <a:buSzTx/>
              <a:buFont typeface="Wingdings" pitchFamily="2" charset="2"/>
              <a:buAutoNum type="circleNumDbPlain"/>
            </a:pPr>
            <a:r>
              <a:rPr lang="en-US" altLang="zh-CN" b="1" dirty="0">
                <a:latin typeface="Times New Roman" pitchFamily="18" charset="0"/>
              </a:rPr>
              <a:t>PGM</a:t>
            </a:r>
            <a:br>
              <a:rPr lang="en-US" altLang="zh-CN" b="1" dirty="0">
                <a:latin typeface="Times New Roman" pitchFamily="18" charset="0"/>
              </a:rPr>
            </a:br>
            <a:r>
              <a:rPr lang="zh-CN" altLang="en-US" b="1" dirty="0">
                <a:latin typeface="Times New Roman" pitchFamily="18" charset="0"/>
              </a:rPr>
              <a:t>编程时：编程脉冲输入</a:t>
            </a:r>
            <a:br>
              <a:rPr lang="zh-CN" altLang="en-US" b="1" dirty="0">
                <a:latin typeface="Times New Roman" pitchFamily="18" charset="0"/>
              </a:rPr>
            </a:br>
            <a:r>
              <a:rPr lang="zh-CN" altLang="en-US" b="1" dirty="0">
                <a:latin typeface="Times New Roman" pitchFamily="18" charset="0"/>
              </a:rPr>
              <a:t>读时：“</a:t>
            </a:r>
            <a:r>
              <a:rPr lang="en-US" altLang="zh-CN" b="1" dirty="0">
                <a:latin typeface="Times New Roman" pitchFamily="18" charset="0"/>
              </a:rPr>
              <a:t>1”</a:t>
            </a:r>
          </a:p>
        </p:txBody>
      </p:sp>
      <p:sp>
        <p:nvSpPr>
          <p:cNvPr id="12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1150E-62F7-4772-A0CB-C1AF5420D20D}" type="slidenum">
              <a:rPr lang="zh-CN" altLang="en-US"/>
              <a:pPr/>
              <a:t>69</a:t>
            </a:fld>
            <a:endParaRPr lang="en-US" altLang="zh-CN"/>
          </a:p>
        </p:txBody>
      </p:sp>
      <p:sp>
        <p:nvSpPr>
          <p:cNvPr id="978948" name="Line 4"/>
          <p:cNvSpPr>
            <a:spLocks noChangeShapeType="1"/>
          </p:cNvSpPr>
          <p:nvPr/>
        </p:nvSpPr>
        <p:spPr bwMode="auto">
          <a:xfrm>
            <a:off x="1543050" y="3300310"/>
            <a:ext cx="6477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8949" name="Line 5"/>
          <p:cNvSpPr>
            <a:spLocks noChangeShapeType="1"/>
          </p:cNvSpPr>
          <p:nvPr/>
        </p:nvSpPr>
        <p:spPr bwMode="auto">
          <a:xfrm>
            <a:off x="1568450" y="3809898"/>
            <a:ext cx="58261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8950" name="Line 6"/>
          <p:cNvSpPr>
            <a:spLocks noChangeShapeType="1"/>
          </p:cNvSpPr>
          <p:nvPr/>
        </p:nvSpPr>
        <p:spPr bwMode="auto">
          <a:xfrm>
            <a:off x="1593850" y="4306785"/>
            <a:ext cx="8175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pic>
        <p:nvPicPr>
          <p:cNvPr id="97895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81100" y="692620"/>
            <a:ext cx="3111500" cy="532765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</p:pic>
      <p:pic>
        <p:nvPicPr>
          <p:cNvPr id="978952" name="Picture 8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03810" y="1052670"/>
            <a:ext cx="2663825" cy="2039937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</p:pic>
      <p:sp>
        <p:nvSpPr>
          <p:cNvPr id="978953" name="Text Box 9"/>
          <p:cNvSpPr txBox="1">
            <a:spLocks noChangeArrowheads="1"/>
          </p:cNvSpPr>
          <p:nvPr/>
        </p:nvSpPr>
        <p:spPr bwMode="auto">
          <a:xfrm>
            <a:off x="3419475" y="735025"/>
            <a:ext cx="1512575" cy="46166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zh-CN" altLang="en-US" dirty="0">
                <a:solidFill>
                  <a:srgbClr val="FF0066"/>
                </a:solidFill>
              </a:rPr>
              <a:t>石英窗口</a:t>
            </a:r>
          </a:p>
        </p:txBody>
      </p:sp>
      <p:sp>
        <p:nvSpPr>
          <p:cNvPr id="978955" name="Line 11"/>
          <p:cNvSpPr>
            <a:spLocks noChangeShapeType="1"/>
          </p:cNvSpPr>
          <p:nvPr/>
        </p:nvSpPr>
        <p:spPr bwMode="auto">
          <a:xfrm>
            <a:off x="4138847" y="1147920"/>
            <a:ext cx="504825" cy="720725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5.2.2  ROM          </a:t>
            </a:r>
            <a:r>
              <a:rPr lang="zh-CN" altLang="en-US" dirty="0">
                <a:solidFill>
                  <a:srgbClr val="D60093"/>
                </a:solidFill>
              </a:rPr>
              <a:t>一、</a:t>
            </a:r>
            <a:r>
              <a:rPr lang="en-US" altLang="zh-CN" dirty="0">
                <a:solidFill>
                  <a:srgbClr val="D60093"/>
                </a:solidFill>
              </a:rPr>
              <a:t>EPROM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258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763713" y="1700213"/>
            <a:ext cx="7235825" cy="2592387"/>
          </a:xfrm>
          <a:noFill/>
          <a:ln/>
        </p:spPr>
        <p:txBody>
          <a:bodyPr anchor="ctr"/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 b="0" dirty="0">
                <a:solidFill>
                  <a:srgbClr val="FFFF00"/>
                </a:solidFill>
                <a:ea typeface="黑体" pitchFamily="2" charset="-122"/>
              </a:rPr>
              <a:t>微机原理</a:t>
            </a:r>
            <a:r>
              <a:rPr lang="zh-CN" altLang="en-US" sz="4000" b="0" dirty="0">
                <a:solidFill>
                  <a:schemeClr val="bg1"/>
                </a:solidFill>
                <a:ea typeface="黑体" pitchFamily="2" charset="-122"/>
              </a:rPr>
              <a:t>及</a:t>
            </a:r>
            <a:r>
              <a:rPr lang="zh-CN" altLang="en-US" sz="4000" b="0" dirty="0">
                <a:solidFill>
                  <a:srgbClr val="FFFF00"/>
                </a:solidFill>
                <a:ea typeface="黑体" pitchFamily="2" charset="-122"/>
              </a:rPr>
              <a:t>接口技术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 b="0" dirty="0">
                <a:solidFill>
                  <a:srgbClr val="FFFFFF"/>
                </a:solidFill>
                <a:ea typeface="黑体" pitchFamily="2" charset="-122"/>
              </a:rPr>
              <a:t>第</a:t>
            </a:r>
            <a:r>
              <a:rPr lang="en-US" altLang="zh-CN" sz="7200" b="0" dirty="0">
                <a:solidFill>
                  <a:srgbClr val="FFFFFF"/>
                </a:solidFill>
                <a:ea typeface="黑体" pitchFamily="2" charset="-122"/>
              </a:rPr>
              <a:t>5</a:t>
            </a:r>
            <a:r>
              <a:rPr lang="zh-CN" altLang="en-US" sz="4000" b="0" dirty="0">
                <a:solidFill>
                  <a:srgbClr val="FFFFFF"/>
                </a:solidFill>
                <a:ea typeface="黑体" pitchFamily="2" charset="-122"/>
              </a:rPr>
              <a:t>章  存储技术</a:t>
            </a:r>
          </a:p>
        </p:txBody>
      </p:sp>
      <p:sp>
        <p:nvSpPr>
          <p:cNvPr id="864259" name="Rectangle 3"/>
          <p:cNvSpPr>
            <a:spLocks noChangeArrowheads="1"/>
          </p:cNvSpPr>
          <p:nvPr/>
        </p:nvSpPr>
        <p:spPr bwMode="auto">
          <a:xfrm>
            <a:off x="467430" y="4437140"/>
            <a:ext cx="8497183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CN" sz="3600" dirty="0">
                <a:latin typeface="+mn-lt"/>
                <a:ea typeface="楷体" panose="02010609060101010101" pitchFamily="49" charset="-122"/>
              </a:rPr>
              <a:t>5.2  </a:t>
            </a:r>
            <a:r>
              <a:rPr lang="zh-CN" altLang="en-US" sz="3600" dirty="0">
                <a:latin typeface="+mn-lt"/>
                <a:ea typeface="楷体" panose="02010609060101010101" pitchFamily="49" charset="-122"/>
              </a:rPr>
              <a:t>常用存储器</a:t>
            </a:r>
            <a:r>
              <a:rPr lang="zh-CN" altLang="en-US" sz="3600" dirty="0">
                <a:solidFill>
                  <a:srgbClr val="FF0000"/>
                </a:solidFill>
                <a:latin typeface="+mn-lt"/>
                <a:ea typeface="楷体" panose="02010609060101010101" pitchFamily="49" charset="-122"/>
              </a:rPr>
              <a:t>芯片</a:t>
            </a:r>
            <a:r>
              <a:rPr lang="zh-CN" altLang="en-US" sz="3600" dirty="0">
                <a:latin typeface="+mn-lt"/>
                <a:ea typeface="楷体" panose="02010609060101010101" pitchFamily="49" charset="-122"/>
              </a:rPr>
              <a:t>及</a:t>
            </a:r>
            <a:r>
              <a:rPr lang="zh-CN" altLang="en-US" sz="3600" dirty="0">
                <a:solidFill>
                  <a:srgbClr val="FF0000"/>
                </a:solidFill>
                <a:latin typeface="+mn-lt"/>
                <a:ea typeface="楷体" panose="02010609060101010101" pitchFamily="49" charset="-122"/>
              </a:rPr>
              <a:t>连接</a:t>
            </a:r>
            <a:r>
              <a:rPr lang="zh-CN" altLang="en-US" sz="3600" dirty="0">
                <a:latin typeface="+mn-lt"/>
                <a:ea typeface="楷体" panose="02010609060101010101" pitchFamily="49" charset="-122"/>
              </a:rPr>
              <a:t>使用</a:t>
            </a:r>
            <a:endParaRPr lang="en-US" altLang="zh-CN" sz="3600" dirty="0">
              <a:latin typeface="+mn-lt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4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4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64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64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64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64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64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970" name="Rectangle 2"/>
          <p:cNvSpPr>
            <a:spLocks noGrp="1" noChangeArrowheads="1"/>
          </p:cNvSpPr>
          <p:nvPr>
            <p:ph idx="1"/>
          </p:nvPr>
        </p:nvSpPr>
        <p:spPr>
          <a:xfrm>
            <a:off x="323850" y="908050"/>
            <a:ext cx="8640763" cy="576263"/>
          </a:xfrm>
        </p:spPr>
        <p:txBody>
          <a:bodyPr/>
          <a:lstStyle/>
          <a:p>
            <a:pPr marL="444500" indent="-444500">
              <a:buSzTx/>
              <a:buFont typeface="Wingdings" pitchFamily="2" charset="2"/>
              <a:buAutoNum type="arabicPeriod" startAt="2"/>
            </a:pPr>
            <a:r>
              <a:rPr lang="zh-CN" altLang="en-US" sz="2800" b="1" dirty="0">
                <a:solidFill>
                  <a:srgbClr val="008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连接</a:t>
            </a:r>
            <a:endParaRPr lang="en-US" altLang="zh-CN" b="1" dirty="0">
              <a:solidFill>
                <a:srgbClr val="008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057A406-EAA1-4E43-B9BC-BA8590BED3DF}" type="slidenum">
              <a:rPr lang="zh-CN" altLang="en-US"/>
              <a:pPr/>
              <a:t>70</a:t>
            </a:fld>
            <a:endParaRPr lang="en-US" altLang="zh-CN"/>
          </a:p>
        </p:txBody>
      </p:sp>
      <p:sp>
        <p:nvSpPr>
          <p:cNvPr id="979972" name="Rectangle 4"/>
          <p:cNvSpPr>
            <a:spLocks noChangeArrowheads="1"/>
          </p:cNvSpPr>
          <p:nvPr/>
        </p:nvSpPr>
        <p:spPr bwMode="auto">
          <a:xfrm>
            <a:off x="323850" y="1484313"/>
            <a:ext cx="2663825" cy="51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</a:pPr>
            <a:r>
              <a:rPr lang="en-US" altLang="zh-CN" sz="2800"/>
              <a:t>【</a:t>
            </a:r>
            <a:r>
              <a:rPr lang="zh-CN" altLang="en-US" sz="2800"/>
              <a:t>例</a:t>
            </a:r>
            <a:r>
              <a:rPr lang="en-US" altLang="zh-CN" sz="2800"/>
              <a:t>】</a:t>
            </a:r>
          </a:p>
          <a:p>
            <a:pPr algn="l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</a:pPr>
            <a:r>
              <a:rPr lang="zh-CN" altLang="en-US" sz="2800"/>
              <a:t>若利用全地址译码将</a:t>
            </a:r>
            <a:r>
              <a:rPr lang="en-US" altLang="zh-CN" sz="2800"/>
              <a:t>EPROM 2764</a:t>
            </a:r>
            <a:r>
              <a:rPr lang="zh-CN" altLang="en-US" sz="2800"/>
              <a:t>接在首地址为</a:t>
            </a:r>
            <a:r>
              <a:rPr lang="en-US" altLang="zh-CN" sz="2800"/>
              <a:t>A0000H</a:t>
            </a:r>
            <a:r>
              <a:rPr lang="zh-CN" altLang="en-US" sz="2800"/>
              <a:t>的内存区，试画连接图。</a:t>
            </a:r>
            <a:endParaRPr lang="zh-CN" altLang="en-US" sz="3200"/>
          </a:p>
        </p:txBody>
      </p:sp>
      <p:graphicFrame>
        <p:nvGraphicFramePr>
          <p:cNvPr id="979973" name="Object 5"/>
          <p:cNvGraphicFramePr>
            <a:graphicFrameLocks noChangeAspect="1"/>
          </p:cNvGraphicFramePr>
          <p:nvPr/>
        </p:nvGraphicFramePr>
        <p:xfrm>
          <a:off x="3132138" y="620713"/>
          <a:ext cx="5762625" cy="574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0019" name="Visio" r:id="rId3" imgW="5973538" imgH="5797746" progId="Visio.Drawing.11">
                  <p:embed/>
                </p:oleObj>
              </mc:Choice>
              <mc:Fallback>
                <p:oleObj name="Visio" r:id="rId3" imgW="5973538" imgH="5797746" progId="Visio.Drawing.11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620713"/>
                        <a:ext cx="5762625" cy="5741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FF"/>
                            </a:solidFill>
                            <a:miter lim="800000"/>
                            <a:headEnd/>
                            <a:tailEnd type="none" w="med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5.2.2  ROM          </a:t>
            </a:r>
            <a:r>
              <a:rPr lang="zh-CN" altLang="en-US" dirty="0">
                <a:solidFill>
                  <a:srgbClr val="D60093"/>
                </a:solidFill>
              </a:rPr>
              <a:t>一、</a:t>
            </a:r>
            <a:r>
              <a:rPr lang="en-US" altLang="zh-CN" dirty="0">
                <a:solidFill>
                  <a:srgbClr val="D60093"/>
                </a:solidFill>
              </a:rPr>
              <a:t>EPROM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994" name="Rectangle 2"/>
          <p:cNvSpPr>
            <a:spLocks noGrp="1" noChangeArrowheads="1"/>
          </p:cNvSpPr>
          <p:nvPr>
            <p:ph idx="1"/>
          </p:nvPr>
        </p:nvSpPr>
        <p:spPr>
          <a:xfrm>
            <a:off x="323850" y="570718"/>
            <a:ext cx="8640763" cy="576262"/>
          </a:xfrm>
        </p:spPr>
        <p:txBody>
          <a:bodyPr/>
          <a:lstStyle/>
          <a:p>
            <a:pPr marL="355600" indent="-355600">
              <a:buSzTx/>
              <a:buFont typeface="Wingdings" pitchFamily="2" charset="2"/>
              <a:buAutoNum type="arabicPeriod" startAt="3"/>
            </a:pPr>
            <a:r>
              <a:rPr lang="zh-CN" altLang="en-US" sz="2800" b="1" dirty="0">
                <a:solidFill>
                  <a:srgbClr val="008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编程</a:t>
            </a:r>
            <a:endParaRPr lang="en-US" altLang="zh-CN" b="1" dirty="0">
              <a:solidFill>
                <a:srgbClr val="008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FC74FF-824F-4E29-9B1A-2554A36F5F1D}" type="slidenum">
              <a:rPr lang="zh-CN" altLang="en-US"/>
              <a:pPr/>
              <a:t>71</a:t>
            </a:fld>
            <a:endParaRPr lang="en-US" altLang="zh-CN"/>
          </a:p>
        </p:txBody>
      </p:sp>
      <p:sp>
        <p:nvSpPr>
          <p:cNvPr id="980996" name="Rectangle 4"/>
          <p:cNvSpPr>
            <a:spLocks noChangeArrowheads="1"/>
          </p:cNvSpPr>
          <p:nvPr/>
        </p:nvSpPr>
        <p:spPr bwMode="auto">
          <a:xfrm>
            <a:off x="323850" y="1146980"/>
            <a:ext cx="8640763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 algn="l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</a:pPr>
            <a:r>
              <a:rPr lang="en-US" altLang="zh-CN" sz="2800"/>
              <a:t>(1) </a:t>
            </a:r>
            <a:r>
              <a:rPr lang="zh-CN" altLang="en-US" sz="2800"/>
              <a:t>擦除：紫外线 </a:t>
            </a:r>
            <a:r>
              <a:rPr lang="en-US" altLang="zh-CN" sz="2800"/>
              <a:t>15</a:t>
            </a:r>
            <a:r>
              <a:rPr lang="zh-CN" altLang="en-US" sz="2800"/>
              <a:t>～</a:t>
            </a:r>
            <a:r>
              <a:rPr lang="en-US" altLang="zh-CN" sz="2800"/>
              <a:t>20min </a:t>
            </a:r>
            <a:r>
              <a:rPr lang="en-US" altLang="zh-CN" sz="2800">
                <a:latin typeface="+mn-ea"/>
                <a:ea typeface="+mn-ea"/>
              </a:rPr>
              <a:t>→</a:t>
            </a:r>
            <a:r>
              <a:rPr lang="en-US" altLang="zh-CN" sz="2800"/>
              <a:t> </a:t>
            </a:r>
            <a:r>
              <a:rPr lang="zh-CN" altLang="en-US" sz="2800"/>
              <a:t>每单元内容均为</a:t>
            </a:r>
            <a:r>
              <a:rPr lang="en-US" altLang="zh-CN" sz="2800"/>
              <a:t>FFH</a:t>
            </a:r>
          </a:p>
          <a:p>
            <a:pPr marL="609600" indent="-609600" algn="l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</a:pPr>
            <a:r>
              <a:rPr lang="en-US" altLang="zh-CN" sz="2800"/>
              <a:t>(2) EPROM</a:t>
            </a:r>
            <a:r>
              <a:rPr lang="zh-CN" altLang="en-US" sz="2800"/>
              <a:t>编程</a:t>
            </a:r>
          </a:p>
        </p:txBody>
      </p:sp>
      <p:sp>
        <p:nvSpPr>
          <p:cNvPr id="980997" name="Rectangle 5"/>
          <p:cNvSpPr>
            <a:spLocks noChangeArrowheads="1"/>
          </p:cNvSpPr>
          <p:nvPr/>
        </p:nvSpPr>
        <p:spPr bwMode="auto">
          <a:xfrm>
            <a:off x="827088" y="2155043"/>
            <a:ext cx="8137525" cy="417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444500" indent="-444500" algn="l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zh-CN" altLang="en-US" sz="2800"/>
              <a:t>标准编程：</a:t>
            </a:r>
            <a:r>
              <a:rPr lang="en-US" altLang="zh-CN" sz="2800"/>
              <a:t>2764 </a:t>
            </a:r>
            <a:r>
              <a:rPr lang="zh-CN" altLang="zh-CN" sz="2800">
                <a:latin typeface="+mn-ea"/>
                <a:ea typeface="+mn-ea"/>
              </a:rPr>
              <a:t>→</a:t>
            </a:r>
            <a:r>
              <a:rPr lang="zh-CN" altLang="en-US" sz="2800"/>
              <a:t> </a:t>
            </a:r>
            <a:r>
              <a:rPr lang="en-US" altLang="zh-CN" sz="2800"/>
              <a:t>8K×8</a:t>
            </a:r>
          </a:p>
          <a:p>
            <a:pPr marL="444500" indent="-444500" algn="l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zh-CN" altLang="en-US" sz="2800"/>
              <a:t>快速编程：</a:t>
            </a:r>
            <a:r>
              <a:rPr lang="en-US" altLang="zh-CN" sz="2800"/>
              <a:t>27C040 </a:t>
            </a:r>
            <a:r>
              <a:rPr lang="zh-CN" altLang="zh-CN" sz="2800">
                <a:latin typeface="+mn-ea"/>
                <a:ea typeface="+mn-ea"/>
              </a:rPr>
              <a:t>→</a:t>
            </a:r>
            <a:r>
              <a:rPr lang="zh-CN" altLang="en-US" sz="2800"/>
              <a:t> </a:t>
            </a:r>
            <a:r>
              <a:rPr lang="en-US" altLang="zh-CN" sz="2800"/>
              <a:t>512K×8</a:t>
            </a:r>
          </a:p>
        </p:txBody>
      </p:sp>
      <p:pic>
        <p:nvPicPr>
          <p:cNvPr id="980998" name="Picture 6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3850" y="3161518"/>
            <a:ext cx="3671888" cy="32639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</p:pic>
      <p:pic>
        <p:nvPicPr>
          <p:cNvPr id="98099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11638" y="3131355"/>
            <a:ext cx="4105275" cy="29845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</p:pic>
      <p:sp>
        <p:nvSpPr>
          <p:cNvPr id="981000" name="Text Box 8"/>
          <p:cNvSpPr txBox="1">
            <a:spLocks noChangeArrowheads="1"/>
          </p:cNvSpPr>
          <p:nvPr/>
        </p:nvSpPr>
        <p:spPr bwMode="auto">
          <a:xfrm>
            <a:off x="1403350" y="6068230"/>
            <a:ext cx="252095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0000FF"/>
                </a:solidFill>
              </a:rPr>
              <a:t>EPROM</a:t>
            </a:r>
            <a:r>
              <a:rPr lang="zh-CN" altLang="en-US">
                <a:solidFill>
                  <a:srgbClr val="0000FF"/>
                </a:solidFill>
              </a:rPr>
              <a:t>擦除器</a:t>
            </a:r>
          </a:p>
        </p:txBody>
      </p:sp>
      <p:sp>
        <p:nvSpPr>
          <p:cNvPr id="981001" name="Text Box 9"/>
          <p:cNvSpPr txBox="1">
            <a:spLocks noChangeArrowheads="1"/>
          </p:cNvSpPr>
          <p:nvPr/>
        </p:nvSpPr>
        <p:spPr bwMode="auto">
          <a:xfrm>
            <a:off x="4787900" y="6068230"/>
            <a:ext cx="252095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0000FF"/>
                </a:solidFill>
              </a:rPr>
              <a:t>EPROM</a:t>
            </a:r>
            <a:r>
              <a:rPr lang="zh-CN" altLang="en-US">
                <a:solidFill>
                  <a:srgbClr val="0000FF"/>
                </a:solidFill>
              </a:rPr>
              <a:t>编程器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5.2.2  ROM          </a:t>
            </a:r>
            <a:r>
              <a:rPr lang="zh-CN" altLang="en-US" dirty="0">
                <a:solidFill>
                  <a:srgbClr val="D60093"/>
                </a:solidFill>
              </a:rPr>
              <a:t>一、</a:t>
            </a:r>
            <a:r>
              <a:rPr lang="en-US" altLang="zh-CN" dirty="0">
                <a:solidFill>
                  <a:srgbClr val="D60093"/>
                </a:solidFill>
              </a:rPr>
              <a:t>EPROM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40F440-6211-48E2-86E4-DFCDE8B0F610}" type="slidenum">
              <a:rPr lang="zh-CN" altLang="en-US"/>
              <a:pPr/>
              <a:t>72</a:t>
            </a:fld>
            <a:endParaRPr lang="en-US" altLang="zh-CN"/>
          </a:p>
        </p:txBody>
      </p:sp>
      <p:graphicFrame>
        <p:nvGraphicFramePr>
          <p:cNvPr id="982018" name="Object 2"/>
          <p:cNvGraphicFramePr>
            <a:graphicFrameLocks noChangeAspect="1"/>
          </p:cNvGraphicFramePr>
          <p:nvPr/>
        </p:nvGraphicFramePr>
        <p:xfrm>
          <a:off x="5219700" y="981075"/>
          <a:ext cx="3713163" cy="496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2064" name="Image" r:id="rId3" imgW="7102041" imgH="9502041" progId="">
                  <p:embed/>
                </p:oleObj>
              </mc:Choice>
              <mc:Fallback>
                <p:oleObj name="Image" r:id="rId3" imgW="7102041" imgH="9502041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981075"/>
                        <a:ext cx="3713163" cy="496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FF"/>
                            </a:solidFill>
                            <a:miter lim="800000"/>
                            <a:headEnd/>
                            <a:tailEnd type="none" w="med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2019" name="Text Box 3"/>
          <p:cNvSpPr txBox="1">
            <a:spLocks noChangeArrowheads="1"/>
          </p:cNvSpPr>
          <p:nvPr/>
        </p:nvSpPr>
        <p:spPr bwMode="auto">
          <a:xfrm>
            <a:off x="5795963" y="595313"/>
            <a:ext cx="136842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27C040</a:t>
            </a:r>
          </a:p>
        </p:txBody>
      </p:sp>
      <p:sp>
        <p:nvSpPr>
          <p:cNvPr id="982020" name="Text Box 4"/>
          <p:cNvSpPr txBox="1">
            <a:spLocks noChangeArrowheads="1"/>
          </p:cNvSpPr>
          <p:nvPr/>
        </p:nvSpPr>
        <p:spPr bwMode="auto">
          <a:xfrm>
            <a:off x="1690688" y="692150"/>
            <a:ext cx="453707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>
                <a:solidFill>
                  <a:srgbClr val="FF6600"/>
                </a:solidFill>
              </a:rPr>
              <a:t>13V</a:t>
            </a:r>
            <a:r>
              <a:rPr lang="zh-CN" altLang="en-US">
                <a:solidFill>
                  <a:srgbClr val="FF6600"/>
                </a:solidFill>
              </a:rPr>
              <a:t>（</a:t>
            </a:r>
            <a:r>
              <a:rPr lang="en-US" altLang="zh-CN">
                <a:solidFill>
                  <a:srgbClr val="FF6600"/>
                </a:solidFill>
              </a:rPr>
              <a:t>Only in program mode</a:t>
            </a:r>
            <a:r>
              <a:rPr lang="zh-CN" altLang="en-US">
                <a:solidFill>
                  <a:srgbClr val="FF6600"/>
                </a:solidFill>
              </a:rPr>
              <a:t>）</a:t>
            </a:r>
          </a:p>
        </p:txBody>
      </p:sp>
      <p:sp>
        <p:nvSpPr>
          <p:cNvPr id="982021" name="Oval 5"/>
          <p:cNvSpPr>
            <a:spLocks noChangeArrowheads="1"/>
          </p:cNvSpPr>
          <p:nvPr/>
        </p:nvSpPr>
        <p:spPr bwMode="auto">
          <a:xfrm>
            <a:off x="5219700" y="1123950"/>
            <a:ext cx="504825" cy="360363"/>
          </a:xfrm>
          <a:prstGeom prst="ellipse">
            <a:avLst/>
          </a:prstGeom>
          <a:noFill/>
          <a:ln w="28575" algn="ctr">
            <a:solidFill>
              <a:srgbClr val="FF6600"/>
            </a:solidFill>
            <a:round/>
            <a:headEnd/>
            <a:tailEnd type="none" w="med" len="lg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982022" name="Text Box 6"/>
          <p:cNvSpPr txBox="1">
            <a:spLocks noChangeArrowheads="1"/>
          </p:cNvSpPr>
          <p:nvPr/>
        </p:nvSpPr>
        <p:spPr bwMode="auto">
          <a:xfrm>
            <a:off x="7667625" y="981075"/>
            <a:ext cx="57626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>
                <a:solidFill>
                  <a:srgbClr val="FF6600"/>
                </a:solidFill>
              </a:rPr>
              <a:t>5V</a:t>
            </a:r>
            <a:endParaRPr lang="zh-CN" altLang="en-US">
              <a:solidFill>
                <a:srgbClr val="FF6600"/>
              </a:solidFill>
            </a:endParaRPr>
          </a:p>
        </p:txBody>
      </p:sp>
      <p:sp>
        <p:nvSpPr>
          <p:cNvPr id="982023" name="Text Box 7"/>
          <p:cNvSpPr txBox="1">
            <a:spLocks noChangeArrowheads="1"/>
          </p:cNvSpPr>
          <p:nvPr/>
        </p:nvSpPr>
        <p:spPr bwMode="auto">
          <a:xfrm>
            <a:off x="4427538" y="5516563"/>
            <a:ext cx="1008062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>
                <a:solidFill>
                  <a:srgbClr val="FF6600"/>
                </a:solidFill>
              </a:rPr>
              <a:t>GND</a:t>
            </a:r>
            <a:endParaRPr lang="zh-CN" altLang="en-US">
              <a:solidFill>
                <a:srgbClr val="FF6600"/>
              </a:solidFill>
            </a:endParaRPr>
          </a:p>
        </p:txBody>
      </p:sp>
      <p:sp>
        <p:nvSpPr>
          <p:cNvPr id="982024" name="Oval 8"/>
          <p:cNvSpPr>
            <a:spLocks noChangeArrowheads="1"/>
          </p:cNvSpPr>
          <p:nvPr/>
        </p:nvSpPr>
        <p:spPr bwMode="auto">
          <a:xfrm>
            <a:off x="7235825" y="1123950"/>
            <a:ext cx="504825" cy="360363"/>
          </a:xfrm>
          <a:prstGeom prst="ellipse">
            <a:avLst/>
          </a:prstGeom>
          <a:noFill/>
          <a:ln w="28575" algn="ctr">
            <a:solidFill>
              <a:srgbClr val="FF6600"/>
            </a:solidFill>
            <a:round/>
            <a:headEnd/>
            <a:tailEnd type="none" w="med" len="lg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982025" name="Oval 9"/>
          <p:cNvSpPr>
            <a:spLocks noChangeArrowheads="1"/>
          </p:cNvSpPr>
          <p:nvPr/>
        </p:nvSpPr>
        <p:spPr bwMode="auto">
          <a:xfrm>
            <a:off x="5219700" y="5516563"/>
            <a:ext cx="504825" cy="360362"/>
          </a:xfrm>
          <a:prstGeom prst="ellipse">
            <a:avLst/>
          </a:prstGeom>
          <a:noFill/>
          <a:ln w="28575" algn="ctr">
            <a:solidFill>
              <a:srgbClr val="FF6600"/>
            </a:solidFill>
            <a:round/>
            <a:headEnd/>
            <a:tailEnd type="none" w="med" len="lg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982026" name="Text Box 10"/>
          <p:cNvSpPr txBox="1">
            <a:spLocks noChangeArrowheads="1"/>
          </p:cNvSpPr>
          <p:nvPr/>
        </p:nvSpPr>
        <p:spPr bwMode="auto">
          <a:xfrm>
            <a:off x="6948488" y="5949950"/>
            <a:ext cx="201612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>
                <a:solidFill>
                  <a:srgbClr val="FF6600"/>
                </a:solidFill>
              </a:rPr>
              <a:t>Chip Enable</a:t>
            </a:r>
            <a:endParaRPr lang="zh-CN" altLang="en-US">
              <a:solidFill>
                <a:srgbClr val="FF6600"/>
              </a:solidFill>
            </a:endParaRPr>
          </a:p>
        </p:txBody>
      </p:sp>
      <p:sp>
        <p:nvSpPr>
          <p:cNvPr id="982027" name="Text Box 11"/>
          <p:cNvSpPr txBox="1">
            <a:spLocks noChangeArrowheads="1"/>
          </p:cNvSpPr>
          <p:nvPr/>
        </p:nvSpPr>
        <p:spPr bwMode="auto">
          <a:xfrm>
            <a:off x="7896225" y="2420938"/>
            <a:ext cx="1212850" cy="8223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>
                <a:solidFill>
                  <a:srgbClr val="FF6600"/>
                </a:solidFill>
              </a:rPr>
              <a:t>Output</a:t>
            </a:r>
            <a:br>
              <a:rPr lang="en-US" altLang="zh-CN">
                <a:solidFill>
                  <a:srgbClr val="FF6600"/>
                </a:solidFill>
              </a:rPr>
            </a:br>
            <a:r>
              <a:rPr lang="en-US" altLang="zh-CN">
                <a:solidFill>
                  <a:srgbClr val="FF6600"/>
                </a:solidFill>
              </a:rPr>
              <a:t>Enable</a:t>
            </a:r>
            <a:endParaRPr lang="zh-CN" altLang="en-US">
              <a:solidFill>
                <a:srgbClr val="FF6600"/>
              </a:solidFill>
            </a:endParaRPr>
          </a:p>
        </p:txBody>
      </p:sp>
      <p:sp>
        <p:nvSpPr>
          <p:cNvPr id="982028" name="Oval 12"/>
          <p:cNvSpPr>
            <a:spLocks noChangeArrowheads="1"/>
          </p:cNvSpPr>
          <p:nvPr/>
        </p:nvSpPr>
        <p:spPr bwMode="auto">
          <a:xfrm>
            <a:off x="7308850" y="3429000"/>
            <a:ext cx="863600" cy="431800"/>
          </a:xfrm>
          <a:prstGeom prst="ellipse">
            <a:avLst/>
          </a:prstGeom>
          <a:noFill/>
          <a:ln w="28575" algn="ctr">
            <a:solidFill>
              <a:srgbClr val="FF66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82029" name="AutoShape 13"/>
          <p:cNvSpPr>
            <a:spLocks noChangeArrowheads="1"/>
          </p:cNvSpPr>
          <p:nvPr/>
        </p:nvSpPr>
        <p:spPr bwMode="auto">
          <a:xfrm>
            <a:off x="7308850" y="4076700"/>
            <a:ext cx="1655763" cy="360363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FF6600"/>
            </a:solidFill>
            <a:round/>
            <a:headEnd/>
            <a:tailEnd type="none" w="med" len="lg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982030" name="Line 14"/>
          <p:cNvSpPr>
            <a:spLocks noChangeShapeType="1"/>
          </p:cNvSpPr>
          <p:nvPr/>
        </p:nvSpPr>
        <p:spPr bwMode="auto">
          <a:xfrm flipH="1">
            <a:off x="7885113" y="4437063"/>
            <a:ext cx="287337" cy="1584325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82031" name="Text Box 15"/>
          <p:cNvSpPr txBox="1">
            <a:spLocks noChangeArrowheads="1"/>
          </p:cNvSpPr>
          <p:nvPr/>
        </p:nvSpPr>
        <p:spPr bwMode="auto">
          <a:xfrm>
            <a:off x="466725" y="1844675"/>
            <a:ext cx="4610100" cy="264795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dirty="0" err="1"/>
              <a:t>Vpp</a:t>
            </a:r>
            <a:r>
              <a:rPr lang="zh-CN" altLang="en-US" dirty="0"/>
              <a:t>  编程电压     编程：＋</a:t>
            </a:r>
            <a:r>
              <a:rPr lang="en-US" altLang="zh-CN" dirty="0"/>
              <a:t>13V</a:t>
            </a:r>
          </a:p>
          <a:p>
            <a:pPr algn="l">
              <a:spcBef>
                <a:spcPct val="50000"/>
              </a:spcBef>
            </a:pPr>
            <a:r>
              <a:rPr lang="zh-CN" altLang="en-US" dirty="0"/>
              <a:t>                               正常读：</a:t>
            </a:r>
            <a:r>
              <a:rPr lang="en-US" altLang="zh-CN" dirty="0"/>
              <a:t>VCC</a:t>
            </a:r>
          </a:p>
          <a:p>
            <a:pPr algn="l">
              <a:spcBef>
                <a:spcPct val="50000"/>
              </a:spcBef>
            </a:pPr>
            <a:r>
              <a:rPr lang="en-US" altLang="zh-CN" dirty="0"/>
              <a:t>G</a:t>
            </a:r>
            <a:r>
              <a:rPr lang="zh-CN" altLang="en-US" dirty="0"/>
              <a:t>  输出允许</a:t>
            </a:r>
          </a:p>
          <a:p>
            <a:pPr algn="l">
              <a:spcBef>
                <a:spcPct val="50000"/>
              </a:spcBef>
            </a:pPr>
            <a:r>
              <a:rPr lang="en-US" altLang="zh-CN" dirty="0"/>
              <a:t>E    </a:t>
            </a:r>
            <a:r>
              <a:rPr lang="zh-CN" altLang="en-US" dirty="0"/>
              <a:t>  编程：编程脉冲，</a:t>
            </a:r>
            <a:r>
              <a:rPr lang="en-US" altLang="zh-CN" dirty="0"/>
              <a:t>100μs</a:t>
            </a:r>
          </a:p>
          <a:p>
            <a:pPr algn="l">
              <a:spcBef>
                <a:spcPct val="50000"/>
              </a:spcBef>
            </a:pPr>
            <a:r>
              <a:rPr lang="en-US" altLang="zh-CN" dirty="0"/>
              <a:t>         </a:t>
            </a:r>
            <a:r>
              <a:rPr lang="zh-CN" altLang="en-US" dirty="0"/>
              <a:t>正常读：片选</a:t>
            </a:r>
          </a:p>
        </p:txBody>
      </p:sp>
      <p:sp>
        <p:nvSpPr>
          <p:cNvPr id="982032" name="AutoShape 16"/>
          <p:cNvSpPr>
            <a:spLocks/>
          </p:cNvSpPr>
          <p:nvPr/>
        </p:nvSpPr>
        <p:spPr bwMode="auto">
          <a:xfrm>
            <a:off x="250825" y="1844675"/>
            <a:ext cx="288925" cy="2089150"/>
          </a:xfrm>
          <a:prstGeom prst="leftBrace">
            <a:avLst>
              <a:gd name="adj1" fmla="val 60256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/>
            <a:tailEnd type="none" w="med" len="lg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982033" name="AutoShape 17"/>
          <p:cNvSpPr>
            <a:spLocks/>
          </p:cNvSpPr>
          <p:nvPr/>
        </p:nvSpPr>
        <p:spPr bwMode="auto">
          <a:xfrm>
            <a:off x="2627313" y="1844675"/>
            <a:ext cx="288925" cy="1008063"/>
          </a:xfrm>
          <a:prstGeom prst="leftBrace">
            <a:avLst>
              <a:gd name="adj1" fmla="val 29075"/>
              <a:gd name="adj2" fmla="val 23620"/>
            </a:avLst>
          </a:prstGeom>
          <a:noFill/>
          <a:ln w="28575">
            <a:solidFill>
              <a:schemeClr val="tx2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82034" name="AutoShape 18"/>
          <p:cNvSpPr>
            <a:spLocks/>
          </p:cNvSpPr>
          <p:nvPr/>
        </p:nvSpPr>
        <p:spPr bwMode="auto">
          <a:xfrm>
            <a:off x="900113" y="3500438"/>
            <a:ext cx="288925" cy="1008062"/>
          </a:xfrm>
          <a:prstGeom prst="leftBrace">
            <a:avLst>
              <a:gd name="adj1" fmla="val 29075"/>
              <a:gd name="adj2" fmla="val 23620"/>
            </a:avLst>
          </a:prstGeom>
          <a:noFill/>
          <a:ln w="28575">
            <a:solidFill>
              <a:schemeClr val="tx2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82035" name="Line 19"/>
          <p:cNvSpPr>
            <a:spLocks noChangeShapeType="1"/>
          </p:cNvSpPr>
          <p:nvPr/>
        </p:nvSpPr>
        <p:spPr bwMode="auto">
          <a:xfrm>
            <a:off x="552450" y="3557588"/>
            <a:ext cx="2159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82036" name="Line 20"/>
          <p:cNvSpPr>
            <a:spLocks noChangeShapeType="1"/>
          </p:cNvSpPr>
          <p:nvPr/>
        </p:nvSpPr>
        <p:spPr bwMode="auto">
          <a:xfrm>
            <a:off x="571500" y="3009900"/>
            <a:ext cx="20955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82037" name="Line 21"/>
          <p:cNvSpPr>
            <a:spLocks noChangeShapeType="1"/>
          </p:cNvSpPr>
          <p:nvPr/>
        </p:nvSpPr>
        <p:spPr bwMode="auto">
          <a:xfrm flipV="1">
            <a:off x="7812088" y="3141663"/>
            <a:ext cx="144462" cy="287337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4" name="Text Box 66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539440" y="5373270"/>
            <a:ext cx="3240450" cy="519113"/>
          </a:xfrm>
          <a:prstGeom prst="rect">
            <a:avLst/>
          </a:prstGeom>
          <a:ln>
            <a:headEnd/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>
                <a:solidFill>
                  <a:srgbClr val="000099"/>
                </a:solidFill>
              </a:rPr>
              <a:t>27C040 </a:t>
            </a:r>
            <a:r>
              <a:rPr lang="zh-CN" altLang="en-US" sz="2800">
                <a:solidFill>
                  <a:srgbClr val="000099"/>
                </a:solidFill>
              </a:rPr>
              <a:t>工作控制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9975C7-219E-4E1B-A761-EA79908B7F15}" type="slidenum">
              <a:rPr lang="zh-CN" altLang="en-US"/>
              <a:pPr/>
              <a:t>73</a:t>
            </a:fld>
            <a:endParaRPr lang="en-US" altLang="zh-CN"/>
          </a:p>
        </p:txBody>
      </p:sp>
      <p:graphicFrame>
        <p:nvGraphicFramePr>
          <p:cNvPr id="983042" name="Group 2"/>
          <p:cNvGraphicFramePr>
            <a:graphicFrameLocks noGrp="1"/>
          </p:cNvGraphicFramePr>
          <p:nvPr/>
        </p:nvGraphicFramePr>
        <p:xfrm>
          <a:off x="452438" y="1397000"/>
          <a:ext cx="8212137" cy="4379088"/>
        </p:xfrm>
        <a:graphic>
          <a:graphicData uri="http://schemas.openxmlformats.org/drawingml/2006/table">
            <a:tbl>
              <a:tblPr/>
              <a:tblGrid>
                <a:gridCol w="152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39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9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84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810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工作方式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E/PGM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G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VCC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Vpp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D7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～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D0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cap="flat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待用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＋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5V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＋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5V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高阻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cap="flat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读出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＋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5V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＋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5V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输出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读出禁止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＋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5V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＋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5V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高阻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编程写入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负脉冲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（ 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100μs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）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＋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6.5V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＋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13V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输入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cap="flat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编程校验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＋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6.5V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＋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13V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输出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编程禁止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＋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6.5V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＋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13V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高阻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83106" name="Text Box 66"/>
          <p:cNvSpPr txBox="1">
            <a:spLocks noChangeArrowheads="1"/>
          </p:cNvSpPr>
          <p:nvPr/>
        </p:nvSpPr>
        <p:spPr bwMode="auto">
          <a:xfrm>
            <a:off x="2627313" y="692150"/>
            <a:ext cx="3889375" cy="51911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/>
              <a:t>27C040 </a:t>
            </a:r>
            <a:r>
              <a:rPr lang="zh-CN" altLang="en-US" sz="2800"/>
              <a:t>工作控制</a:t>
            </a:r>
          </a:p>
        </p:txBody>
      </p:sp>
      <p:sp>
        <p:nvSpPr>
          <p:cNvPr id="983107" name="Line 67"/>
          <p:cNvSpPr>
            <a:spLocks noChangeShapeType="1"/>
          </p:cNvSpPr>
          <p:nvPr/>
        </p:nvSpPr>
        <p:spPr bwMode="auto">
          <a:xfrm>
            <a:off x="2438400" y="1514475"/>
            <a:ext cx="257175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83108" name="Line 68"/>
          <p:cNvSpPr>
            <a:spLocks noChangeShapeType="1"/>
          </p:cNvSpPr>
          <p:nvPr/>
        </p:nvSpPr>
        <p:spPr bwMode="auto">
          <a:xfrm>
            <a:off x="4279900" y="1530350"/>
            <a:ext cx="24765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7" name="动作按钮: 上一张 6">
            <a:hlinkClick r:id="" action="ppaction://hlinkshowjump?jump=lastslideviewed" highlightClick="1"/>
          </p:cNvPr>
          <p:cNvSpPr/>
          <p:nvPr/>
        </p:nvSpPr>
        <p:spPr bwMode="auto">
          <a:xfrm>
            <a:off x="8100490" y="548600"/>
            <a:ext cx="504070" cy="504070"/>
          </a:xfrm>
          <a:prstGeom prst="actionButtonReturn">
            <a:avLst/>
          </a:prstGeom>
          <a:ln>
            <a:headEnd type="none" w="med" len="med"/>
            <a:tailEnd type="triangl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066" name="Rectangle 2"/>
          <p:cNvSpPr>
            <a:spLocks noGrp="1" noChangeArrowheads="1"/>
          </p:cNvSpPr>
          <p:nvPr>
            <p:ph idx="1"/>
          </p:nvPr>
        </p:nvSpPr>
        <p:spPr>
          <a:xfrm>
            <a:off x="323850" y="548600"/>
            <a:ext cx="8640763" cy="576263"/>
          </a:xfrm>
        </p:spPr>
        <p:txBody>
          <a:bodyPr/>
          <a:lstStyle/>
          <a:p>
            <a:pPr marL="355600" indent="-355600">
              <a:buSzTx/>
              <a:buFont typeface="Wingdings" pitchFamily="2" charset="2"/>
              <a:buAutoNum type="arabicPeriod" startAt="3"/>
            </a:pPr>
            <a:r>
              <a:rPr lang="zh-CN" altLang="en-US" sz="2800" b="1" dirty="0">
                <a:solidFill>
                  <a:srgbClr val="008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编程</a:t>
            </a:r>
            <a:endParaRPr lang="en-US" altLang="zh-CN" b="1" dirty="0">
              <a:solidFill>
                <a:srgbClr val="008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2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07972B-83AF-4F1E-89CE-1B0D8CB56DF7}" type="slidenum">
              <a:rPr lang="zh-CN" altLang="en-US"/>
              <a:pPr/>
              <a:t>74</a:t>
            </a:fld>
            <a:endParaRPr lang="en-US" altLang="zh-CN"/>
          </a:p>
        </p:txBody>
      </p:sp>
      <p:sp>
        <p:nvSpPr>
          <p:cNvPr id="984068" name="Rectangle 4"/>
          <p:cNvSpPr>
            <a:spLocks noChangeArrowheads="1"/>
          </p:cNvSpPr>
          <p:nvPr/>
        </p:nvSpPr>
        <p:spPr bwMode="auto">
          <a:xfrm>
            <a:off x="323850" y="1052670"/>
            <a:ext cx="8640763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 algn="l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</a:pPr>
            <a:r>
              <a:rPr lang="en-US" altLang="zh-CN" sz="2800"/>
              <a:t>(2) EPROM</a:t>
            </a:r>
            <a:r>
              <a:rPr lang="zh-CN" altLang="en-US" sz="2800"/>
              <a:t>编程</a:t>
            </a:r>
          </a:p>
        </p:txBody>
      </p:sp>
      <p:sp>
        <p:nvSpPr>
          <p:cNvPr id="984069" name="Rectangle 5"/>
          <p:cNvSpPr>
            <a:spLocks noChangeArrowheads="1"/>
          </p:cNvSpPr>
          <p:nvPr/>
        </p:nvSpPr>
        <p:spPr bwMode="auto">
          <a:xfrm>
            <a:off x="611188" y="1413033"/>
            <a:ext cx="8137525" cy="5084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444500" indent="-444500" algn="l">
              <a:buClr>
                <a:schemeClr val="bg2"/>
              </a:buClr>
              <a:buFont typeface="Wingdings" pitchFamily="2" charset="2"/>
              <a:buAutoNum type="alphaUcPeriod"/>
            </a:pPr>
            <a:r>
              <a:rPr lang="en-US" altLang="zh-CN" sz="2800" dirty="0"/>
              <a:t>EPROM </a:t>
            </a:r>
            <a:r>
              <a:rPr lang="zh-CN" altLang="en-US" sz="2800" dirty="0">
                <a:solidFill>
                  <a:srgbClr val="0000FF"/>
                </a:solidFill>
                <a:ea typeface="黑体" pitchFamily="2" charset="-122"/>
              </a:rPr>
              <a:t>标准编程</a:t>
            </a:r>
            <a:r>
              <a:rPr lang="zh-CN" altLang="en-US" sz="2800" dirty="0"/>
              <a:t>：早期工艺，编程脉冲</a:t>
            </a:r>
            <a:r>
              <a:rPr lang="en-US" altLang="zh-CN" sz="2800" dirty="0"/>
              <a:t>50ms</a:t>
            </a:r>
          </a:p>
          <a:p>
            <a:pPr marL="896938" lvl="1" indent="-449263" algn="l">
              <a:spcBef>
                <a:spcPct val="10000"/>
              </a:spcBef>
              <a:buClr>
                <a:srgbClr val="008000"/>
              </a:buClr>
              <a:buFont typeface="Wingdings" pitchFamily="2" charset="2"/>
              <a:buAutoNum type="circleNumDbPlain"/>
            </a:pPr>
            <a:r>
              <a:rPr lang="zh-CN" altLang="en-US" sz="2800" dirty="0"/>
              <a:t>＋</a:t>
            </a:r>
            <a:r>
              <a:rPr lang="en-US" altLang="zh-CN" sz="2800" dirty="0"/>
              <a:t>5V</a:t>
            </a:r>
            <a:r>
              <a:rPr lang="en-US" altLang="zh-CN" sz="2800" dirty="0">
                <a:latin typeface="+mn-ea"/>
                <a:ea typeface="+mn-ea"/>
              </a:rPr>
              <a:t>→</a:t>
            </a:r>
            <a:r>
              <a:rPr lang="en-US" altLang="zh-CN" sz="2800" dirty="0"/>
              <a:t>VCC</a:t>
            </a:r>
            <a:r>
              <a:rPr lang="zh-CN" altLang="en-US" sz="2800" dirty="0"/>
              <a:t>；编程电压</a:t>
            </a:r>
            <a:r>
              <a:rPr lang="zh-CN" altLang="en-US" sz="2800" dirty="0">
                <a:latin typeface="+mn-ea"/>
                <a:ea typeface="+mn-ea"/>
              </a:rPr>
              <a:t>→</a:t>
            </a:r>
            <a:r>
              <a:rPr lang="en-US" altLang="zh-CN" sz="2800" dirty="0" err="1"/>
              <a:t>Vpp</a:t>
            </a:r>
            <a:endParaRPr lang="en-US" altLang="zh-CN" sz="2800" dirty="0"/>
          </a:p>
          <a:p>
            <a:pPr marL="896938" lvl="1" indent="-449263" algn="l">
              <a:spcBef>
                <a:spcPct val="10000"/>
              </a:spcBef>
              <a:buClr>
                <a:srgbClr val="008000"/>
              </a:buClr>
              <a:buFont typeface="Wingdings" pitchFamily="2" charset="2"/>
              <a:buAutoNum type="circleNumDbPlain"/>
            </a:pPr>
            <a:r>
              <a:rPr lang="en-US" altLang="zh-CN" sz="2800" dirty="0"/>
              <a:t>CE</a:t>
            </a:r>
            <a:r>
              <a:rPr lang="zh-CN" altLang="en-US" sz="2800" dirty="0"/>
              <a:t>＝</a:t>
            </a:r>
            <a:r>
              <a:rPr lang="en-US" altLang="zh-CN" sz="2800" dirty="0"/>
              <a:t>0</a:t>
            </a:r>
            <a:r>
              <a:rPr lang="zh-CN" altLang="en-US" sz="2800" dirty="0"/>
              <a:t>，</a:t>
            </a:r>
            <a:r>
              <a:rPr lang="en-US" altLang="zh-CN" sz="2800" dirty="0"/>
              <a:t>OE</a:t>
            </a:r>
            <a:r>
              <a:rPr lang="zh-CN" altLang="en-US" sz="2800" dirty="0"/>
              <a:t>＝</a:t>
            </a:r>
            <a:r>
              <a:rPr lang="en-US" altLang="zh-CN" sz="2800" dirty="0"/>
              <a:t>1</a:t>
            </a:r>
          </a:p>
          <a:p>
            <a:pPr marL="896938" lvl="1" indent="-449263" algn="l">
              <a:spcBef>
                <a:spcPct val="10000"/>
              </a:spcBef>
              <a:buClr>
                <a:srgbClr val="008000"/>
              </a:buClr>
              <a:buFont typeface="Wingdings" pitchFamily="2" charset="2"/>
              <a:buAutoNum type="circleNumDbPlain"/>
            </a:pPr>
            <a:r>
              <a:rPr lang="zh-CN" altLang="en-US" sz="2800" dirty="0"/>
              <a:t>给</a:t>
            </a:r>
            <a:r>
              <a:rPr lang="en-US" altLang="zh-CN" sz="2800" dirty="0" err="1"/>
              <a:t>Addr</a:t>
            </a:r>
            <a:r>
              <a:rPr lang="zh-CN" altLang="en-US" sz="2800" dirty="0"/>
              <a:t>、</a:t>
            </a:r>
            <a:r>
              <a:rPr lang="en-US" altLang="zh-CN" sz="2800" dirty="0"/>
              <a:t>Data</a:t>
            </a:r>
            <a:r>
              <a:rPr lang="zh-CN" altLang="en-US" sz="2800" dirty="0"/>
              <a:t>，稳定后在</a:t>
            </a:r>
            <a:r>
              <a:rPr lang="en-US" altLang="zh-CN" sz="2800" dirty="0"/>
              <a:t>PGM</a:t>
            </a:r>
            <a:r>
              <a:rPr lang="zh-CN" altLang="en-US" sz="2800" dirty="0"/>
              <a:t>上加</a:t>
            </a:r>
            <a:r>
              <a:rPr lang="en-US" altLang="zh-CN" sz="2800" dirty="0">
                <a:solidFill>
                  <a:srgbClr val="FF0000"/>
                </a:solidFill>
              </a:rPr>
              <a:t>50ms</a:t>
            </a:r>
            <a:r>
              <a:rPr lang="en-US" altLang="zh-CN" sz="2800" dirty="0">
                <a:solidFill>
                  <a:srgbClr val="D60093"/>
                </a:solidFill>
              </a:rPr>
              <a:t>±5ms</a:t>
            </a:r>
            <a:r>
              <a:rPr lang="zh-CN" altLang="en-US" sz="2800" dirty="0"/>
              <a:t>的编程脉冲（写入）；</a:t>
            </a:r>
            <a:r>
              <a:rPr lang="en-US" altLang="zh-CN" sz="2800" dirty="0"/>
              <a:t>OE=0</a:t>
            </a:r>
            <a:r>
              <a:rPr lang="zh-CN" altLang="en-US" sz="2800" dirty="0"/>
              <a:t>读出校验（可选），</a:t>
            </a:r>
            <a:r>
              <a:rPr lang="en-US" altLang="zh-CN" sz="2800" dirty="0"/>
              <a:t>OE</a:t>
            </a:r>
            <a:r>
              <a:rPr lang="zh-CN" altLang="en-US" sz="2800" dirty="0"/>
              <a:t>＝</a:t>
            </a:r>
            <a:r>
              <a:rPr lang="en-US" altLang="zh-CN" sz="2800" dirty="0"/>
              <a:t>1</a:t>
            </a:r>
          </a:p>
          <a:p>
            <a:pPr marL="896938" lvl="1" indent="-449263" algn="l">
              <a:spcBef>
                <a:spcPct val="10000"/>
              </a:spcBef>
              <a:buClr>
                <a:srgbClr val="008000"/>
              </a:buClr>
              <a:buFont typeface="Wingdings" pitchFamily="2" charset="2"/>
              <a:buAutoNum type="circleNumDbPlain"/>
            </a:pPr>
            <a:r>
              <a:rPr lang="zh-CN" altLang="en-US" sz="2800" dirty="0"/>
              <a:t>重复</a:t>
            </a:r>
            <a:r>
              <a:rPr lang="zh-CN" altLang="en-US" sz="2800" dirty="0">
                <a:solidFill>
                  <a:srgbClr val="008000"/>
                </a:solidFill>
              </a:rPr>
              <a:t>③</a:t>
            </a:r>
            <a:r>
              <a:rPr lang="zh-CN" altLang="en-US" sz="2800" dirty="0"/>
              <a:t>，写完全部</a:t>
            </a:r>
          </a:p>
          <a:p>
            <a:pPr marL="896938" lvl="1" indent="-449263" algn="l">
              <a:spcBef>
                <a:spcPct val="10000"/>
              </a:spcBef>
              <a:buClr>
                <a:srgbClr val="008000"/>
              </a:buClr>
              <a:buFont typeface="Wingdings" pitchFamily="2" charset="2"/>
              <a:buAutoNum type="circleNumDbPlain"/>
            </a:pPr>
            <a:r>
              <a:rPr lang="zh-CN" altLang="en-US" sz="2800" dirty="0"/>
              <a:t>全面校验</a:t>
            </a:r>
          </a:p>
          <a:p>
            <a:pPr marL="896938" lvl="2" indent="-449263" algn="l">
              <a:spcBef>
                <a:spcPct val="10000"/>
              </a:spcBef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zh-CN" altLang="en-US" sz="2800" dirty="0"/>
              <a:t>校验不对</a:t>
            </a:r>
            <a:r>
              <a:rPr lang="zh-CN" altLang="en-US" sz="2800" dirty="0">
                <a:latin typeface="+mn-ea"/>
                <a:ea typeface="+mn-ea"/>
              </a:rPr>
              <a:t>→</a:t>
            </a:r>
            <a:r>
              <a:rPr lang="zh-CN" altLang="en-US" sz="2800" dirty="0"/>
              <a:t>擦除重写</a:t>
            </a:r>
          </a:p>
          <a:p>
            <a:pPr marL="896938" lvl="2" indent="-449263" algn="l">
              <a:spcBef>
                <a:spcPct val="10000"/>
              </a:spcBef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zh-CN" altLang="en-US" sz="2800" dirty="0"/>
              <a:t>正确：先去</a:t>
            </a:r>
            <a:r>
              <a:rPr lang="en-US" altLang="zh-CN" sz="2800" dirty="0" err="1"/>
              <a:t>Vpp</a:t>
            </a:r>
            <a:r>
              <a:rPr lang="zh-CN" altLang="en-US" sz="2800" dirty="0"/>
              <a:t>，再去</a:t>
            </a:r>
            <a:r>
              <a:rPr lang="en-US" altLang="zh-CN" sz="2800" dirty="0"/>
              <a:t>VCC</a:t>
            </a:r>
            <a:r>
              <a:rPr lang="zh-CN" altLang="en-US" sz="2800" dirty="0"/>
              <a:t>，拔下</a:t>
            </a:r>
            <a:r>
              <a:rPr lang="en-US" altLang="zh-CN" sz="2800" dirty="0"/>
              <a:t>EPROM</a:t>
            </a:r>
            <a:r>
              <a:rPr lang="zh-CN" altLang="en-US" sz="2800" dirty="0"/>
              <a:t>，插回系统。</a:t>
            </a:r>
          </a:p>
        </p:txBody>
      </p:sp>
      <p:sp>
        <p:nvSpPr>
          <p:cNvPr id="984070" name="Line 6"/>
          <p:cNvSpPr>
            <a:spLocks noChangeShapeType="1"/>
          </p:cNvSpPr>
          <p:nvPr/>
        </p:nvSpPr>
        <p:spPr bwMode="auto">
          <a:xfrm>
            <a:off x="1600332" y="2438679"/>
            <a:ext cx="466725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84071" name="Line 7"/>
          <p:cNvSpPr>
            <a:spLocks noChangeShapeType="1"/>
          </p:cNvSpPr>
          <p:nvPr/>
        </p:nvSpPr>
        <p:spPr bwMode="auto">
          <a:xfrm>
            <a:off x="2990982" y="2438679"/>
            <a:ext cx="504825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84072" name="Line 8"/>
          <p:cNvSpPr>
            <a:spLocks noChangeShapeType="1"/>
          </p:cNvSpPr>
          <p:nvPr/>
        </p:nvSpPr>
        <p:spPr bwMode="auto">
          <a:xfrm>
            <a:off x="5630140" y="2906137"/>
            <a:ext cx="828675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84073" name="Line 9"/>
          <p:cNvSpPr>
            <a:spLocks noChangeShapeType="1"/>
          </p:cNvSpPr>
          <p:nvPr/>
        </p:nvSpPr>
        <p:spPr bwMode="auto">
          <a:xfrm>
            <a:off x="6925540" y="3344287"/>
            <a:ext cx="504825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84074" name="Line 10"/>
          <p:cNvSpPr>
            <a:spLocks noChangeShapeType="1"/>
          </p:cNvSpPr>
          <p:nvPr/>
        </p:nvSpPr>
        <p:spPr bwMode="auto">
          <a:xfrm>
            <a:off x="4094306" y="3772179"/>
            <a:ext cx="504825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5.2.2  ROM          </a:t>
            </a:r>
            <a:r>
              <a:rPr lang="zh-CN" altLang="en-US" dirty="0">
                <a:solidFill>
                  <a:srgbClr val="D60093"/>
                </a:solidFill>
              </a:rPr>
              <a:t>一、</a:t>
            </a:r>
            <a:r>
              <a:rPr lang="en-US" altLang="zh-CN" dirty="0">
                <a:solidFill>
                  <a:srgbClr val="D60093"/>
                </a:solidFill>
              </a:rPr>
              <a:t>EPROM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090" name="Rectangle 2"/>
          <p:cNvSpPr>
            <a:spLocks noGrp="1" noChangeArrowheads="1"/>
          </p:cNvSpPr>
          <p:nvPr>
            <p:ph idx="1"/>
          </p:nvPr>
        </p:nvSpPr>
        <p:spPr>
          <a:xfrm>
            <a:off x="323850" y="548600"/>
            <a:ext cx="8640763" cy="576263"/>
          </a:xfrm>
        </p:spPr>
        <p:txBody>
          <a:bodyPr/>
          <a:lstStyle/>
          <a:p>
            <a:pPr marL="355600" indent="-355600">
              <a:buSzTx/>
              <a:buFont typeface="Wingdings" pitchFamily="2" charset="2"/>
              <a:buAutoNum type="arabicPeriod" startAt="3"/>
            </a:pPr>
            <a:r>
              <a:rPr lang="zh-CN" altLang="en-US" sz="2800" b="1" dirty="0">
                <a:solidFill>
                  <a:srgbClr val="008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编程</a:t>
            </a:r>
            <a:endParaRPr lang="en-US" altLang="zh-CN" b="1" dirty="0">
              <a:solidFill>
                <a:srgbClr val="008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3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E38F6D-370B-496D-AA36-D30807A5B6E9}" type="slidenum">
              <a:rPr lang="zh-CN" altLang="en-US"/>
              <a:pPr/>
              <a:t>75</a:t>
            </a:fld>
            <a:endParaRPr lang="en-US" altLang="zh-CN"/>
          </a:p>
        </p:txBody>
      </p:sp>
      <p:sp>
        <p:nvSpPr>
          <p:cNvPr id="985092" name="Rectangle 4"/>
          <p:cNvSpPr>
            <a:spLocks noChangeArrowheads="1"/>
          </p:cNvSpPr>
          <p:nvPr/>
        </p:nvSpPr>
        <p:spPr bwMode="auto">
          <a:xfrm>
            <a:off x="323850" y="1051890"/>
            <a:ext cx="8640763" cy="194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52425" indent="-352425" algn="l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</a:pPr>
            <a:r>
              <a:rPr lang="en-US" altLang="zh-CN" sz="2800" dirty="0"/>
              <a:t>(2) EPROM</a:t>
            </a:r>
            <a:r>
              <a:rPr lang="zh-CN" altLang="en-US" sz="2800" dirty="0"/>
              <a:t>编程</a:t>
            </a:r>
          </a:p>
          <a:p>
            <a:pPr marL="352425" indent="-352425" algn="l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</a:pPr>
            <a:r>
              <a:rPr lang="zh-CN" altLang="en-US" dirty="0">
                <a:solidFill>
                  <a:srgbClr val="0000FF"/>
                </a:solidFill>
              </a:rPr>
              <a:t>标准编程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缺点</a:t>
            </a:r>
            <a:r>
              <a:rPr lang="zh-CN" altLang="en-US" dirty="0"/>
              <a:t>：</a:t>
            </a:r>
          </a:p>
          <a:p>
            <a:pPr marL="352425" indent="-352425" algn="l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en-US" altLang="zh-CN" dirty="0"/>
              <a:t>EPROM</a:t>
            </a:r>
            <a:r>
              <a:rPr lang="zh-CN" altLang="en-US" dirty="0"/>
              <a:t>容量大</a:t>
            </a:r>
            <a:r>
              <a:rPr lang="zh-CN" altLang="en-US" dirty="0">
                <a:latin typeface="+mn-ea"/>
                <a:ea typeface="+mn-ea"/>
              </a:rPr>
              <a:t>→</a:t>
            </a:r>
            <a:r>
              <a:rPr lang="zh-CN" altLang="en-US" dirty="0"/>
              <a:t>时间长。例：</a:t>
            </a:r>
            <a:r>
              <a:rPr lang="en-US" altLang="zh-CN" dirty="0"/>
              <a:t>1MB×50ms</a:t>
            </a:r>
            <a:r>
              <a:rPr lang="zh-CN" altLang="en-US" dirty="0"/>
              <a:t>＝</a:t>
            </a:r>
            <a:r>
              <a:rPr lang="en-US" altLang="zh-CN" dirty="0"/>
              <a:t>14.56</a:t>
            </a:r>
            <a:r>
              <a:rPr lang="zh-CN" altLang="en-US" dirty="0"/>
              <a:t>小时</a:t>
            </a:r>
          </a:p>
          <a:p>
            <a:pPr marL="352425" indent="-352425" algn="l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zh-CN" altLang="en-US" dirty="0"/>
              <a:t>不安全</a:t>
            </a:r>
            <a:r>
              <a:rPr lang="zh-CN" altLang="en-US" dirty="0">
                <a:latin typeface="+mn-ea"/>
                <a:ea typeface="+mn-ea"/>
              </a:rPr>
              <a:t>→</a:t>
            </a:r>
            <a:r>
              <a:rPr lang="zh-CN" altLang="en-US" dirty="0"/>
              <a:t>编程脉冲太宽使功耗过大</a:t>
            </a:r>
            <a:r>
              <a:rPr lang="zh-CN" altLang="en-US" dirty="0">
                <a:latin typeface="+mn-ea"/>
                <a:ea typeface="+mn-ea"/>
              </a:rPr>
              <a:t>→</a:t>
            </a:r>
            <a:r>
              <a:rPr lang="zh-CN" altLang="en-US" dirty="0"/>
              <a:t>损坏</a:t>
            </a:r>
            <a:r>
              <a:rPr lang="en-US" altLang="zh-CN" dirty="0"/>
              <a:t>EPROM</a:t>
            </a:r>
          </a:p>
        </p:txBody>
      </p:sp>
      <p:sp>
        <p:nvSpPr>
          <p:cNvPr id="985093" name="Rectangle 5"/>
          <p:cNvSpPr>
            <a:spLocks noChangeArrowheads="1"/>
          </p:cNvSpPr>
          <p:nvPr/>
        </p:nvSpPr>
        <p:spPr bwMode="auto">
          <a:xfrm>
            <a:off x="827088" y="2780910"/>
            <a:ext cx="8137525" cy="352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444500" indent="-444500" algn="l">
              <a:spcBef>
                <a:spcPts val="600"/>
              </a:spcBef>
              <a:buClr>
                <a:schemeClr val="bg2"/>
              </a:buClr>
              <a:buFont typeface="Wingdings" pitchFamily="2" charset="2"/>
              <a:buAutoNum type="alphaUcPeriod" startAt="2"/>
            </a:pPr>
            <a:r>
              <a:rPr lang="en-US" altLang="zh-CN" sz="2800" dirty="0"/>
              <a:t>EPROM</a:t>
            </a:r>
            <a:r>
              <a:rPr lang="zh-CN" altLang="en-US" sz="2800" dirty="0">
                <a:solidFill>
                  <a:srgbClr val="0000FF"/>
                </a:solidFill>
              </a:rPr>
              <a:t>快速编程</a:t>
            </a:r>
            <a:r>
              <a:rPr lang="zh-CN" altLang="en-US" sz="2800" dirty="0"/>
              <a:t>：</a:t>
            </a:r>
            <a:br>
              <a:rPr lang="zh-CN" altLang="en-US" sz="2800" dirty="0"/>
            </a:br>
            <a:r>
              <a:rPr lang="zh-CN" altLang="en-US" sz="2800" dirty="0"/>
              <a:t>编程脉冲减小至</a:t>
            </a:r>
            <a:r>
              <a:rPr lang="en-US" altLang="zh-CN" sz="2800" dirty="0"/>
              <a:t>1ms</a:t>
            </a:r>
            <a:r>
              <a:rPr lang="zh-CN" altLang="en-US" sz="2800" dirty="0"/>
              <a:t>甚至</a:t>
            </a:r>
            <a:r>
              <a:rPr lang="en-US" altLang="zh-CN" sz="2800" dirty="0">
                <a:solidFill>
                  <a:srgbClr val="FF0000"/>
                </a:solidFill>
              </a:rPr>
              <a:t>0.1ms</a:t>
            </a:r>
          </a:p>
          <a:p>
            <a:pPr marL="1162050" lvl="1" indent="-538163" algn="l">
              <a:lnSpc>
                <a:spcPct val="90000"/>
              </a:lnSpc>
              <a:spcBef>
                <a:spcPct val="20000"/>
              </a:spcBef>
              <a:buClr>
                <a:srgbClr val="008000"/>
              </a:buClr>
              <a:buFont typeface="Wingdings" pitchFamily="2" charset="2"/>
              <a:buAutoNum type="circleNumDbPlain"/>
            </a:pPr>
            <a:r>
              <a:rPr lang="en-US" altLang="zh-CN" sz="2800" dirty="0"/>
              <a:t>VCC</a:t>
            </a:r>
            <a:r>
              <a:rPr lang="zh-CN" altLang="en-US" sz="2800" dirty="0"/>
              <a:t>＝</a:t>
            </a:r>
            <a:r>
              <a:rPr lang="en-US" altLang="zh-CN" sz="2800" dirty="0"/>
              <a:t>6.5V</a:t>
            </a:r>
            <a:r>
              <a:rPr lang="zh-CN" altLang="en-US" sz="2800" dirty="0"/>
              <a:t>；</a:t>
            </a:r>
            <a:r>
              <a:rPr lang="en-US" altLang="zh-CN" sz="2800" dirty="0"/>
              <a:t>VPP</a:t>
            </a:r>
            <a:r>
              <a:rPr lang="zh-CN" altLang="en-US" sz="2800" dirty="0"/>
              <a:t>＝</a:t>
            </a:r>
            <a:r>
              <a:rPr lang="en-US" altLang="zh-CN" sz="2800" dirty="0"/>
              <a:t>13V</a:t>
            </a:r>
          </a:p>
          <a:p>
            <a:pPr marL="1162050" lvl="1" indent="-538163" algn="l">
              <a:lnSpc>
                <a:spcPct val="90000"/>
              </a:lnSpc>
              <a:spcBef>
                <a:spcPct val="20000"/>
              </a:spcBef>
              <a:buClr>
                <a:srgbClr val="008000"/>
              </a:buClr>
              <a:buFont typeface="Wingdings" pitchFamily="2" charset="2"/>
              <a:buAutoNum type="circleNumDbPlain"/>
            </a:pPr>
            <a:r>
              <a:rPr lang="zh-CN" altLang="en-US" sz="2800" dirty="0"/>
              <a:t>用</a:t>
            </a:r>
            <a:r>
              <a:rPr lang="en-US" altLang="zh-CN" sz="2800" dirty="0"/>
              <a:t>0.1ms</a:t>
            </a:r>
            <a:r>
              <a:rPr lang="zh-CN" altLang="en-US" sz="2800" dirty="0"/>
              <a:t>编程脉冲快速写完所有单元</a:t>
            </a:r>
          </a:p>
          <a:p>
            <a:pPr marL="1162050" lvl="1" indent="-538163" algn="l">
              <a:lnSpc>
                <a:spcPct val="90000"/>
              </a:lnSpc>
              <a:spcBef>
                <a:spcPct val="20000"/>
              </a:spcBef>
              <a:buClr>
                <a:srgbClr val="008000"/>
              </a:buClr>
              <a:buFont typeface="Wingdings" pitchFamily="2" charset="2"/>
              <a:buAutoNum type="circleNumDbPlain"/>
            </a:pPr>
            <a:r>
              <a:rPr lang="zh-CN" altLang="en-US" sz="2800" dirty="0"/>
              <a:t>从头到尾校验；若某单元未写上，再写，再校验（最多</a:t>
            </a:r>
            <a:r>
              <a:rPr lang="en-US" altLang="zh-CN" sz="2800" dirty="0"/>
              <a:t>10</a:t>
            </a:r>
            <a:r>
              <a:rPr lang="zh-CN" altLang="en-US" sz="2800" dirty="0"/>
              <a:t>次）</a:t>
            </a:r>
          </a:p>
          <a:p>
            <a:pPr marL="1162050" lvl="1" indent="-538163" algn="l">
              <a:lnSpc>
                <a:spcPct val="90000"/>
              </a:lnSpc>
              <a:spcBef>
                <a:spcPct val="20000"/>
              </a:spcBef>
              <a:buClr>
                <a:srgbClr val="008000"/>
              </a:buClr>
              <a:buFont typeface="Wingdings" pitchFamily="2" charset="2"/>
              <a:buAutoNum type="circleNumDbPlain"/>
            </a:pPr>
            <a:r>
              <a:rPr lang="en-US" altLang="zh-CN" sz="2800" dirty="0"/>
              <a:t>VCC</a:t>
            </a:r>
            <a:r>
              <a:rPr lang="zh-CN" altLang="en-US" sz="2800" dirty="0"/>
              <a:t>＝</a:t>
            </a:r>
            <a:r>
              <a:rPr lang="en-US" altLang="zh-CN" sz="2800" dirty="0" err="1"/>
              <a:t>Vpp</a:t>
            </a:r>
            <a:r>
              <a:rPr lang="zh-CN" altLang="en-US" sz="2800" dirty="0"/>
              <a:t>＝</a:t>
            </a:r>
            <a:r>
              <a:rPr lang="en-US" altLang="zh-CN" sz="2800" dirty="0"/>
              <a:t>5V</a:t>
            </a:r>
            <a:r>
              <a:rPr lang="zh-CN" altLang="en-US" sz="2800" dirty="0"/>
              <a:t>，校验所有单元。</a:t>
            </a:r>
            <a:endParaRPr lang="zh-CN" altLang="en-US" sz="3200" dirty="0"/>
          </a:p>
        </p:txBody>
      </p:sp>
      <p:sp>
        <p:nvSpPr>
          <p:cNvPr id="985094" name="Text Box 6"/>
          <p:cNvSpPr txBox="1">
            <a:spLocks noChangeArrowheads="1"/>
          </p:cNvSpPr>
          <p:nvPr/>
        </p:nvSpPr>
        <p:spPr bwMode="auto">
          <a:xfrm>
            <a:off x="6876320" y="2780910"/>
            <a:ext cx="1081088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FF6600"/>
                </a:solidFill>
              </a:rPr>
              <a:t>105 </a:t>
            </a:r>
            <a:r>
              <a:rPr lang="zh-CN" altLang="en-US" dirty="0">
                <a:solidFill>
                  <a:srgbClr val="FF6600"/>
                </a:solidFill>
              </a:rPr>
              <a:t>秒</a:t>
            </a:r>
          </a:p>
        </p:txBody>
      </p:sp>
      <p:sp>
        <p:nvSpPr>
          <p:cNvPr id="985095" name="Line 7"/>
          <p:cNvSpPr>
            <a:spLocks noChangeShapeType="1"/>
          </p:cNvSpPr>
          <p:nvPr/>
        </p:nvSpPr>
        <p:spPr bwMode="auto">
          <a:xfrm flipV="1">
            <a:off x="6084211" y="3068065"/>
            <a:ext cx="862690" cy="35552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square" anchor="ctr">
            <a:spAutoFit/>
          </a:bodyPr>
          <a:lstStyle/>
          <a:p>
            <a:endParaRPr lang="zh-CN" altLang="en-US"/>
          </a:p>
        </p:txBody>
      </p:sp>
      <p:sp>
        <p:nvSpPr>
          <p:cNvPr id="985096" name="Line 8"/>
          <p:cNvSpPr>
            <a:spLocks noChangeShapeType="1"/>
          </p:cNvSpPr>
          <p:nvPr/>
        </p:nvSpPr>
        <p:spPr bwMode="auto">
          <a:xfrm>
            <a:off x="5580063" y="2276060"/>
            <a:ext cx="1366837" cy="720518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square" anchor="ctr">
            <a:spAutoFit/>
          </a:bodyPr>
          <a:lstStyle/>
          <a:p>
            <a:endParaRPr lang="zh-CN" altLang="en-US"/>
          </a:p>
        </p:txBody>
      </p:sp>
      <p:sp>
        <p:nvSpPr>
          <p:cNvPr id="985097" name="AutoShape 9"/>
          <p:cNvSpPr>
            <a:spLocks/>
          </p:cNvSpPr>
          <p:nvPr/>
        </p:nvSpPr>
        <p:spPr bwMode="auto">
          <a:xfrm>
            <a:off x="1187450" y="3717325"/>
            <a:ext cx="287338" cy="2232025"/>
          </a:xfrm>
          <a:prstGeom prst="leftBrace">
            <a:avLst>
              <a:gd name="adj1" fmla="val 42004"/>
              <a:gd name="adj2" fmla="val 50000"/>
            </a:avLst>
          </a:prstGeom>
          <a:noFill/>
          <a:ln w="28575">
            <a:solidFill>
              <a:srgbClr val="0080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85098" name="Text Box 10"/>
          <p:cNvSpPr txBox="1">
            <a:spLocks noChangeArrowheads="1"/>
          </p:cNvSpPr>
          <p:nvPr/>
        </p:nvSpPr>
        <p:spPr bwMode="auto">
          <a:xfrm>
            <a:off x="107950" y="4422175"/>
            <a:ext cx="1187450" cy="13112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/>
              <a:t>27C040</a:t>
            </a:r>
          </a:p>
          <a:p>
            <a:pPr>
              <a:spcBef>
                <a:spcPct val="50000"/>
              </a:spcBef>
            </a:pPr>
            <a:r>
              <a:rPr lang="en-US" altLang="zh-CN" sz="2000"/>
              <a:t>512K×8</a:t>
            </a:r>
          </a:p>
          <a:p>
            <a:pPr>
              <a:spcBef>
                <a:spcPct val="50000"/>
              </a:spcBef>
            </a:pPr>
            <a:r>
              <a:rPr lang="en-US" altLang="zh-CN" sz="2000"/>
              <a:t>P202</a:t>
            </a:r>
          </a:p>
        </p:txBody>
      </p:sp>
      <p:sp>
        <p:nvSpPr>
          <p:cNvPr id="985099" name="AutoShape 11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442200" y="3357173"/>
            <a:ext cx="1522413" cy="647700"/>
          </a:xfrm>
          <a:prstGeom prst="actionButtonBlank">
            <a:avLst/>
          </a:prstGeom>
          <a:ln>
            <a:headEnd/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zh-CN" altLang="en-US" dirty="0">
                <a:solidFill>
                  <a:schemeClr val="bg2"/>
                </a:solidFill>
              </a:rPr>
              <a:t>编程时序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5.2.2  ROM          </a:t>
            </a:r>
            <a:r>
              <a:rPr lang="zh-CN" altLang="en-US" dirty="0">
                <a:solidFill>
                  <a:srgbClr val="D60093"/>
                </a:solidFill>
              </a:rPr>
              <a:t>一、</a:t>
            </a:r>
            <a:r>
              <a:rPr lang="en-US" altLang="zh-CN" dirty="0">
                <a:solidFill>
                  <a:srgbClr val="D60093"/>
                </a:solidFill>
              </a:rPr>
              <a:t>EPROM</a:t>
            </a:r>
            <a:endParaRPr lang="zh-CN" altLang="en-US" dirty="0"/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899490" y="6093370"/>
            <a:ext cx="8065123" cy="432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52425" indent="-352425" algn="l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</a:pPr>
            <a:r>
              <a:rPr lang="en-US" altLang="zh-CN" dirty="0" smtClean="0"/>
              <a:t>2764</a:t>
            </a:r>
            <a:r>
              <a:rPr lang="zh-CN" altLang="en-US" dirty="0" smtClean="0"/>
              <a:t>也可以采用快速编程，编程脉冲宽度为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～</a:t>
            </a:r>
            <a:r>
              <a:rPr lang="en-US" altLang="zh-CN" dirty="0" smtClean="0"/>
              <a:t>3ms</a:t>
            </a:r>
            <a:r>
              <a:rPr lang="zh-CN" altLang="en-US" dirty="0" smtClean="0"/>
              <a:t>。</a:t>
            </a:r>
            <a:endParaRPr lang="en-US" altLang="zh-CN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500"/>
                                        <p:tgtEl>
                                          <p:spTgt spid="985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1" dur="500"/>
                                        <p:tgtEl>
                                          <p:spTgt spid="985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5093" grpId="0"/>
      <p:bldP spid="985094" grpId="0"/>
      <p:bldP spid="985095" grpId="0" animBg="1"/>
      <p:bldP spid="985096" grpId="0" animBg="1"/>
      <p:bldP spid="985097" grpId="0" animBg="1"/>
      <p:bldP spid="985098" grpId="0"/>
      <p:bldP spid="985099" grpId="0" animBg="1"/>
      <p:bldP spid="1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095566-4C85-46C4-BF8E-B9F0967CDF94}" type="slidenum">
              <a:rPr lang="zh-CN" altLang="en-US"/>
              <a:pPr/>
              <a:t>76</a:t>
            </a:fld>
            <a:endParaRPr lang="en-US" altLang="zh-CN"/>
          </a:p>
        </p:txBody>
      </p:sp>
      <p:sp>
        <p:nvSpPr>
          <p:cNvPr id="1032196" name="Text Box 4"/>
          <p:cNvSpPr txBox="1">
            <a:spLocks noChangeArrowheads="1"/>
          </p:cNvSpPr>
          <p:nvPr/>
        </p:nvSpPr>
        <p:spPr bwMode="auto">
          <a:xfrm>
            <a:off x="2051050" y="5084763"/>
            <a:ext cx="5283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buClrTx/>
              <a:buFontTx/>
              <a:buNone/>
            </a:pPr>
            <a:r>
              <a:rPr kumimoji="1" lang="zh-CN" altLang="en-US" dirty="0">
                <a:solidFill>
                  <a:schemeClr val="bg2"/>
                </a:solidFill>
                <a:latin typeface="宋体" pitchFamily="2" charset="-122"/>
              </a:rPr>
              <a:t>图</a:t>
            </a:r>
            <a:r>
              <a:rPr kumimoji="1" lang="en-US" altLang="zh-CN" dirty="0" smtClean="0">
                <a:solidFill>
                  <a:schemeClr val="bg2"/>
                </a:solidFill>
              </a:rPr>
              <a:t>5.18  </a:t>
            </a:r>
            <a:r>
              <a:rPr kumimoji="1" lang="en-US" altLang="zh-CN" dirty="0">
                <a:solidFill>
                  <a:schemeClr val="bg2"/>
                </a:solidFill>
              </a:rPr>
              <a:t>EPROM 27C040</a:t>
            </a:r>
            <a:r>
              <a:rPr kumimoji="1" lang="zh-CN" altLang="en-US" dirty="0">
                <a:solidFill>
                  <a:schemeClr val="bg2"/>
                </a:solidFill>
                <a:latin typeface="宋体" pitchFamily="2" charset="-122"/>
              </a:rPr>
              <a:t>的编程时序图</a:t>
            </a:r>
            <a:r>
              <a:rPr kumimoji="1" lang="zh-CN" altLang="en-US" dirty="0">
                <a:solidFill>
                  <a:schemeClr val="bg2"/>
                </a:solidFill>
              </a:rPr>
              <a:t> </a:t>
            </a:r>
          </a:p>
        </p:txBody>
      </p:sp>
      <p:graphicFrame>
        <p:nvGraphicFramePr>
          <p:cNvPr id="1032197" name="Object 5"/>
          <p:cNvGraphicFramePr>
            <a:graphicFrameLocks noChangeAspect="1"/>
          </p:cNvGraphicFramePr>
          <p:nvPr/>
        </p:nvGraphicFramePr>
        <p:xfrm>
          <a:off x="228600" y="1190625"/>
          <a:ext cx="8610600" cy="353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243" r:id="rId3" imgW="4251103" imgH="1747379" progId="Visio.Drawing.11">
                  <p:embed/>
                </p:oleObj>
              </mc:Choice>
              <mc:Fallback>
                <p:oleObj r:id="rId3" imgW="4251103" imgH="1747379" progId="Visio.Drawing.11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190625"/>
                        <a:ext cx="8610600" cy="3533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2198" name="Line 6"/>
          <p:cNvSpPr>
            <a:spLocks noChangeShapeType="1"/>
          </p:cNvSpPr>
          <p:nvPr/>
        </p:nvSpPr>
        <p:spPr bwMode="auto">
          <a:xfrm flipV="1">
            <a:off x="6384925" y="1700213"/>
            <a:ext cx="0" cy="3097212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32199" name="Line 7"/>
          <p:cNvSpPr>
            <a:spLocks noChangeShapeType="1"/>
          </p:cNvSpPr>
          <p:nvPr/>
        </p:nvSpPr>
        <p:spPr bwMode="auto">
          <a:xfrm flipV="1">
            <a:off x="3949700" y="1700213"/>
            <a:ext cx="0" cy="3097212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32200" name="AutoShape 8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8316913" y="333375"/>
            <a:ext cx="503237" cy="503238"/>
          </a:xfrm>
          <a:prstGeom prst="actionButtonReturn">
            <a:avLst/>
          </a:prstGeom>
          <a:ln>
            <a:headEnd/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11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1963737"/>
          </a:xfrm>
        </p:spPr>
        <p:txBody>
          <a:bodyPr anchor="t"/>
          <a:lstStyle/>
          <a:p>
            <a:r>
              <a:rPr lang="en-US" altLang="zh-CN" sz="2800" b="1"/>
              <a:t>【</a:t>
            </a:r>
            <a:r>
              <a:rPr lang="zh-CN" altLang="en-US" sz="2800" b="1"/>
              <a:t>例</a:t>
            </a:r>
            <a:r>
              <a:rPr lang="en-US" altLang="zh-CN" sz="2800" b="1"/>
              <a:t>】</a:t>
            </a:r>
            <a:r>
              <a:rPr lang="zh-CN" altLang="en-US" sz="2800" b="1"/>
              <a:t>利用</a:t>
            </a:r>
            <a:r>
              <a:rPr lang="en-US" altLang="zh-CN" sz="2800" b="1"/>
              <a:t>2732</a:t>
            </a:r>
            <a:r>
              <a:rPr lang="zh-CN" altLang="en-US" sz="2800" b="1"/>
              <a:t>和</a:t>
            </a:r>
            <a:r>
              <a:rPr lang="en-US" altLang="zh-CN" sz="2800" b="1"/>
              <a:t>6264</a:t>
            </a:r>
            <a:r>
              <a:rPr lang="zh-CN" altLang="en-US" sz="2800" b="1"/>
              <a:t>构成从</a:t>
            </a:r>
            <a:r>
              <a:rPr lang="en-US" altLang="zh-CN" sz="2800" b="1"/>
              <a:t>00000H</a:t>
            </a:r>
            <a:r>
              <a:rPr lang="zh-CN" altLang="en-US" sz="2800" b="1"/>
              <a:t>～</a:t>
            </a:r>
            <a:r>
              <a:rPr lang="en-US" altLang="zh-CN" sz="2800" b="1"/>
              <a:t>02FFFH</a:t>
            </a:r>
            <a:r>
              <a:rPr lang="zh-CN" altLang="en-US" sz="2800" b="1"/>
              <a:t>的</a:t>
            </a:r>
            <a:r>
              <a:rPr lang="en-US" altLang="zh-CN" sz="2800" b="1"/>
              <a:t>ROM</a:t>
            </a:r>
            <a:r>
              <a:rPr lang="zh-CN" altLang="en-US" sz="2800" b="1"/>
              <a:t>存储区和从</a:t>
            </a:r>
            <a:r>
              <a:rPr lang="en-US" altLang="zh-CN" sz="2800" b="1"/>
              <a:t>03000H</a:t>
            </a:r>
            <a:r>
              <a:rPr lang="zh-CN" altLang="en-US" sz="2800" b="1"/>
              <a:t>～</a:t>
            </a:r>
            <a:r>
              <a:rPr lang="en-US" altLang="zh-CN" sz="2800" b="1"/>
              <a:t>06FFFH</a:t>
            </a:r>
            <a:r>
              <a:rPr lang="zh-CN" altLang="en-US" sz="2800" b="1"/>
              <a:t>的</a:t>
            </a:r>
            <a:r>
              <a:rPr lang="en-US" altLang="zh-CN" sz="2800" b="1"/>
              <a:t>RAM</a:t>
            </a:r>
            <a:r>
              <a:rPr lang="zh-CN" altLang="en-US" sz="2800" b="1"/>
              <a:t>存储区。画出与</a:t>
            </a:r>
            <a:r>
              <a:rPr lang="en-US" altLang="zh-CN" sz="2800" b="1"/>
              <a:t>8088</a:t>
            </a:r>
            <a:r>
              <a:rPr lang="zh-CN" altLang="en-US" sz="2800" b="1"/>
              <a:t>系统总线的连接图。（不考虑板内总线驱动）</a:t>
            </a:r>
          </a:p>
        </p:txBody>
      </p:sp>
      <p:sp>
        <p:nvSpPr>
          <p:cNvPr id="986115" name="Rectangle 3"/>
          <p:cNvSpPr>
            <a:spLocks noGrp="1" noChangeArrowheads="1"/>
          </p:cNvSpPr>
          <p:nvPr>
            <p:ph idx="1"/>
          </p:nvPr>
        </p:nvSpPr>
        <p:spPr>
          <a:xfrm>
            <a:off x="395288" y="1936750"/>
            <a:ext cx="8507412" cy="1511300"/>
          </a:xfrm>
        </p:spPr>
        <p:txBody>
          <a:bodyPr/>
          <a:lstStyle/>
          <a:p>
            <a:pPr marL="352425" indent="-352425">
              <a:buFont typeface="Wingdings" pitchFamily="2" charset="2"/>
              <a:buNone/>
            </a:pPr>
            <a:r>
              <a:rPr lang="en-US" altLang="zh-CN" sz="2400" b="1"/>
              <a:t>【</a:t>
            </a:r>
            <a:r>
              <a:rPr lang="zh-CN" altLang="en-US" sz="2400" b="1"/>
              <a:t>分析</a:t>
            </a:r>
            <a:r>
              <a:rPr lang="en-US" altLang="zh-CN" sz="2400" b="1"/>
              <a:t>】</a:t>
            </a:r>
          </a:p>
          <a:p>
            <a:pPr marL="352425" indent="-352425"/>
            <a:r>
              <a:rPr lang="en-US" altLang="zh-CN" sz="2400" b="1"/>
              <a:t>ROM</a:t>
            </a:r>
            <a:r>
              <a:rPr lang="zh-CN" altLang="en-US" sz="2400" b="1"/>
              <a:t>区：（</a:t>
            </a:r>
            <a:r>
              <a:rPr lang="en-US" altLang="zh-CN" sz="2400" b="1">
                <a:solidFill>
                  <a:srgbClr val="FF6600"/>
                </a:solidFill>
              </a:rPr>
              <a:t>2FFF</a:t>
            </a:r>
            <a:r>
              <a:rPr lang="zh-CN" altLang="en-US" sz="2400" b="1"/>
              <a:t>＋</a:t>
            </a:r>
            <a:r>
              <a:rPr lang="en-US" altLang="zh-CN" sz="2400" b="1"/>
              <a:t>1</a:t>
            </a:r>
            <a:r>
              <a:rPr lang="zh-CN" altLang="en-US" sz="2400" b="1"/>
              <a:t>）</a:t>
            </a:r>
            <a:r>
              <a:rPr lang="en-US" altLang="zh-CN" sz="2400" b="1"/>
              <a:t>/ </a:t>
            </a:r>
            <a:r>
              <a:rPr lang="en-US" altLang="zh-CN" sz="2400" b="1">
                <a:solidFill>
                  <a:srgbClr val="FF6600"/>
                </a:solidFill>
              </a:rPr>
              <a:t>400</a:t>
            </a:r>
            <a:r>
              <a:rPr lang="en-US" altLang="zh-CN" sz="2400" b="1"/>
              <a:t> </a:t>
            </a:r>
            <a:r>
              <a:rPr lang="zh-CN" altLang="en-US" sz="2400" b="1"/>
              <a:t>＝ </a:t>
            </a:r>
            <a:r>
              <a:rPr lang="en-US" altLang="zh-CN" sz="2400" b="1">
                <a:solidFill>
                  <a:srgbClr val="FF6600"/>
                </a:solidFill>
              </a:rPr>
              <a:t>C</a:t>
            </a:r>
            <a:r>
              <a:rPr lang="zh-CN" altLang="en-US" sz="2400" b="1"/>
              <a:t>，共</a:t>
            </a:r>
            <a:r>
              <a:rPr lang="en-US" altLang="zh-CN" sz="2400" b="1"/>
              <a:t>12KB → </a:t>
            </a:r>
            <a:r>
              <a:rPr lang="zh-CN" altLang="en-US" sz="2400" b="1"/>
              <a:t>需</a:t>
            </a:r>
            <a:r>
              <a:rPr lang="en-US" altLang="zh-CN" sz="2400" b="1"/>
              <a:t>3</a:t>
            </a:r>
            <a:r>
              <a:rPr lang="zh-CN" altLang="en-US" sz="2400" b="1"/>
              <a:t>片</a:t>
            </a:r>
          </a:p>
          <a:p>
            <a:pPr marL="352425" indent="-352425"/>
            <a:r>
              <a:rPr lang="en-US" altLang="zh-CN" sz="2400" b="1"/>
              <a:t>RAM</a:t>
            </a:r>
            <a:r>
              <a:rPr lang="zh-CN" altLang="en-US" sz="2400" b="1"/>
              <a:t>区：</a:t>
            </a:r>
            <a:r>
              <a:rPr lang="en-US" altLang="zh-CN" sz="2400" b="1">
                <a:solidFill>
                  <a:srgbClr val="FF6600"/>
                </a:solidFill>
              </a:rPr>
              <a:t>4000</a:t>
            </a:r>
            <a:r>
              <a:rPr lang="en-US" altLang="zh-CN" sz="2400" b="1"/>
              <a:t> / </a:t>
            </a:r>
            <a:r>
              <a:rPr lang="en-US" altLang="zh-CN" sz="2400" b="1">
                <a:solidFill>
                  <a:srgbClr val="FF6600"/>
                </a:solidFill>
              </a:rPr>
              <a:t>400</a:t>
            </a:r>
            <a:r>
              <a:rPr lang="en-US" altLang="zh-CN" sz="2400" b="1"/>
              <a:t> </a:t>
            </a:r>
            <a:r>
              <a:rPr lang="zh-CN" altLang="en-US" sz="2400" b="1"/>
              <a:t>＝ </a:t>
            </a:r>
            <a:r>
              <a:rPr lang="en-US" altLang="zh-CN" sz="2400" b="1">
                <a:solidFill>
                  <a:srgbClr val="FF6600"/>
                </a:solidFill>
              </a:rPr>
              <a:t>10</a:t>
            </a:r>
            <a:r>
              <a:rPr lang="zh-CN" altLang="en-US" sz="2400" b="1"/>
              <a:t>，共</a:t>
            </a:r>
            <a:r>
              <a:rPr lang="en-US" altLang="zh-CN" sz="2400" b="1"/>
              <a:t>16KB → </a:t>
            </a:r>
            <a:r>
              <a:rPr lang="zh-CN" altLang="en-US" sz="2400" b="1"/>
              <a:t>需</a:t>
            </a:r>
            <a:r>
              <a:rPr lang="en-US" altLang="zh-CN" sz="2400" b="1"/>
              <a:t>2</a:t>
            </a:r>
            <a:r>
              <a:rPr lang="zh-CN" altLang="en-US" sz="2400" b="1"/>
              <a:t>片</a:t>
            </a:r>
          </a:p>
        </p:txBody>
      </p:sp>
      <p:graphicFrame>
        <p:nvGraphicFramePr>
          <p:cNvPr id="986116" name="Group 4"/>
          <p:cNvGraphicFramePr>
            <a:graphicFrameLocks noGrp="1"/>
          </p:cNvGraphicFramePr>
          <p:nvPr/>
        </p:nvGraphicFramePr>
        <p:xfrm>
          <a:off x="1042988" y="3335338"/>
          <a:ext cx="6048375" cy="3169920"/>
        </p:xfrm>
        <a:graphic>
          <a:graphicData uri="http://schemas.openxmlformats.org/drawingml/2006/table">
            <a:tbl>
              <a:tblPr/>
              <a:tblGrid>
                <a:gridCol w="755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7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72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A19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A18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A17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A16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A15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A14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A13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D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D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D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D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D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D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D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D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D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D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D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D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86199" name="AutoShape 87"/>
          <p:cNvSpPr>
            <a:spLocks/>
          </p:cNvSpPr>
          <p:nvPr/>
        </p:nvSpPr>
        <p:spPr bwMode="auto">
          <a:xfrm>
            <a:off x="7164388" y="3716338"/>
            <a:ext cx="287337" cy="1152525"/>
          </a:xfrm>
          <a:prstGeom prst="rightBrace">
            <a:avLst>
              <a:gd name="adj1" fmla="val 33425"/>
              <a:gd name="adj2" fmla="val 50000"/>
            </a:avLst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86200" name="AutoShape 88"/>
          <p:cNvSpPr>
            <a:spLocks/>
          </p:cNvSpPr>
          <p:nvPr/>
        </p:nvSpPr>
        <p:spPr bwMode="auto">
          <a:xfrm>
            <a:off x="7164388" y="5013325"/>
            <a:ext cx="287337" cy="1439863"/>
          </a:xfrm>
          <a:prstGeom prst="rightBrace">
            <a:avLst>
              <a:gd name="adj1" fmla="val 37560"/>
              <a:gd name="adj2" fmla="val 50000"/>
            </a:avLst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86201" name="Text Box 89"/>
          <p:cNvSpPr txBox="1">
            <a:spLocks noChangeArrowheads="1"/>
          </p:cNvSpPr>
          <p:nvPr/>
        </p:nvSpPr>
        <p:spPr bwMode="auto">
          <a:xfrm>
            <a:off x="7235825" y="4051300"/>
            <a:ext cx="111601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/>
              <a:t>ROM</a:t>
            </a:r>
          </a:p>
        </p:txBody>
      </p:sp>
      <p:sp>
        <p:nvSpPr>
          <p:cNvPr id="986202" name="Text Box 90"/>
          <p:cNvSpPr txBox="1">
            <a:spLocks noChangeArrowheads="1"/>
          </p:cNvSpPr>
          <p:nvPr/>
        </p:nvSpPr>
        <p:spPr bwMode="auto">
          <a:xfrm>
            <a:off x="7235825" y="5492750"/>
            <a:ext cx="111601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/>
              <a:t>RAM</a:t>
            </a:r>
          </a:p>
        </p:txBody>
      </p:sp>
      <p:sp>
        <p:nvSpPr>
          <p:cNvPr id="986203" name="Text Box 91"/>
          <p:cNvSpPr txBox="1">
            <a:spLocks noChangeArrowheads="1"/>
          </p:cNvSpPr>
          <p:nvPr/>
        </p:nvSpPr>
        <p:spPr bwMode="auto">
          <a:xfrm>
            <a:off x="3779838" y="1557338"/>
            <a:ext cx="4608512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>
                <a:solidFill>
                  <a:srgbClr val="D60093"/>
                </a:solidFill>
              </a:rPr>
              <a:t>4K×8bit EPROM</a:t>
            </a:r>
            <a:r>
              <a:rPr lang="zh-CN" altLang="en-US">
                <a:solidFill>
                  <a:srgbClr val="D60093"/>
                </a:solidFill>
              </a:rPr>
              <a:t>，</a:t>
            </a:r>
            <a:r>
              <a:rPr lang="en-US" altLang="zh-CN">
                <a:solidFill>
                  <a:srgbClr val="D60093"/>
                </a:solidFill>
              </a:rPr>
              <a:t>A11</a:t>
            </a:r>
            <a:r>
              <a:rPr lang="zh-CN" altLang="en-US">
                <a:solidFill>
                  <a:srgbClr val="D60093"/>
                </a:solidFill>
              </a:rPr>
              <a:t>～</a:t>
            </a:r>
            <a:r>
              <a:rPr lang="en-US" altLang="zh-CN">
                <a:solidFill>
                  <a:srgbClr val="D60093"/>
                </a:solidFill>
              </a:rPr>
              <a:t>A0</a:t>
            </a:r>
          </a:p>
        </p:txBody>
      </p:sp>
      <p:sp>
        <p:nvSpPr>
          <p:cNvPr id="986204" name="Text Box 92"/>
          <p:cNvSpPr txBox="1">
            <a:spLocks noChangeArrowheads="1"/>
          </p:cNvSpPr>
          <p:nvPr/>
        </p:nvSpPr>
        <p:spPr bwMode="auto">
          <a:xfrm>
            <a:off x="3779838" y="1916113"/>
            <a:ext cx="4608512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>
                <a:solidFill>
                  <a:srgbClr val="FF3300"/>
                </a:solidFill>
              </a:rPr>
              <a:t>8K×8bit SRAM</a:t>
            </a:r>
            <a:r>
              <a:rPr lang="zh-CN" altLang="en-US">
                <a:solidFill>
                  <a:srgbClr val="FF3300"/>
                </a:solidFill>
              </a:rPr>
              <a:t>，</a:t>
            </a:r>
            <a:r>
              <a:rPr lang="en-US" altLang="zh-CN">
                <a:solidFill>
                  <a:srgbClr val="FF3300"/>
                </a:solidFill>
              </a:rPr>
              <a:t>A12</a:t>
            </a:r>
            <a:r>
              <a:rPr lang="zh-CN" altLang="en-US">
                <a:solidFill>
                  <a:srgbClr val="FF3300"/>
                </a:solidFill>
              </a:rPr>
              <a:t>～</a:t>
            </a:r>
            <a:r>
              <a:rPr lang="en-US" altLang="zh-CN">
                <a:solidFill>
                  <a:srgbClr val="FF3300"/>
                </a:solidFill>
              </a:rPr>
              <a:t>A0</a:t>
            </a:r>
          </a:p>
        </p:txBody>
      </p:sp>
      <p:sp>
        <p:nvSpPr>
          <p:cNvPr id="986205" name="Freeform 93"/>
          <p:cNvSpPr>
            <a:spLocks/>
          </p:cNvSpPr>
          <p:nvPr/>
        </p:nvSpPr>
        <p:spPr bwMode="auto">
          <a:xfrm>
            <a:off x="3228975" y="620713"/>
            <a:ext cx="622300" cy="1439862"/>
          </a:xfrm>
          <a:custGeom>
            <a:avLst/>
            <a:gdLst/>
            <a:ahLst/>
            <a:cxnLst>
              <a:cxn ang="0">
                <a:pos x="166" y="0"/>
              </a:cxn>
              <a:cxn ang="0">
                <a:pos x="30" y="317"/>
              </a:cxn>
              <a:cxn ang="0">
                <a:pos x="347" y="907"/>
              </a:cxn>
            </a:cxnLst>
            <a:rect l="0" t="0" r="r" b="b"/>
            <a:pathLst>
              <a:path w="347" h="907">
                <a:moveTo>
                  <a:pt x="166" y="0"/>
                </a:moveTo>
                <a:cubicBezTo>
                  <a:pt x="83" y="83"/>
                  <a:pt x="0" y="166"/>
                  <a:pt x="30" y="317"/>
                </a:cubicBezTo>
                <a:cubicBezTo>
                  <a:pt x="60" y="468"/>
                  <a:pt x="203" y="687"/>
                  <a:pt x="347" y="907"/>
                </a:cubicBezTo>
              </a:path>
            </a:pathLst>
          </a:custGeom>
          <a:noFill/>
          <a:ln w="28575" cap="flat" cmpd="sng">
            <a:solidFill>
              <a:srgbClr val="FF3300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86206" name="Freeform 94"/>
          <p:cNvSpPr>
            <a:spLocks/>
          </p:cNvSpPr>
          <p:nvPr/>
        </p:nvSpPr>
        <p:spPr bwMode="auto">
          <a:xfrm>
            <a:off x="2555875" y="620713"/>
            <a:ext cx="1295400" cy="11525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6" y="454"/>
              </a:cxn>
              <a:cxn ang="0">
                <a:pos x="771" y="726"/>
              </a:cxn>
            </a:cxnLst>
            <a:rect l="0" t="0" r="r" b="b"/>
            <a:pathLst>
              <a:path w="771" h="726">
                <a:moveTo>
                  <a:pt x="0" y="0"/>
                </a:moveTo>
                <a:cubicBezTo>
                  <a:pt x="4" y="166"/>
                  <a:pt x="8" y="333"/>
                  <a:pt x="136" y="454"/>
                </a:cubicBezTo>
                <a:cubicBezTo>
                  <a:pt x="264" y="575"/>
                  <a:pt x="517" y="650"/>
                  <a:pt x="771" y="726"/>
                </a:cubicBezTo>
              </a:path>
            </a:pathLst>
          </a:custGeom>
          <a:noFill/>
          <a:ln w="28575" cap="flat" cmpd="sng">
            <a:solidFill>
              <a:srgbClr val="D60093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986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80"/>
                                        <p:tgtEl>
                                          <p:spTgt spid="98620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80"/>
                                        <p:tgtEl>
                                          <p:spTgt spid="9862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80"/>
                                        <p:tgtEl>
                                          <p:spTgt spid="9862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500"/>
                                        <p:tgtEl>
                                          <p:spTgt spid="986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2" dur="80"/>
                                        <p:tgtEl>
                                          <p:spTgt spid="98620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3" dur="80"/>
                                        <p:tgtEl>
                                          <p:spTgt spid="9862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80"/>
                                        <p:tgtEl>
                                          <p:spTgt spid="9862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8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8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8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8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7" dur="80"/>
                                        <p:tgtEl>
                                          <p:spTgt spid="98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8" dur="80"/>
                                        <p:tgtEl>
                                          <p:spTgt spid="98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80"/>
                                        <p:tgtEl>
                                          <p:spTgt spid="98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4" dur="80"/>
                                        <p:tgtEl>
                                          <p:spTgt spid="98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5" dur="80"/>
                                        <p:tgtEl>
                                          <p:spTgt spid="98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80"/>
                                        <p:tgtEl>
                                          <p:spTgt spid="98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1" dur="500"/>
                                        <p:tgtEl>
                                          <p:spTgt spid="986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6199" grpId="0" animBg="1"/>
      <p:bldP spid="986200" grpId="0" animBg="1"/>
      <p:bldP spid="986201" grpId="0"/>
      <p:bldP spid="986202" grpId="0"/>
      <p:bldP spid="986203" grpId="0"/>
      <p:bldP spid="986204" grpId="0"/>
      <p:bldP spid="986205" grpId="0" animBg="1"/>
      <p:bldP spid="98620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87138" name="Object 2"/>
          <p:cNvGraphicFramePr>
            <a:graphicFrameLocks noChangeAspect="1"/>
          </p:cNvGraphicFramePr>
          <p:nvPr/>
        </p:nvGraphicFramePr>
        <p:xfrm>
          <a:off x="684213" y="188913"/>
          <a:ext cx="7759700" cy="636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7184" name="Visio" r:id="rId3" imgW="9256528" imgH="7598078" progId="Visio.Drawing.11">
                  <p:embed/>
                </p:oleObj>
              </mc:Choice>
              <mc:Fallback>
                <p:oleObj name="Visio" r:id="rId3" imgW="9256528" imgH="7598078" progId="Visio.Drawing.1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88913"/>
                        <a:ext cx="7759700" cy="6369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FF"/>
                            </a:solidFill>
                            <a:miter lim="800000"/>
                            <a:headEnd/>
                            <a:tailEnd type="none" w="med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88162" name="Object 2"/>
          <p:cNvGraphicFramePr>
            <a:graphicFrameLocks noChangeAspect="1"/>
          </p:cNvGraphicFramePr>
          <p:nvPr/>
        </p:nvGraphicFramePr>
        <p:xfrm>
          <a:off x="323850" y="188913"/>
          <a:ext cx="8343900" cy="6462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8208" name="Visio" r:id="rId3" imgW="9809954" imgH="7598078" progId="Visio.Drawing.11">
                  <p:embed/>
                </p:oleObj>
              </mc:Choice>
              <mc:Fallback>
                <p:oleObj name="Visio" r:id="rId3" imgW="9809954" imgH="7598078" progId="Visio.Drawing.1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188913"/>
                        <a:ext cx="8343900" cy="6462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FF"/>
                            </a:solidFill>
                            <a:miter lim="800000"/>
                            <a:headEnd/>
                            <a:tailEnd type="none" w="med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8163" name="Text Box 3"/>
          <p:cNvSpPr txBox="1">
            <a:spLocks noChangeArrowheads="1"/>
          </p:cNvSpPr>
          <p:nvPr/>
        </p:nvSpPr>
        <p:spPr bwMode="auto">
          <a:xfrm>
            <a:off x="179388" y="5564188"/>
            <a:ext cx="52578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chemeClr val="bg2"/>
                </a:solidFill>
              </a:rPr>
              <a:t>数据、地址、控制信号加驱动</a:t>
            </a:r>
          </a:p>
        </p:txBody>
      </p:sp>
      <p:sp>
        <p:nvSpPr>
          <p:cNvPr id="988164" name="AutoShape 4"/>
          <p:cNvSpPr>
            <a:spLocks noChangeArrowheads="1"/>
          </p:cNvSpPr>
          <p:nvPr/>
        </p:nvSpPr>
        <p:spPr bwMode="auto">
          <a:xfrm>
            <a:off x="261938" y="233363"/>
            <a:ext cx="1430337" cy="912812"/>
          </a:xfrm>
          <a:prstGeom prst="roundRect">
            <a:avLst>
              <a:gd name="adj" fmla="val 28347"/>
            </a:avLst>
          </a:prstGeom>
          <a:noFill/>
          <a:ln w="19050" algn="ctr">
            <a:solidFill>
              <a:srgbClr val="FF6600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88165" name="AutoShape 5"/>
          <p:cNvSpPr>
            <a:spLocks noChangeArrowheads="1"/>
          </p:cNvSpPr>
          <p:nvPr/>
        </p:nvSpPr>
        <p:spPr bwMode="auto">
          <a:xfrm>
            <a:off x="611188" y="1222375"/>
            <a:ext cx="1081087" cy="2351088"/>
          </a:xfrm>
          <a:prstGeom prst="roundRect">
            <a:avLst>
              <a:gd name="adj" fmla="val 22468"/>
            </a:avLst>
          </a:prstGeom>
          <a:noFill/>
          <a:ln w="19050" algn="ctr">
            <a:solidFill>
              <a:srgbClr val="FF6600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88166" name="Text Box 6"/>
          <p:cNvSpPr txBox="1">
            <a:spLocks noChangeArrowheads="1"/>
          </p:cNvSpPr>
          <p:nvPr/>
        </p:nvSpPr>
        <p:spPr bwMode="auto">
          <a:xfrm>
            <a:off x="250825" y="4149725"/>
            <a:ext cx="208915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rgbClr val="FF3300"/>
                </a:solidFill>
              </a:rPr>
              <a:t>驱动后的信号</a:t>
            </a:r>
          </a:p>
        </p:txBody>
      </p:sp>
      <p:sp>
        <p:nvSpPr>
          <p:cNvPr id="988167" name="Freeform 7"/>
          <p:cNvSpPr>
            <a:spLocks/>
          </p:cNvSpPr>
          <p:nvPr/>
        </p:nvSpPr>
        <p:spPr bwMode="auto">
          <a:xfrm>
            <a:off x="179388" y="1123950"/>
            <a:ext cx="215900" cy="3097213"/>
          </a:xfrm>
          <a:custGeom>
            <a:avLst/>
            <a:gdLst/>
            <a:ahLst/>
            <a:cxnLst>
              <a:cxn ang="0">
                <a:pos x="136" y="1951"/>
              </a:cxn>
              <a:cxn ang="0">
                <a:pos x="0" y="1271"/>
              </a:cxn>
              <a:cxn ang="0">
                <a:pos x="136" y="0"/>
              </a:cxn>
            </a:cxnLst>
            <a:rect l="0" t="0" r="r" b="b"/>
            <a:pathLst>
              <a:path w="136" h="1951">
                <a:moveTo>
                  <a:pt x="136" y="1951"/>
                </a:moveTo>
                <a:cubicBezTo>
                  <a:pt x="68" y="1773"/>
                  <a:pt x="0" y="1596"/>
                  <a:pt x="0" y="1271"/>
                </a:cubicBezTo>
                <a:cubicBezTo>
                  <a:pt x="0" y="946"/>
                  <a:pt x="113" y="204"/>
                  <a:pt x="136" y="0"/>
                </a:cubicBezTo>
              </a:path>
            </a:pathLst>
          </a:custGeom>
          <a:noFill/>
          <a:ln w="28575" cap="flat" cmpd="sng">
            <a:solidFill>
              <a:srgbClr val="FF6600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88168" name="Text Box 8"/>
          <p:cNvSpPr txBox="1">
            <a:spLocks noChangeArrowheads="1"/>
          </p:cNvSpPr>
          <p:nvPr/>
        </p:nvSpPr>
        <p:spPr bwMode="auto">
          <a:xfrm>
            <a:off x="2484438" y="4149725"/>
            <a:ext cx="1512887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rgbClr val="FF3300"/>
                </a:solidFill>
              </a:rPr>
              <a:t>原始信号</a:t>
            </a:r>
          </a:p>
        </p:txBody>
      </p:sp>
      <p:sp>
        <p:nvSpPr>
          <p:cNvPr id="988169" name="Line 9"/>
          <p:cNvSpPr>
            <a:spLocks noChangeShapeType="1"/>
          </p:cNvSpPr>
          <p:nvPr/>
        </p:nvSpPr>
        <p:spPr bwMode="auto">
          <a:xfrm flipH="1" flipV="1">
            <a:off x="1619250" y="3573463"/>
            <a:ext cx="1008063" cy="6477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" dur="500"/>
                                        <p:tgtEl>
                                          <p:spTgt spid="988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1" dur="500"/>
                                        <p:tgtEl>
                                          <p:spTgt spid="988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8164" grpId="0" animBg="1"/>
      <p:bldP spid="988165" grpId="0" animBg="1"/>
      <p:bldP spid="988166" grpId="0"/>
      <p:bldP spid="988167" grpId="0" animBg="1"/>
      <p:bldP spid="988168" grpId="0"/>
      <p:bldP spid="98816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235" name="Rectangle 3"/>
          <p:cNvSpPr>
            <a:spLocks noChangeArrowheads="1"/>
          </p:cNvSpPr>
          <p:nvPr/>
        </p:nvSpPr>
        <p:spPr bwMode="auto">
          <a:xfrm>
            <a:off x="142875" y="476250"/>
            <a:ext cx="8316913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zh-CN" altLang="en-US" sz="2800" dirty="0">
                <a:solidFill>
                  <a:srgbClr val="008000"/>
                </a:solidFill>
                <a:latin typeface="Arial" charset="0"/>
                <a:ea typeface="黑体" pitchFamily="2" charset="-122"/>
              </a:rPr>
              <a:t>芯片举例：</a:t>
            </a:r>
            <a:endParaRPr lang="en-US" altLang="zh-CN" sz="2800" dirty="0">
              <a:solidFill>
                <a:srgbClr val="008000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863236" name="Rectangle 4"/>
          <p:cNvSpPr>
            <a:spLocks noGrp="1" noChangeArrowheads="1"/>
          </p:cNvSpPr>
          <p:nvPr>
            <p:ph type="title"/>
          </p:nvPr>
        </p:nvSpPr>
        <p:spPr>
          <a:xfrm>
            <a:off x="179388" y="44450"/>
            <a:ext cx="8207375" cy="574675"/>
          </a:xfrm>
          <a:noFill/>
          <a:ln/>
        </p:spPr>
        <p:txBody>
          <a:bodyPr anchor="t"/>
          <a:lstStyle/>
          <a:p>
            <a:r>
              <a:rPr lang="zh-CN" altLang="en-US" sz="2800" b="1" dirty="0">
                <a:solidFill>
                  <a:schemeClr val="bg2"/>
                </a:solidFill>
                <a:ea typeface="黑体" pitchFamily="2" charset="-122"/>
              </a:rPr>
              <a:t>本节内容：</a:t>
            </a:r>
          </a:p>
        </p:txBody>
      </p:sp>
      <p:sp>
        <p:nvSpPr>
          <p:cNvPr id="863237" name="Rectangle 5"/>
          <p:cNvSpPr>
            <a:spLocks noGrp="1" noChangeArrowheads="1"/>
          </p:cNvSpPr>
          <p:nvPr>
            <p:ph idx="1"/>
          </p:nvPr>
        </p:nvSpPr>
        <p:spPr>
          <a:xfrm>
            <a:off x="1692275" y="4797425"/>
            <a:ext cx="4103688" cy="1223963"/>
          </a:xfrm>
        </p:spPr>
        <p:txBody>
          <a:bodyPr/>
          <a:lstStyle/>
          <a:p>
            <a:pPr>
              <a:spcBef>
                <a:spcPct val="0"/>
              </a:spcBef>
              <a:buClr>
                <a:srgbClr val="FF6600"/>
              </a:buClr>
              <a:buFont typeface="Wingdings" pitchFamily="2" charset="2"/>
              <a:buChar char="u"/>
            </a:pPr>
            <a:r>
              <a:rPr lang="zh-CN" altLang="en-US" sz="2400" b="1" dirty="0">
                <a:latin typeface="Times New Roman" pitchFamily="18" charset="0"/>
              </a:rPr>
              <a:t>双端口存储器</a:t>
            </a:r>
          </a:p>
          <a:p>
            <a:pPr>
              <a:spcBef>
                <a:spcPct val="0"/>
              </a:spcBef>
              <a:buClr>
                <a:srgbClr val="FF6600"/>
              </a:buClr>
              <a:buFont typeface="Wingdings" pitchFamily="2" charset="2"/>
              <a:buChar char="u"/>
            </a:pPr>
            <a:r>
              <a:rPr lang="zh-CN" altLang="en-US" sz="2400" b="1" dirty="0">
                <a:latin typeface="Times New Roman" pitchFamily="18" charset="0"/>
              </a:rPr>
              <a:t>先进先出（</a:t>
            </a:r>
            <a:r>
              <a:rPr lang="en-US" altLang="zh-CN" sz="2400" b="1" dirty="0">
                <a:latin typeface="Times New Roman" pitchFamily="18" charset="0"/>
              </a:rPr>
              <a:t>FIFO</a:t>
            </a:r>
            <a:r>
              <a:rPr lang="zh-CN" altLang="en-US" sz="2400" b="1" dirty="0">
                <a:latin typeface="Times New Roman" pitchFamily="18" charset="0"/>
              </a:rPr>
              <a:t>）存储器</a:t>
            </a:r>
          </a:p>
          <a:p>
            <a:pPr>
              <a:spcBef>
                <a:spcPct val="0"/>
              </a:spcBef>
              <a:buClr>
                <a:srgbClr val="FF6600"/>
              </a:buClr>
              <a:buFont typeface="Wingdings" pitchFamily="2" charset="2"/>
              <a:buChar char="u"/>
            </a:pPr>
            <a:r>
              <a:rPr lang="zh-CN" altLang="en-US" sz="2400" b="1" dirty="0">
                <a:latin typeface="Times New Roman" pitchFamily="18" charset="0"/>
              </a:rPr>
              <a:t>铁电</a:t>
            </a:r>
            <a:r>
              <a:rPr lang="zh-CN" altLang="en-US" sz="2400" b="1" dirty="0" smtClean="0">
                <a:latin typeface="Times New Roman" pitchFamily="18" charset="0"/>
              </a:rPr>
              <a:t>存储器（</a:t>
            </a:r>
            <a:r>
              <a:rPr lang="en-US" altLang="zh-CN" sz="2400" dirty="0" smtClean="0">
                <a:latin typeface="Times New Roman" pitchFamily="18" charset="0"/>
              </a:rPr>
              <a:t>FRAM</a:t>
            </a:r>
            <a:r>
              <a:rPr lang="zh-CN" altLang="en-US" sz="2400" b="1" dirty="0" smtClean="0">
                <a:latin typeface="Times New Roman" pitchFamily="18" charset="0"/>
              </a:rPr>
              <a:t>）</a:t>
            </a:r>
            <a:endParaRPr lang="zh-CN" altLang="en-US" sz="2400" b="1" dirty="0">
              <a:latin typeface="Times New Roman" pitchFamily="18" charset="0"/>
            </a:endParaRPr>
          </a:p>
        </p:txBody>
      </p:sp>
      <p:sp>
        <p:nvSpPr>
          <p:cNvPr id="863238" name="Text Box 6"/>
          <p:cNvSpPr txBox="1">
            <a:spLocks noChangeArrowheads="1"/>
          </p:cNvSpPr>
          <p:nvPr/>
        </p:nvSpPr>
        <p:spPr bwMode="auto">
          <a:xfrm>
            <a:off x="107950" y="1560513"/>
            <a:ext cx="1152525" cy="8223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/>
            <a:r>
              <a:rPr lang="zh-CN" altLang="en-US">
                <a:solidFill>
                  <a:srgbClr val="0000FF"/>
                </a:solidFill>
                <a:ea typeface="黑体" pitchFamily="2" charset="-122"/>
              </a:rPr>
              <a:t>半导体</a:t>
            </a:r>
          </a:p>
          <a:p>
            <a:pPr algn="l"/>
            <a:r>
              <a:rPr lang="zh-CN" altLang="en-US"/>
              <a:t>存储器</a:t>
            </a:r>
          </a:p>
        </p:txBody>
      </p:sp>
      <p:sp>
        <p:nvSpPr>
          <p:cNvPr id="863239" name="Text Box 7"/>
          <p:cNvSpPr txBox="1">
            <a:spLocks noChangeArrowheads="1"/>
          </p:cNvSpPr>
          <p:nvPr/>
        </p:nvSpPr>
        <p:spPr bwMode="auto">
          <a:xfrm>
            <a:off x="1406525" y="1057275"/>
            <a:ext cx="2016125" cy="37433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dirty="0"/>
              <a:t>RAM</a:t>
            </a:r>
            <a:endParaRPr lang="zh-CN" altLang="en-US" dirty="0"/>
          </a:p>
          <a:p>
            <a:pPr algn="l">
              <a:spcBef>
                <a:spcPct val="50000"/>
              </a:spcBef>
            </a:pPr>
            <a:endParaRPr lang="zh-CN" altLang="en-US" dirty="0"/>
          </a:p>
          <a:p>
            <a:pPr algn="l">
              <a:spcBef>
                <a:spcPct val="50000"/>
              </a:spcBef>
            </a:pPr>
            <a:endParaRPr lang="zh-CN" altLang="en-US" dirty="0"/>
          </a:p>
          <a:p>
            <a:pPr algn="l">
              <a:spcBef>
                <a:spcPct val="50000"/>
              </a:spcBef>
            </a:pPr>
            <a:r>
              <a:rPr lang="en-US" altLang="zh-CN" dirty="0"/>
              <a:t>ROM</a:t>
            </a:r>
          </a:p>
          <a:p>
            <a:pPr algn="l">
              <a:spcBef>
                <a:spcPct val="50000"/>
              </a:spcBef>
            </a:pPr>
            <a:endParaRPr lang="zh-CN" altLang="en-US" dirty="0"/>
          </a:p>
          <a:p>
            <a:pPr algn="l">
              <a:spcBef>
                <a:spcPct val="50000"/>
              </a:spcBef>
            </a:pPr>
            <a:endParaRPr lang="zh-CN" altLang="en-US" dirty="0"/>
          </a:p>
          <a:p>
            <a:pPr algn="l">
              <a:spcBef>
                <a:spcPct val="50000"/>
              </a:spcBef>
            </a:pPr>
            <a:r>
              <a:rPr lang="zh-CN" altLang="en-US" dirty="0"/>
              <a:t>其他存储器</a:t>
            </a:r>
          </a:p>
        </p:txBody>
      </p:sp>
      <p:sp>
        <p:nvSpPr>
          <p:cNvPr id="863240" name="AutoShape 8"/>
          <p:cNvSpPr>
            <a:spLocks/>
          </p:cNvSpPr>
          <p:nvPr/>
        </p:nvSpPr>
        <p:spPr bwMode="auto">
          <a:xfrm>
            <a:off x="1189038" y="1127125"/>
            <a:ext cx="287337" cy="4678363"/>
          </a:xfrm>
          <a:prstGeom prst="leftBrace">
            <a:avLst>
              <a:gd name="adj1" fmla="val 41458"/>
              <a:gd name="adj2" fmla="val 14931"/>
            </a:avLst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863241" name="Text Box 9"/>
          <p:cNvSpPr txBox="1">
            <a:spLocks noChangeArrowheads="1"/>
          </p:cNvSpPr>
          <p:nvPr/>
        </p:nvSpPr>
        <p:spPr bwMode="auto">
          <a:xfrm>
            <a:off x="2484438" y="766763"/>
            <a:ext cx="1944687" cy="137001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chemeClr val="hlink"/>
                </a:solidFill>
              </a:rPr>
              <a:t>双极型</a:t>
            </a:r>
          </a:p>
          <a:p>
            <a:pPr algn="l">
              <a:spcBef>
                <a:spcPct val="50000"/>
              </a:spcBef>
            </a:pPr>
            <a:r>
              <a:rPr lang="zh-CN" altLang="en-US" dirty="0"/>
              <a:t>金属氧化物（</a:t>
            </a:r>
            <a:r>
              <a:rPr lang="en-US" altLang="zh-CN" dirty="0"/>
              <a:t>MOS</a:t>
            </a:r>
            <a:r>
              <a:rPr lang="zh-CN" altLang="en-US" dirty="0"/>
              <a:t>）</a:t>
            </a:r>
          </a:p>
        </p:txBody>
      </p:sp>
      <p:sp>
        <p:nvSpPr>
          <p:cNvPr id="863242" name="AutoShape 10"/>
          <p:cNvSpPr>
            <a:spLocks/>
          </p:cNvSpPr>
          <p:nvPr/>
        </p:nvSpPr>
        <p:spPr bwMode="auto">
          <a:xfrm>
            <a:off x="2339975" y="838200"/>
            <a:ext cx="215900" cy="1223963"/>
          </a:xfrm>
          <a:prstGeom prst="leftBrace">
            <a:avLst>
              <a:gd name="adj1" fmla="val 47243"/>
              <a:gd name="adj2" fmla="val 39171"/>
            </a:avLst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863243" name="Text Box 11"/>
          <p:cNvSpPr txBox="1">
            <a:spLocks noChangeArrowheads="1"/>
          </p:cNvSpPr>
          <p:nvPr/>
        </p:nvSpPr>
        <p:spPr bwMode="auto">
          <a:xfrm>
            <a:off x="4356100" y="1131888"/>
            <a:ext cx="2736850" cy="1004887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dirty="0"/>
              <a:t>静态：</a:t>
            </a:r>
            <a:r>
              <a:rPr lang="en-US" altLang="zh-CN" dirty="0"/>
              <a:t>SRAM</a:t>
            </a:r>
          </a:p>
          <a:p>
            <a:pPr algn="l">
              <a:spcBef>
                <a:spcPct val="50000"/>
              </a:spcBef>
            </a:pPr>
            <a:r>
              <a:rPr lang="zh-CN" altLang="en-US" dirty="0"/>
              <a:t>动态：</a:t>
            </a:r>
            <a:r>
              <a:rPr lang="en-US" altLang="zh-CN" dirty="0"/>
              <a:t>DRAM</a:t>
            </a:r>
          </a:p>
        </p:txBody>
      </p:sp>
      <p:sp>
        <p:nvSpPr>
          <p:cNvPr id="863244" name="AutoShape 12"/>
          <p:cNvSpPr>
            <a:spLocks/>
          </p:cNvSpPr>
          <p:nvPr/>
        </p:nvSpPr>
        <p:spPr bwMode="auto">
          <a:xfrm>
            <a:off x="4211638" y="1276350"/>
            <a:ext cx="215900" cy="792163"/>
          </a:xfrm>
          <a:prstGeom prst="leftBrace">
            <a:avLst>
              <a:gd name="adj1" fmla="val 30576"/>
              <a:gd name="adj2" fmla="val 45088"/>
            </a:avLst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863245" name="Text Box 13"/>
          <p:cNvSpPr txBox="1">
            <a:spLocks noChangeArrowheads="1"/>
          </p:cNvSpPr>
          <p:nvPr/>
        </p:nvSpPr>
        <p:spPr bwMode="auto">
          <a:xfrm>
            <a:off x="2555875" y="2527300"/>
            <a:ext cx="4392613" cy="210026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chemeClr val="hlink"/>
                </a:solidFill>
              </a:rPr>
              <a:t>掩模工艺</a:t>
            </a:r>
            <a:r>
              <a:rPr lang="en-US" altLang="zh-CN" dirty="0">
                <a:solidFill>
                  <a:schemeClr val="hlink"/>
                </a:solidFill>
              </a:rPr>
              <a:t>ROM</a:t>
            </a:r>
          </a:p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chemeClr val="hlink"/>
                </a:solidFill>
              </a:rPr>
              <a:t>可一次编程</a:t>
            </a:r>
            <a:r>
              <a:rPr lang="en-US" altLang="zh-CN" dirty="0">
                <a:solidFill>
                  <a:schemeClr val="hlink"/>
                </a:solidFill>
              </a:rPr>
              <a:t>ROM</a:t>
            </a:r>
            <a:r>
              <a:rPr lang="zh-CN" altLang="en-US" dirty="0">
                <a:solidFill>
                  <a:schemeClr val="hlink"/>
                </a:solidFill>
              </a:rPr>
              <a:t>：</a:t>
            </a:r>
            <a:r>
              <a:rPr lang="en-US" altLang="zh-CN" dirty="0">
                <a:solidFill>
                  <a:schemeClr val="hlink"/>
                </a:solidFill>
              </a:rPr>
              <a:t>PROM</a:t>
            </a:r>
            <a:endParaRPr lang="zh-CN" altLang="en-US" dirty="0">
              <a:solidFill>
                <a:schemeClr val="hlink"/>
              </a:solidFill>
            </a:endParaRPr>
          </a:p>
          <a:p>
            <a:pPr algn="l">
              <a:spcBef>
                <a:spcPct val="50000"/>
              </a:spcBef>
            </a:pPr>
            <a:r>
              <a:rPr lang="zh-CN" altLang="en-US" dirty="0"/>
              <a:t>可擦写的</a:t>
            </a:r>
            <a:r>
              <a:rPr lang="en-US" altLang="zh-CN" dirty="0"/>
              <a:t>PROM     EPROM</a:t>
            </a:r>
          </a:p>
          <a:p>
            <a:pPr algn="l">
              <a:spcBef>
                <a:spcPct val="50000"/>
              </a:spcBef>
            </a:pPr>
            <a:r>
              <a:rPr lang="zh-CN" altLang="en-US" dirty="0"/>
              <a:t>		         </a:t>
            </a:r>
            <a:r>
              <a:rPr lang="en-US" altLang="zh-CN" dirty="0"/>
              <a:t>E</a:t>
            </a:r>
            <a:r>
              <a:rPr lang="en-US" altLang="zh-CN" baseline="30000" dirty="0"/>
              <a:t>2</a:t>
            </a:r>
            <a:r>
              <a:rPr lang="en-US" altLang="zh-CN" dirty="0"/>
              <a:t>PROM</a:t>
            </a:r>
          </a:p>
        </p:txBody>
      </p:sp>
      <p:sp>
        <p:nvSpPr>
          <p:cNvPr id="863246" name="AutoShape 14"/>
          <p:cNvSpPr>
            <a:spLocks/>
          </p:cNvSpPr>
          <p:nvPr/>
        </p:nvSpPr>
        <p:spPr bwMode="auto">
          <a:xfrm>
            <a:off x="2339975" y="2568575"/>
            <a:ext cx="287338" cy="1511300"/>
          </a:xfrm>
          <a:prstGeom prst="leftBrace">
            <a:avLst>
              <a:gd name="adj1" fmla="val 43830"/>
              <a:gd name="adj2" fmla="val 24370"/>
            </a:avLst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863247" name="AutoShape 15"/>
          <p:cNvSpPr>
            <a:spLocks/>
          </p:cNvSpPr>
          <p:nvPr/>
        </p:nvSpPr>
        <p:spPr bwMode="auto">
          <a:xfrm>
            <a:off x="4932363" y="3721100"/>
            <a:ext cx="214312" cy="792163"/>
          </a:xfrm>
          <a:prstGeom prst="leftBrace">
            <a:avLst>
              <a:gd name="adj1" fmla="val 30803"/>
              <a:gd name="adj2" fmla="val 22977"/>
            </a:avLst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863250" name="AutoShape 18"/>
          <p:cNvSpPr>
            <a:spLocks/>
          </p:cNvSpPr>
          <p:nvPr/>
        </p:nvSpPr>
        <p:spPr bwMode="auto">
          <a:xfrm>
            <a:off x="6443663" y="4081463"/>
            <a:ext cx="215900" cy="863600"/>
          </a:xfrm>
          <a:prstGeom prst="leftBrace">
            <a:avLst>
              <a:gd name="adj1" fmla="val 33333"/>
              <a:gd name="adj2" fmla="val 37685"/>
            </a:avLst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863251" name="Text Box 19"/>
          <p:cNvSpPr txBox="1">
            <a:spLocks noChangeArrowheads="1"/>
          </p:cNvSpPr>
          <p:nvPr/>
        </p:nvSpPr>
        <p:spPr bwMode="auto">
          <a:xfrm>
            <a:off x="6588125" y="4008438"/>
            <a:ext cx="2447925" cy="1004887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/>
              <a:t>传统的</a:t>
            </a:r>
            <a:r>
              <a:rPr lang="en-US" altLang="zh-CN"/>
              <a:t>E</a:t>
            </a:r>
            <a:r>
              <a:rPr lang="en-US" altLang="zh-CN" baseline="30000"/>
              <a:t>2</a:t>
            </a:r>
            <a:r>
              <a:rPr lang="en-US" altLang="zh-CN"/>
              <a:t>PROM</a:t>
            </a:r>
          </a:p>
          <a:p>
            <a:pPr algn="l">
              <a:spcBef>
                <a:spcPct val="50000"/>
              </a:spcBef>
            </a:pPr>
            <a:r>
              <a:rPr lang="zh-CN" altLang="en-US"/>
              <a:t>闪速存储器</a:t>
            </a:r>
            <a:r>
              <a:rPr lang="en-US" altLang="zh-CN"/>
              <a:t>Flash</a:t>
            </a:r>
          </a:p>
        </p:txBody>
      </p:sp>
      <p:sp>
        <p:nvSpPr>
          <p:cNvPr id="863254" name="Rectangle 22"/>
          <p:cNvSpPr>
            <a:spLocks noChangeArrowheads="1"/>
          </p:cNvSpPr>
          <p:nvPr/>
        </p:nvSpPr>
        <p:spPr bwMode="auto">
          <a:xfrm>
            <a:off x="177800" y="6022975"/>
            <a:ext cx="8823325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en-US" altLang="zh-CN" sz="2800" dirty="0" smtClean="0">
                <a:solidFill>
                  <a:srgbClr val="008000"/>
                </a:solidFill>
                <a:latin typeface="+mn-lt"/>
                <a:ea typeface="黑体" pitchFamily="2" charset="-122"/>
              </a:rPr>
              <a:t>Intel 16/32/64 </a:t>
            </a:r>
            <a:r>
              <a:rPr lang="zh-CN" altLang="en-US" sz="2800" dirty="0" smtClean="0">
                <a:solidFill>
                  <a:srgbClr val="008000"/>
                </a:solidFill>
                <a:latin typeface="+mn-lt"/>
                <a:ea typeface="黑体" pitchFamily="2" charset="-122"/>
              </a:rPr>
              <a:t>位主存设计</a:t>
            </a:r>
            <a:r>
              <a:rPr lang="en-US" altLang="zh-CN" sz="2800" dirty="0" smtClean="0">
                <a:solidFill>
                  <a:srgbClr val="008000"/>
                </a:solidFill>
                <a:latin typeface="+mn-ea"/>
                <a:ea typeface="+mn-ea"/>
              </a:rPr>
              <a:t>(</a:t>
            </a:r>
            <a:r>
              <a:rPr lang="en-US" altLang="zh-CN" dirty="0" smtClean="0">
                <a:solidFill>
                  <a:srgbClr val="008000"/>
                </a:solidFill>
                <a:latin typeface="+mn-lt"/>
                <a:ea typeface="黑体" pitchFamily="2" charset="-122"/>
              </a:rPr>
              <a:t>SRAM / EPROM / E</a:t>
            </a:r>
            <a:r>
              <a:rPr lang="en-US" altLang="zh-CN" baseline="30000" dirty="0" smtClean="0">
                <a:solidFill>
                  <a:srgbClr val="008000"/>
                </a:solidFill>
                <a:latin typeface="+mn-lt"/>
                <a:ea typeface="黑体" pitchFamily="2" charset="-122"/>
              </a:rPr>
              <a:t>2</a:t>
            </a:r>
            <a:r>
              <a:rPr lang="en-US" altLang="zh-CN" dirty="0" smtClean="0">
                <a:solidFill>
                  <a:srgbClr val="008000"/>
                </a:solidFill>
                <a:latin typeface="+mn-lt"/>
                <a:ea typeface="黑体" pitchFamily="2" charset="-122"/>
              </a:rPr>
              <a:t>PROM</a:t>
            </a:r>
            <a:r>
              <a:rPr lang="en-US" altLang="zh-CN" dirty="0" smtClean="0">
                <a:solidFill>
                  <a:srgbClr val="008000"/>
                </a:solidFill>
                <a:latin typeface="+mn-ea"/>
                <a:ea typeface="+mn-ea"/>
              </a:rPr>
              <a:t>)</a:t>
            </a:r>
            <a:endParaRPr lang="zh-CN" altLang="en-US" sz="2800" dirty="0">
              <a:solidFill>
                <a:srgbClr val="008000"/>
              </a:solidFill>
              <a:latin typeface="+mn-ea"/>
              <a:ea typeface="+mn-ea"/>
            </a:endParaRPr>
          </a:p>
        </p:txBody>
      </p:sp>
      <p:sp>
        <p:nvSpPr>
          <p:cNvPr id="863257" name="Text Box 25"/>
          <p:cNvSpPr txBox="1">
            <a:spLocks noChangeArrowheads="1"/>
          </p:cNvSpPr>
          <p:nvPr/>
        </p:nvSpPr>
        <p:spPr bwMode="auto">
          <a:xfrm>
            <a:off x="4284663" y="836613"/>
            <a:ext cx="4318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63258" name="Text Box 26"/>
          <p:cNvSpPr txBox="1">
            <a:spLocks noChangeArrowheads="1"/>
          </p:cNvSpPr>
          <p:nvPr/>
        </p:nvSpPr>
        <p:spPr bwMode="auto">
          <a:xfrm>
            <a:off x="5003800" y="3357563"/>
            <a:ext cx="4318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863259" name="Text Box 27"/>
          <p:cNvSpPr txBox="1">
            <a:spLocks noChangeArrowheads="1"/>
          </p:cNvSpPr>
          <p:nvPr/>
        </p:nvSpPr>
        <p:spPr bwMode="auto">
          <a:xfrm>
            <a:off x="5003800" y="3908425"/>
            <a:ext cx="4318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863260" name="Text Box 28"/>
          <p:cNvSpPr txBox="1">
            <a:spLocks noChangeArrowheads="1"/>
          </p:cNvSpPr>
          <p:nvPr/>
        </p:nvSpPr>
        <p:spPr bwMode="auto">
          <a:xfrm>
            <a:off x="395288" y="5734050"/>
            <a:ext cx="4318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863262" name="Line 30"/>
          <p:cNvSpPr>
            <a:spLocks noChangeShapeType="1"/>
          </p:cNvSpPr>
          <p:nvPr/>
        </p:nvSpPr>
        <p:spPr bwMode="auto">
          <a:xfrm>
            <a:off x="4500563" y="1557338"/>
            <a:ext cx="18002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863263" name="Line 31"/>
          <p:cNvSpPr>
            <a:spLocks noChangeShapeType="1"/>
          </p:cNvSpPr>
          <p:nvPr/>
        </p:nvSpPr>
        <p:spPr bwMode="auto">
          <a:xfrm>
            <a:off x="5219700" y="4005263"/>
            <a:ext cx="11525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863264" name="Line 32"/>
          <p:cNvSpPr>
            <a:spLocks noChangeShapeType="1"/>
          </p:cNvSpPr>
          <p:nvPr/>
        </p:nvSpPr>
        <p:spPr bwMode="auto">
          <a:xfrm>
            <a:off x="5148263" y="4581525"/>
            <a:ext cx="1295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863267" name="Text Box 35"/>
          <p:cNvSpPr txBox="1">
            <a:spLocks noChangeArrowheads="1"/>
          </p:cNvSpPr>
          <p:nvPr/>
        </p:nvSpPr>
        <p:spPr bwMode="auto">
          <a:xfrm>
            <a:off x="1331913" y="4076700"/>
            <a:ext cx="4318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863268" name="Line 36"/>
          <p:cNvSpPr>
            <a:spLocks noChangeShapeType="1"/>
          </p:cNvSpPr>
          <p:nvPr/>
        </p:nvSpPr>
        <p:spPr bwMode="auto">
          <a:xfrm>
            <a:off x="1547813" y="4797425"/>
            <a:ext cx="15113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863269" name="Line 37"/>
          <p:cNvSpPr>
            <a:spLocks noChangeShapeType="1"/>
          </p:cNvSpPr>
          <p:nvPr/>
        </p:nvSpPr>
        <p:spPr bwMode="auto">
          <a:xfrm>
            <a:off x="611188" y="6524625"/>
            <a:ext cx="806538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none" w="med" len="lg"/>
          </a:ln>
          <a:effectLst/>
        </p:spPr>
        <p:txBody>
          <a:bodyPr wrap="square" anchor="ctr">
            <a:spAutoFit/>
          </a:bodyPr>
          <a:lstStyle/>
          <a:p>
            <a:endParaRPr lang="zh-CN" altLang="en-US"/>
          </a:p>
        </p:txBody>
      </p:sp>
      <p:sp>
        <p:nvSpPr>
          <p:cNvPr id="863270" name="Text Box 38"/>
          <p:cNvSpPr txBox="1">
            <a:spLocks noChangeArrowheads="1"/>
          </p:cNvSpPr>
          <p:nvPr/>
        </p:nvSpPr>
        <p:spPr bwMode="auto">
          <a:xfrm>
            <a:off x="6443663" y="2639258"/>
            <a:ext cx="2484437" cy="1004887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marL="355600" indent="-355600" algn="l">
              <a:spcBef>
                <a:spcPct val="50000"/>
              </a:spcBef>
              <a:buClr>
                <a:srgbClr val="FF6600"/>
              </a:buClr>
              <a:buFont typeface="Wingdings" pitchFamily="2" charset="2"/>
              <a:buChar char="|"/>
            </a:pPr>
            <a:r>
              <a:rPr lang="zh-CN" altLang="en-US" dirty="0">
                <a:solidFill>
                  <a:srgbClr val="0000FF"/>
                </a:solidFill>
              </a:rPr>
              <a:t>典型芯片介绍</a:t>
            </a:r>
          </a:p>
          <a:p>
            <a:pPr marL="355600" indent="-355600" algn="l">
              <a:spcBef>
                <a:spcPct val="50000"/>
              </a:spcBef>
              <a:buClr>
                <a:srgbClr val="FF6600"/>
              </a:buClr>
              <a:buFont typeface="Wingdings" pitchFamily="2" charset="2"/>
              <a:buChar char="|"/>
            </a:pPr>
            <a:r>
              <a:rPr lang="zh-CN" altLang="en-US" dirty="0">
                <a:solidFill>
                  <a:srgbClr val="0000FF"/>
                </a:solidFill>
              </a:rPr>
              <a:t>连接使用</a:t>
            </a:r>
          </a:p>
        </p:txBody>
      </p:sp>
      <p:sp>
        <p:nvSpPr>
          <p:cNvPr id="863271" name="AutoShape 39"/>
          <p:cNvSpPr>
            <a:spLocks noChangeArrowheads="1"/>
          </p:cNvSpPr>
          <p:nvPr/>
        </p:nvSpPr>
        <p:spPr bwMode="auto">
          <a:xfrm>
            <a:off x="6262688" y="2205870"/>
            <a:ext cx="2773362" cy="1727200"/>
          </a:xfrm>
          <a:prstGeom prst="cloudCallout">
            <a:avLst>
              <a:gd name="adj1" fmla="val -86011"/>
              <a:gd name="adj2" fmla="val -22668"/>
            </a:avLst>
          </a:prstGeom>
          <a:noFill/>
          <a:ln w="28575">
            <a:solidFill>
              <a:srgbClr val="CC0066"/>
            </a:solidFill>
            <a:round/>
            <a:headEnd/>
            <a:tailEnd type="none" w="med" len="lg"/>
          </a:ln>
          <a:effectLst/>
        </p:spPr>
        <p:txBody>
          <a:bodyPr anchor="ctr"/>
          <a:lstStyle/>
          <a:p>
            <a:pPr algn="l">
              <a:spcBef>
                <a:spcPct val="50000"/>
              </a:spcBef>
              <a:buClr>
                <a:srgbClr val="FF6600"/>
              </a:buClr>
            </a:pPr>
            <a:endParaRPr lang="zh-CN" altLang="en-US"/>
          </a:p>
        </p:txBody>
      </p:sp>
      <p:sp>
        <p:nvSpPr>
          <p:cNvPr id="863272" name="AutoShape 40"/>
          <p:cNvSpPr>
            <a:spLocks noChangeArrowheads="1"/>
          </p:cNvSpPr>
          <p:nvPr/>
        </p:nvSpPr>
        <p:spPr bwMode="auto">
          <a:xfrm rot="7413215">
            <a:off x="6573355" y="1542932"/>
            <a:ext cx="576262" cy="576262"/>
          </a:xfrm>
          <a:prstGeom prst="lightningBolt">
            <a:avLst/>
          </a:prstGeom>
          <a:solidFill>
            <a:srgbClr val="FFFF00"/>
          </a:solidFill>
          <a:ln w="28575" algn="ctr">
            <a:solidFill>
              <a:srgbClr val="FF6600"/>
            </a:solidFill>
            <a:miter lim="800000"/>
            <a:headEnd/>
            <a:tailEnd type="none" w="med" len="lg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863273" name="Text Box 41"/>
          <p:cNvSpPr txBox="1">
            <a:spLocks noChangeArrowheads="1"/>
          </p:cNvSpPr>
          <p:nvPr/>
        </p:nvSpPr>
        <p:spPr bwMode="auto">
          <a:xfrm>
            <a:off x="7182836" y="1574468"/>
            <a:ext cx="1512888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dirty="0">
                <a:solidFill>
                  <a:srgbClr val="FF6600"/>
                </a:solidFill>
              </a:rPr>
              <a:t>5.3</a:t>
            </a:r>
            <a:r>
              <a:rPr lang="zh-CN" altLang="en-US" dirty="0">
                <a:solidFill>
                  <a:srgbClr val="FF6600"/>
                </a:solidFill>
              </a:rPr>
              <a:t>节介绍</a:t>
            </a:r>
          </a:p>
        </p:txBody>
      </p:sp>
      <p:sp>
        <p:nvSpPr>
          <p:cNvPr id="863274" name="AutoShape 42"/>
          <p:cNvSpPr>
            <a:spLocks noChangeArrowheads="1"/>
          </p:cNvSpPr>
          <p:nvPr/>
        </p:nvSpPr>
        <p:spPr bwMode="auto">
          <a:xfrm>
            <a:off x="4356100" y="1700213"/>
            <a:ext cx="2016125" cy="433387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00FF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863275" name="Rectangle 43"/>
          <p:cNvSpPr>
            <a:spLocks noChangeArrowheads="1"/>
          </p:cNvSpPr>
          <p:nvPr/>
        </p:nvSpPr>
        <p:spPr bwMode="auto">
          <a:xfrm>
            <a:off x="3563938" y="71438"/>
            <a:ext cx="5437187" cy="549275"/>
          </a:xfrm>
          <a:prstGeom prst="rect">
            <a:avLst/>
          </a:prstGeom>
          <a:solidFill>
            <a:srgbClr val="FFFF99"/>
          </a:solidFill>
          <a:ln w="28575">
            <a:solidFill>
              <a:schemeClr val="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5.2  </a:t>
            </a:r>
            <a:r>
              <a:rPr lang="zh-CN" altLang="en-US" sz="2800" dirty="0">
                <a:latin typeface="+mn-lt"/>
                <a:ea typeface="楷体" panose="02010609060101010101" pitchFamily="49" charset="-122"/>
              </a:rPr>
              <a:t>常用存储器</a:t>
            </a:r>
            <a:r>
              <a:rPr lang="zh-CN" altLang="en-US" sz="2800" dirty="0">
                <a:solidFill>
                  <a:srgbClr val="FF0000"/>
                </a:solidFill>
                <a:latin typeface="+mn-lt"/>
                <a:ea typeface="楷体" panose="02010609060101010101" pitchFamily="49" charset="-122"/>
              </a:rPr>
              <a:t>芯片</a:t>
            </a:r>
            <a:r>
              <a:rPr lang="zh-CN" altLang="en-US" sz="2800" dirty="0">
                <a:latin typeface="+mn-lt"/>
                <a:ea typeface="楷体" panose="02010609060101010101" pitchFamily="49" charset="-122"/>
              </a:rPr>
              <a:t>及</a:t>
            </a:r>
            <a:r>
              <a:rPr lang="zh-CN" altLang="en-US" sz="2800" dirty="0">
                <a:solidFill>
                  <a:srgbClr val="FF0000"/>
                </a:solidFill>
                <a:latin typeface="+mn-lt"/>
                <a:ea typeface="楷体" panose="02010609060101010101" pitchFamily="49" charset="-122"/>
              </a:rPr>
              <a:t>连接</a:t>
            </a:r>
            <a:r>
              <a:rPr lang="zh-CN" altLang="en-US" sz="2800" dirty="0">
                <a:latin typeface="+mn-lt"/>
                <a:ea typeface="楷体" panose="02010609060101010101" pitchFamily="49" charset="-122"/>
              </a:rPr>
              <a:t>使用</a:t>
            </a:r>
            <a:endParaRPr lang="en-US" altLang="zh-CN" sz="2800" dirty="0">
              <a:latin typeface="+mn-lt"/>
              <a:ea typeface="楷体" panose="02010609060101010101" pitchFamily="49" charset="-122"/>
            </a:endParaRPr>
          </a:p>
        </p:txBody>
      </p:sp>
      <p:sp>
        <p:nvSpPr>
          <p:cNvPr id="34" name="Text Box 41"/>
          <p:cNvSpPr txBox="1">
            <a:spLocks noChangeArrowheads="1"/>
          </p:cNvSpPr>
          <p:nvPr/>
        </p:nvSpPr>
        <p:spPr bwMode="auto">
          <a:xfrm>
            <a:off x="5624205" y="5647680"/>
            <a:ext cx="2662239" cy="46166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dirty="0" smtClean="0">
                <a:solidFill>
                  <a:srgbClr val="FF6600"/>
                </a:solidFill>
              </a:rPr>
              <a:t>5.4</a:t>
            </a:r>
            <a:r>
              <a:rPr lang="zh-CN" altLang="en-US" dirty="0" smtClean="0">
                <a:solidFill>
                  <a:srgbClr val="FF6600"/>
                </a:solidFill>
              </a:rPr>
              <a:t>节的部分内容</a:t>
            </a:r>
            <a:endParaRPr lang="zh-CN" altLang="en-US" dirty="0">
              <a:solidFill>
                <a:srgbClr val="FF6600"/>
              </a:solidFill>
            </a:endParaRPr>
          </a:p>
        </p:txBody>
      </p:sp>
      <p:sp>
        <p:nvSpPr>
          <p:cNvPr id="35" name="AutoShape 40"/>
          <p:cNvSpPr>
            <a:spLocks noChangeArrowheads="1"/>
          </p:cNvSpPr>
          <p:nvPr/>
        </p:nvSpPr>
        <p:spPr bwMode="auto">
          <a:xfrm rot="6886589">
            <a:off x="5054036" y="5663044"/>
            <a:ext cx="576262" cy="576262"/>
          </a:xfrm>
          <a:prstGeom prst="lightningBolt">
            <a:avLst/>
          </a:prstGeom>
          <a:solidFill>
            <a:srgbClr val="FFFF00"/>
          </a:solidFill>
          <a:ln w="28575" algn="ctr">
            <a:solidFill>
              <a:srgbClr val="FF6600"/>
            </a:solidFill>
            <a:miter lim="800000"/>
            <a:headEnd/>
            <a:tailEnd type="none" w="med" len="lg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6" name="AutoShape 12"/>
          <p:cNvSpPr>
            <a:spLocks/>
          </p:cNvSpPr>
          <p:nvPr/>
        </p:nvSpPr>
        <p:spPr bwMode="auto">
          <a:xfrm>
            <a:off x="6372225" y="855427"/>
            <a:ext cx="215900" cy="755649"/>
          </a:xfrm>
          <a:prstGeom prst="leftBrace">
            <a:avLst>
              <a:gd name="adj1" fmla="val 30576"/>
              <a:gd name="adj2" fmla="val 72836"/>
            </a:avLst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noAutofit/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516270" y="799798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dirty="0" smtClean="0"/>
              <a:t>异步</a:t>
            </a:r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6524749" y="1184669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dirty="0"/>
              <a:t>同</a:t>
            </a:r>
            <a:r>
              <a:rPr lang="zh-CN" altLang="en-US" dirty="0" smtClean="0"/>
              <a:t>步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63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63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63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63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63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63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63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63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63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63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63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63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63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63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63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63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63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63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6" dur="1000"/>
                                        <p:tgtEl>
                                          <p:spTgt spid="863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0" dur="500"/>
                                        <p:tgtEl>
                                          <p:spTgt spid="863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4" dur="500"/>
                                        <p:tgtEl>
                                          <p:spTgt spid="863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63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63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4" dur="500"/>
                                        <p:tgtEl>
                                          <p:spTgt spid="863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8" dur="80"/>
                                        <p:tgtEl>
                                          <p:spTgt spid="8632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9" dur="80"/>
                                        <p:tgtEl>
                                          <p:spTgt spid="8632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80"/>
                                        <p:tgtEl>
                                          <p:spTgt spid="8632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5" dur="80"/>
                                        <p:tgtEl>
                                          <p:spTgt spid="863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6" dur="80"/>
                                        <p:tgtEl>
                                          <p:spTgt spid="863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80"/>
                                        <p:tgtEl>
                                          <p:spTgt spid="863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2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20"/>
                            </p:stCondLst>
                            <p:childTnLst>
                              <p:par>
                                <p:cTn id="8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863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863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63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63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20"/>
                            </p:stCondLst>
                            <p:childTnLst>
                              <p:par>
                                <p:cTn id="8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520"/>
                            </p:stCondLst>
                            <p:childTnLst>
                              <p:par>
                                <p:cTn id="93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95" dur="80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96" dur="80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80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3257" grpId="0"/>
      <p:bldP spid="863258" grpId="0"/>
      <p:bldP spid="863259" grpId="0"/>
      <p:bldP spid="863260" grpId="0"/>
      <p:bldP spid="863262" grpId="0" animBg="1"/>
      <p:bldP spid="863263" grpId="0" animBg="1"/>
      <p:bldP spid="863264" grpId="0" animBg="1"/>
      <p:bldP spid="863267" grpId="0"/>
      <p:bldP spid="863268" grpId="0" animBg="1"/>
      <p:bldP spid="863269" grpId="0" animBg="1"/>
      <p:bldP spid="863271" grpId="0" animBg="1"/>
      <p:bldP spid="863272" grpId="0" animBg="1"/>
      <p:bldP spid="863273" grpId="0"/>
      <p:bldP spid="863274" grpId="0" animBg="1"/>
      <p:bldP spid="34" grpId="0"/>
      <p:bldP spid="3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F6119A1-C109-4129-A33F-449D616C2724}" type="slidenum">
              <a:rPr lang="zh-CN" altLang="en-US"/>
              <a:pPr/>
              <a:t>80</a:t>
            </a:fld>
            <a:endParaRPr lang="en-US" altLang="zh-CN"/>
          </a:p>
        </p:txBody>
      </p:sp>
      <p:graphicFrame>
        <p:nvGraphicFramePr>
          <p:cNvPr id="989186" name="Object 2"/>
          <p:cNvGraphicFramePr>
            <a:graphicFrameLocks noChangeAspect="1"/>
          </p:cNvGraphicFramePr>
          <p:nvPr/>
        </p:nvGraphicFramePr>
        <p:xfrm>
          <a:off x="539750" y="620713"/>
          <a:ext cx="6137275" cy="568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9232" name="Visio" r:id="rId3" imgW="6137543" imgH="5685676" progId="Visio.Drawing.11">
                  <p:embed/>
                </p:oleObj>
              </mc:Choice>
              <mc:Fallback>
                <p:oleObj name="Visio" r:id="rId3" imgW="6137543" imgH="5685676" progId="Visio.Drawing.1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620713"/>
                        <a:ext cx="6137275" cy="568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FF"/>
                            </a:solidFill>
                            <a:miter lim="800000"/>
                            <a:headEnd/>
                            <a:tailEnd type="none" w="med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9187" name="Text Box 3"/>
          <p:cNvSpPr txBox="1">
            <a:spLocks noChangeArrowheads="1"/>
          </p:cNvSpPr>
          <p:nvPr/>
        </p:nvSpPr>
        <p:spPr bwMode="auto">
          <a:xfrm>
            <a:off x="3922713" y="404813"/>
            <a:ext cx="5113337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pPr algn="r">
              <a:spcBef>
                <a:spcPct val="50000"/>
              </a:spcBef>
            </a:pPr>
            <a:r>
              <a:rPr lang="zh-CN" altLang="en-US">
                <a:solidFill>
                  <a:schemeClr val="bg2"/>
                </a:solidFill>
              </a:rPr>
              <a:t>数据、地址、控制信号加驱动（续）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0210" name="Object 2"/>
          <p:cNvGraphicFramePr>
            <a:graphicFrameLocks noChangeAspect="1"/>
          </p:cNvGraphicFramePr>
          <p:nvPr/>
        </p:nvGraphicFramePr>
        <p:xfrm>
          <a:off x="34925" y="200025"/>
          <a:ext cx="8820150" cy="632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0256" name="Visio" r:id="rId3" imgW="11232535" imgH="8051044" progId="Visio.Drawing.11">
                  <p:embed/>
                </p:oleObj>
              </mc:Choice>
              <mc:Fallback>
                <p:oleObj name="Visio" r:id="rId3" imgW="11232535" imgH="8051044" progId="Visio.Drawing.1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200025"/>
                        <a:ext cx="8820150" cy="632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FF"/>
                            </a:solidFill>
                            <a:miter lim="800000"/>
                            <a:headEnd/>
                            <a:tailEnd type="none" w="med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0211" name="AutoShape 3"/>
          <p:cNvSpPr>
            <a:spLocks noChangeArrowheads="1"/>
          </p:cNvSpPr>
          <p:nvPr/>
        </p:nvSpPr>
        <p:spPr bwMode="auto">
          <a:xfrm>
            <a:off x="4967288" y="3357563"/>
            <a:ext cx="3959225" cy="1584325"/>
          </a:xfrm>
          <a:prstGeom prst="roundRect">
            <a:avLst>
              <a:gd name="adj" fmla="val 16667"/>
            </a:avLst>
          </a:prstGeom>
          <a:noFill/>
          <a:ln w="19050" algn="ctr">
            <a:solidFill>
              <a:srgbClr val="00CCFF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90212" name="AutoShape 4"/>
          <p:cNvSpPr>
            <a:spLocks noChangeArrowheads="1"/>
          </p:cNvSpPr>
          <p:nvPr/>
        </p:nvSpPr>
        <p:spPr bwMode="auto">
          <a:xfrm>
            <a:off x="4749800" y="4979988"/>
            <a:ext cx="4176713" cy="1546225"/>
          </a:xfrm>
          <a:prstGeom prst="roundRect">
            <a:avLst>
              <a:gd name="adj" fmla="val 16667"/>
            </a:avLst>
          </a:prstGeom>
          <a:noFill/>
          <a:ln w="19050" algn="ctr">
            <a:solidFill>
              <a:srgbClr val="00CCFF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90213" name="Line 5"/>
          <p:cNvSpPr>
            <a:spLocks noChangeShapeType="1"/>
          </p:cNvSpPr>
          <p:nvPr/>
        </p:nvSpPr>
        <p:spPr bwMode="auto">
          <a:xfrm flipH="1">
            <a:off x="2633663" y="4781550"/>
            <a:ext cx="2351087" cy="652463"/>
          </a:xfrm>
          <a:prstGeom prst="line">
            <a:avLst/>
          </a:prstGeom>
          <a:noFill/>
          <a:ln w="28575">
            <a:solidFill>
              <a:srgbClr val="00CCFF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90214" name="Line 6"/>
          <p:cNvSpPr>
            <a:spLocks noChangeShapeType="1"/>
          </p:cNvSpPr>
          <p:nvPr/>
        </p:nvSpPr>
        <p:spPr bwMode="auto">
          <a:xfrm flipH="1" flipV="1">
            <a:off x="2698750" y="5578475"/>
            <a:ext cx="2051050" cy="247650"/>
          </a:xfrm>
          <a:prstGeom prst="line">
            <a:avLst/>
          </a:prstGeom>
          <a:noFill/>
          <a:ln w="28575">
            <a:solidFill>
              <a:srgbClr val="00CCFF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90215" name="Text Box 7"/>
          <p:cNvSpPr txBox="1">
            <a:spLocks noChangeArrowheads="1"/>
          </p:cNvSpPr>
          <p:nvPr/>
        </p:nvSpPr>
        <p:spPr bwMode="auto">
          <a:xfrm>
            <a:off x="1509713" y="5276850"/>
            <a:ext cx="1296987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00FF"/>
                </a:solidFill>
              </a:rPr>
              <a:t>位扩展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990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990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0211" grpId="0" animBg="1"/>
      <p:bldP spid="990212" grpId="0" animBg="1"/>
      <p:bldP spid="990213" grpId="0" animBg="1"/>
      <p:bldP spid="990214" grpId="0" animBg="1"/>
      <p:bldP spid="99021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234" name="Rectangle 2"/>
          <p:cNvSpPr>
            <a:spLocks noGrp="1" noChangeArrowheads="1"/>
          </p:cNvSpPr>
          <p:nvPr>
            <p:ph idx="1"/>
          </p:nvPr>
        </p:nvSpPr>
        <p:spPr>
          <a:xfrm>
            <a:off x="323850" y="2349500"/>
            <a:ext cx="8640763" cy="3384550"/>
          </a:xfrm>
        </p:spPr>
        <p:txBody>
          <a:bodyPr/>
          <a:lstStyle/>
          <a:p>
            <a:pPr marL="0" indent="0">
              <a:spcBef>
                <a:spcPts val="650"/>
              </a:spcBef>
              <a:buSzTx/>
              <a:buNone/>
            </a:pPr>
            <a:r>
              <a:rPr lang="en-US" altLang="zh-CN" sz="2800" b="1" dirty="0" smtClean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</a:t>
            </a:r>
            <a:r>
              <a:rPr lang="zh-CN" altLang="en-US" sz="2800" b="1" dirty="0" smtClean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）引线</a:t>
            </a:r>
            <a:endParaRPr lang="zh-CN" altLang="en-US" sz="2800" b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623888" lvl="1" indent="0">
              <a:spcBef>
                <a:spcPts val="650"/>
              </a:spcBef>
              <a:buSzTx/>
              <a:buFont typeface="Wingdings" pitchFamily="2" charset="2"/>
              <a:buNone/>
            </a:pPr>
            <a:r>
              <a:rPr lang="en-US" altLang="zh-CN" b="1" dirty="0">
                <a:latin typeface="Times New Roman" pitchFamily="18" charset="0"/>
              </a:rPr>
              <a:t>A12</a:t>
            </a:r>
            <a:r>
              <a:rPr lang="zh-CN" altLang="en-US" b="1" dirty="0">
                <a:latin typeface="Times New Roman" pitchFamily="18" charset="0"/>
              </a:rPr>
              <a:t>～</a:t>
            </a:r>
            <a:r>
              <a:rPr lang="en-US" altLang="zh-CN" b="1" dirty="0">
                <a:latin typeface="Times New Roman" pitchFamily="18" charset="0"/>
              </a:rPr>
              <a:t>A0</a:t>
            </a:r>
            <a:r>
              <a:rPr lang="zh-CN" altLang="en-US" b="1" dirty="0">
                <a:latin typeface="Times New Roman" pitchFamily="18" charset="0"/>
              </a:rPr>
              <a:t>、</a:t>
            </a:r>
            <a:r>
              <a:rPr lang="en-US" altLang="zh-CN" b="1" dirty="0">
                <a:latin typeface="Times New Roman" pitchFamily="18" charset="0"/>
              </a:rPr>
              <a:t>D7</a:t>
            </a:r>
            <a:r>
              <a:rPr lang="zh-CN" altLang="en-US" b="1" dirty="0">
                <a:latin typeface="Times New Roman" pitchFamily="18" charset="0"/>
              </a:rPr>
              <a:t>～</a:t>
            </a:r>
            <a:r>
              <a:rPr lang="en-US" altLang="zh-CN" b="1" dirty="0">
                <a:latin typeface="Times New Roman" pitchFamily="18" charset="0"/>
              </a:rPr>
              <a:t>D0</a:t>
            </a:r>
          </a:p>
          <a:p>
            <a:pPr marL="623888" lvl="1" indent="0">
              <a:spcBef>
                <a:spcPts val="650"/>
              </a:spcBef>
              <a:buSzTx/>
              <a:buFont typeface="Wingdings" pitchFamily="2" charset="2"/>
              <a:buNone/>
            </a:pPr>
            <a:r>
              <a:rPr lang="en-US" altLang="zh-CN" b="1" dirty="0">
                <a:latin typeface="Times New Roman" pitchFamily="18" charset="0"/>
              </a:rPr>
              <a:t>CE   </a:t>
            </a:r>
            <a:r>
              <a:rPr lang="zh-CN" altLang="en-US" b="1" dirty="0">
                <a:latin typeface="Times New Roman" pitchFamily="18" charset="0"/>
              </a:rPr>
              <a:t>片选		</a:t>
            </a:r>
            <a:r>
              <a:rPr lang="en-US" altLang="zh-CN" b="1" dirty="0">
                <a:latin typeface="Times New Roman" pitchFamily="18" charset="0"/>
              </a:rPr>
              <a:t>0		0</a:t>
            </a:r>
          </a:p>
          <a:p>
            <a:pPr marL="623888" lvl="1" indent="0">
              <a:spcBef>
                <a:spcPts val="650"/>
              </a:spcBef>
              <a:buSzTx/>
              <a:buFont typeface="Wingdings" pitchFamily="2" charset="2"/>
              <a:buNone/>
            </a:pPr>
            <a:r>
              <a:rPr lang="en-US" altLang="zh-CN" b="1" dirty="0">
                <a:latin typeface="Times New Roman" pitchFamily="18" charset="0"/>
              </a:rPr>
              <a:t>OE   </a:t>
            </a:r>
            <a:r>
              <a:rPr lang="zh-CN" altLang="en-US" b="1" dirty="0">
                <a:latin typeface="Times New Roman" pitchFamily="18" charset="0"/>
              </a:rPr>
              <a:t>输出允许	</a:t>
            </a:r>
            <a:r>
              <a:rPr lang="en-US" altLang="zh-CN" b="1" dirty="0">
                <a:latin typeface="Times New Roman" pitchFamily="18" charset="0"/>
              </a:rPr>
              <a:t>0		1</a:t>
            </a:r>
          </a:p>
          <a:p>
            <a:pPr marL="623888" lvl="1" indent="0">
              <a:spcBef>
                <a:spcPts val="650"/>
              </a:spcBef>
              <a:buSzTx/>
              <a:buFont typeface="Wingdings" pitchFamily="2" charset="2"/>
              <a:buNone/>
            </a:pPr>
            <a:r>
              <a:rPr lang="en-US" altLang="zh-CN" b="1" dirty="0">
                <a:latin typeface="Times New Roman" pitchFamily="18" charset="0"/>
              </a:rPr>
              <a:t>WE  </a:t>
            </a:r>
            <a:r>
              <a:rPr lang="zh-CN" altLang="en-US" b="1" dirty="0">
                <a:latin typeface="Times New Roman" pitchFamily="18" charset="0"/>
              </a:rPr>
              <a:t>写允许		</a:t>
            </a:r>
            <a:r>
              <a:rPr lang="en-US" altLang="zh-CN" b="1" dirty="0">
                <a:latin typeface="Times New Roman" pitchFamily="18" charset="0"/>
              </a:rPr>
              <a:t>1		0</a:t>
            </a:r>
          </a:p>
          <a:p>
            <a:pPr marL="623888" lvl="1" indent="0">
              <a:spcBef>
                <a:spcPts val="650"/>
              </a:spcBef>
              <a:buSzTx/>
              <a:buFont typeface="Wingdings" pitchFamily="2" charset="2"/>
              <a:buNone/>
            </a:pPr>
            <a:r>
              <a:rPr lang="en-US" altLang="zh-CN" b="1" dirty="0">
                <a:latin typeface="Times New Roman" pitchFamily="18" charset="0"/>
              </a:rPr>
              <a:t>Ready/Busy  </a:t>
            </a:r>
            <a:r>
              <a:rPr lang="zh-CN" altLang="en-US" b="1" dirty="0">
                <a:latin typeface="Times New Roman" pitchFamily="18" charset="0"/>
              </a:rPr>
              <a:t>漏极开路</a:t>
            </a:r>
          </a:p>
        </p:txBody>
      </p:sp>
      <p:sp>
        <p:nvSpPr>
          <p:cNvPr id="1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0709F7-BB83-4AA3-ABFC-D352601B1C55}" type="slidenum">
              <a:rPr lang="zh-CN" altLang="en-US"/>
              <a:pPr/>
              <a:t>82</a:t>
            </a:fld>
            <a:endParaRPr lang="en-US" altLang="zh-CN"/>
          </a:p>
        </p:txBody>
      </p:sp>
      <p:sp>
        <p:nvSpPr>
          <p:cNvPr id="991236" name="Rectangle 4"/>
          <p:cNvSpPr>
            <a:spLocks noChangeArrowheads="1"/>
          </p:cNvSpPr>
          <p:nvPr/>
        </p:nvSpPr>
        <p:spPr bwMode="auto">
          <a:xfrm>
            <a:off x="323850" y="1773238"/>
            <a:ext cx="8640763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55600" indent="-355600" algn="l">
              <a:spcBef>
                <a:spcPct val="20000"/>
              </a:spcBef>
              <a:buClr>
                <a:schemeClr val="bg2"/>
              </a:buClr>
            </a:pPr>
            <a:r>
              <a:rPr lang="en-US" altLang="zh-CN" sz="2800" dirty="0"/>
              <a:t>98C64A</a:t>
            </a:r>
            <a:r>
              <a:rPr lang="zh-CN" altLang="en-US" sz="2800" dirty="0"/>
              <a:t>：</a:t>
            </a:r>
            <a:r>
              <a:rPr lang="en-US" altLang="zh-CN" sz="2800" dirty="0" smtClean="0"/>
              <a:t>8K×8bit</a:t>
            </a:r>
            <a:r>
              <a:rPr lang="zh-CN" altLang="en-US" sz="2800" dirty="0" smtClean="0"/>
              <a:t>（</a:t>
            </a:r>
            <a:r>
              <a:rPr lang="zh-CN" altLang="en-US" sz="2800" dirty="0"/>
              <a:t>并行）    </a:t>
            </a:r>
            <a:r>
              <a:rPr lang="zh-CN" altLang="en-US" sz="2800" dirty="0" smtClean="0"/>
              <a:t>     </a:t>
            </a:r>
            <a:r>
              <a:rPr lang="zh-CN" altLang="en-US" sz="2800" dirty="0"/>
              <a:t>还有串行</a:t>
            </a:r>
            <a:r>
              <a:rPr lang="en-US" altLang="zh-CN" sz="2800" dirty="0"/>
              <a:t>E</a:t>
            </a:r>
            <a:r>
              <a:rPr lang="en-US" altLang="zh-CN" sz="2800" baseline="30000" dirty="0"/>
              <a:t>2</a:t>
            </a:r>
            <a:r>
              <a:rPr lang="en-US" altLang="zh-CN" sz="2800" dirty="0"/>
              <a:t>PROM</a:t>
            </a:r>
          </a:p>
        </p:txBody>
      </p:sp>
      <p:sp>
        <p:nvSpPr>
          <p:cNvPr id="991237" name="AutoShape 5"/>
          <p:cNvSpPr>
            <a:spLocks/>
          </p:cNvSpPr>
          <p:nvPr/>
        </p:nvSpPr>
        <p:spPr bwMode="auto">
          <a:xfrm>
            <a:off x="4356100" y="3502025"/>
            <a:ext cx="287338" cy="1368425"/>
          </a:xfrm>
          <a:prstGeom prst="rightBrace">
            <a:avLst>
              <a:gd name="adj1" fmla="val 39687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91238" name="AutoShape 6"/>
          <p:cNvSpPr>
            <a:spLocks/>
          </p:cNvSpPr>
          <p:nvPr/>
        </p:nvSpPr>
        <p:spPr bwMode="auto">
          <a:xfrm>
            <a:off x="6156325" y="3502025"/>
            <a:ext cx="287338" cy="1368425"/>
          </a:xfrm>
          <a:prstGeom prst="rightBrace">
            <a:avLst>
              <a:gd name="adj1" fmla="val 39687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91239" name="Text Box 7"/>
          <p:cNvSpPr txBox="1">
            <a:spLocks noChangeArrowheads="1"/>
          </p:cNvSpPr>
          <p:nvPr/>
        </p:nvSpPr>
        <p:spPr bwMode="auto">
          <a:xfrm>
            <a:off x="4572000" y="3919538"/>
            <a:ext cx="720725" cy="51911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/>
              <a:t>读</a:t>
            </a:r>
          </a:p>
        </p:txBody>
      </p:sp>
      <p:sp>
        <p:nvSpPr>
          <p:cNvPr id="991240" name="Text Box 8"/>
          <p:cNvSpPr txBox="1">
            <a:spLocks noChangeArrowheads="1"/>
          </p:cNvSpPr>
          <p:nvPr/>
        </p:nvSpPr>
        <p:spPr bwMode="auto">
          <a:xfrm>
            <a:off x="6372225" y="3933825"/>
            <a:ext cx="720725" cy="51911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/>
              <a:t>写</a:t>
            </a:r>
          </a:p>
        </p:txBody>
      </p:sp>
      <p:sp>
        <p:nvSpPr>
          <p:cNvPr id="991241" name="Line 9"/>
          <p:cNvSpPr>
            <a:spLocks noChangeShapeType="1"/>
          </p:cNvSpPr>
          <p:nvPr/>
        </p:nvSpPr>
        <p:spPr bwMode="auto">
          <a:xfrm>
            <a:off x="1047750" y="3427413"/>
            <a:ext cx="5143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91242" name="Line 10"/>
          <p:cNvSpPr>
            <a:spLocks noChangeShapeType="1"/>
          </p:cNvSpPr>
          <p:nvPr/>
        </p:nvSpPr>
        <p:spPr bwMode="auto">
          <a:xfrm>
            <a:off x="1066800" y="3951288"/>
            <a:ext cx="4857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91243" name="Line 11"/>
          <p:cNvSpPr>
            <a:spLocks noChangeShapeType="1"/>
          </p:cNvSpPr>
          <p:nvPr/>
        </p:nvSpPr>
        <p:spPr bwMode="auto">
          <a:xfrm>
            <a:off x="1028700" y="4465638"/>
            <a:ext cx="6191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91244" name="Line 12"/>
          <p:cNvSpPr>
            <a:spLocks noChangeShapeType="1"/>
          </p:cNvSpPr>
          <p:nvPr/>
        </p:nvSpPr>
        <p:spPr bwMode="auto">
          <a:xfrm>
            <a:off x="2114550" y="5008563"/>
            <a:ext cx="7524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91245" name="Rectangle 13"/>
          <p:cNvSpPr>
            <a:spLocks noChangeArrowheads="1"/>
          </p:cNvSpPr>
          <p:nvPr/>
        </p:nvSpPr>
        <p:spPr bwMode="auto">
          <a:xfrm>
            <a:off x="755440" y="980660"/>
            <a:ext cx="6985000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>
              <a:buClrTx/>
              <a:buFontTx/>
              <a:buNone/>
            </a:pPr>
            <a:r>
              <a:rPr lang="en-US" altLang="zh-CN" sz="2800" dirty="0">
                <a:solidFill>
                  <a:srgbClr val="006600"/>
                </a:solidFill>
                <a:latin typeface="Arial" charset="0"/>
                <a:ea typeface="黑体" pitchFamily="2" charset="-122"/>
              </a:rPr>
              <a:t>E</a:t>
            </a:r>
            <a:r>
              <a:rPr lang="en-US" altLang="zh-CN" sz="2800" baseline="30000" dirty="0">
                <a:solidFill>
                  <a:srgbClr val="006600"/>
                </a:solidFill>
                <a:latin typeface="Arial" charset="0"/>
                <a:ea typeface="黑体" pitchFamily="2" charset="-122"/>
              </a:rPr>
              <a:t>2</a:t>
            </a:r>
            <a:r>
              <a:rPr lang="en-US" altLang="zh-CN" sz="2800" dirty="0">
                <a:solidFill>
                  <a:srgbClr val="006600"/>
                </a:solidFill>
                <a:latin typeface="Arial" charset="0"/>
                <a:ea typeface="黑体" pitchFamily="2" charset="-122"/>
              </a:rPr>
              <a:t>PROM </a:t>
            </a:r>
            <a:r>
              <a:rPr lang="en-US" altLang="zh-CN" sz="2800" dirty="0" smtClean="0">
                <a:solidFill>
                  <a:srgbClr val="006600"/>
                </a:solidFill>
                <a:latin typeface="+mn-lt"/>
                <a:ea typeface="黑体" pitchFamily="2" charset="-122"/>
              </a:rPr>
              <a:t>——</a:t>
            </a:r>
            <a:r>
              <a:rPr lang="zh-CN" altLang="en-US" sz="2800" dirty="0" smtClean="0">
                <a:solidFill>
                  <a:srgbClr val="006600"/>
                </a:solidFill>
                <a:latin typeface="Arial" charset="0"/>
                <a:ea typeface="黑体" pitchFamily="2" charset="-122"/>
              </a:rPr>
              <a:t> </a:t>
            </a:r>
            <a:r>
              <a:rPr lang="zh-CN" altLang="en-US" sz="2800" dirty="0">
                <a:solidFill>
                  <a:srgbClr val="006600"/>
                </a:solidFill>
                <a:latin typeface="Arial" charset="0"/>
                <a:ea typeface="黑体" pitchFamily="2" charset="-122"/>
              </a:rPr>
              <a:t>电擦除可编程只读存储器</a:t>
            </a: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755470" y="502966"/>
            <a:ext cx="8209143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>
                <a:solidFill>
                  <a:srgbClr val="FF6600"/>
                </a:solidFill>
                <a:ea typeface="黑体" pitchFamily="2" charset="-122"/>
              </a:rPr>
              <a:t>1. </a:t>
            </a:r>
            <a:r>
              <a:rPr lang="zh-CN" altLang="en-US" kern="0" dirty="0" smtClean="0">
                <a:solidFill>
                  <a:srgbClr val="FF6600"/>
                </a:solidFill>
                <a:ea typeface="黑体" pitchFamily="2" charset="-122"/>
              </a:rPr>
              <a:t>典型 </a:t>
            </a:r>
            <a:r>
              <a:rPr lang="en-US" altLang="zh-CN" kern="0" dirty="0" smtClean="0">
                <a:solidFill>
                  <a:srgbClr val="FF6600"/>
                </a:solidFill>
                <a:ea typeface="黑体" pitchFamily="2" charset="-122"/>
              </a:rPr>
              <a:t>E</a:t>
            </a:r>
            <a:r>
              <a:rPr lang="en-US" altLang="zh-CN" kern="0" baseline="30000" dirty="0" smtClean="0">
                <a:solidFill>
                  <a:srgbClr val="FF6600"/>
                </a:solidFill>
                <a:ea typeface="黑体" pitchFamily="2" charset="-122"/>
              </a:rPr>
              <a:t>2</a:t>
            </a:r>
            <a:r>
              <a:rPr lang="en-US" altLang="zh-CN" kern="0" dirty="0" smtClean="0">
                <a:solidFill>
                  <a:srgbClr val="FF6600"/>
                </a:solidFill>
                <a:ea typeface="黑体" pitchFamily="2" charset="-122"/>
              </a:rPr>
              <a:t>PROM </a:t>
            </a:r>
            <a:r>
              <a:rPr lang="zh-CN" altLang="en-US" kern="0" dirty="0" smtClean="0">
                <a:solidFill>
                  <a:srgbClr val="FF6600"/>
                </a:solidFill>
                <a:ea typeface="黑体" pitchFamily="2" charset="-122"/>
              </a:rPr>
              <a:t>芯片介绍：</a:t>
            </a:r>
            <a:r>
              <a:rPr lang="en-US" altLang="zh-CN" kern="0" dirty="0">
                <a:solidFill>
                  <a:srgbClr val="FF6600"/>
                </a:solidFill>
                <a:ea typeface="黑体" pitchFamily="2" charset="-122"/>
              </a:rPr>
              <a:t>98C64A</a:t>
            </a:r>
            <a:endParaRPr lang="zh-CN" altLang="en-US" kern="0" dirty="0">
              <a:solidFill>
                <a:srgbClr val="FF6600"/>
              </a:solidFill>
              <a:ea typeface="黑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5.2.2  ROM          </a:t>
            </a:r>
            <a:r>
              <a:rPr lang="zh-CN" altLang="en-US" dirty="0" smtClean="0">
                <a:solidFill>
                  <a:srgbClr val="D60093"/>
                </a:solidFill>
              </a:rPr>
              <a:t>二、</a:t>
            </a:r>
            <a:r>
              <a:rPr lang="en-US" altLang="zh-CN" dirty="0" smtClean="0">
                <a:solidFill>
                  <a:srgbClr val="D60093"/>
                </a:solidFill>
              </a:rPr>
              <a:t>EEPROM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258" name="Rectangle 2"/>
          <p:cNvSpPr>
            <a:spLocks noGrp="1" noChangeArrowheads="1"/>
          </p:cNvSpPr>
          <p:nvPr>
            <p:ph idx="1"/>
          </p:nvPr>
        </p:nvSpPr>
        <p:spPr>
          <a:xfrm>
            <a:off x="323850" y="1005904"/>
            <a:ext cx="8640763" cy="1584325"/>
          </a:xfrm>
        </p:spPr>
        <p:txBody>
          <a:bodyPr/>
          <a:lstStyle/>
          <a:p>
            <a:pPr marL="0" indent="0">
              <a:buSzTx/>
              <a:buNone/>
            </a:pPr>
            <a:r>
              <a:rPr lang="en-US" altLang="zh-CN" sz="2800" b="1" dirty="0" smtClean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</a:t>
            </a:r>
            <a:r>
              <a:rPr lang="zh-CN" altLang="en-US" sz="2800" b="1" dirty="0" smtClean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）工作过程</a:t>
            </a:r>
            <a:endParaRPr lang="zh-CN" altLang="en-US" sz="2800" b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1071563" lvl="1" indent="-447675">
              <a:buClr>
                <a:srgbClr val="0000FF"/>
              </a:buClr>
              <a:buSzTx/>
              <a:buFont typeface="Wingdings" pitchFamily="2" charset="2"/>
              <a:buAutoNum type="alphaUcPeriod"/>
            </a:pPr>
            <a:r>
              <a:rPr lang="zh-CN" altLang="en-US" b="1" dirty="0">
                <a:latin typeface="Times New Roman" pitchFamily="18" charset="0"/>
              </a:rPr>
              <a:t>读</a:t>
            </a:r>
          </a:p>
          <a:p>
            <a:pPr marL="1071563" lvl="1" indent="-447675">
              <a:buClr>
                <a:srgbClr val="0000FF"/>
              </a:buClr>
              <a:buSzTx/>
              <a:buFont typeface="Wingdings" pitchFamily="2" charset="2"/>
              <a:buAutoNum type="alphaUcPeriod"/>
            </a:pPr>
            <a:r>
              <a:rPr lang="zh-CN" altLang="en-US" b="1" dirty="0">
                <a:latin typeface="Times New Roman" pitchFamily="18" charset="0"/>
              </a:rPr>
              <a:t>写：</a:t>
            </a:r>
            <a:r>
              <a:rPr lang="zh-CN" altLang="en-US" b="1" dirty="0">
                <a:solidFill>
                  <a:srgbClr val="008000"/>
                </a:solidFill>
                <a:latin typeface="Times New Roman" pitchFamily="18" charset="0"/>
              </a:rPr>
              <a:t>①</a:t>
            </a:r>
            <a:r>
              <a:rPr lang="zh-CN" altLang="en-US" b="1" dirty="0">
                <a:latin typeface="Times New Roman" pitchFamily="18" charset="0"/>
              </a:rPr>
              <a:t> 按字节；</a:t>
            </a:r>
            <a:r>
              <a:rPr lang="zh-CN" altLang="en-US" b="1" dirty="0">
                <a:solidFill>
                  <a:srgbClr val="008000"/>
                </a:solidFill>
                <a:latin typeface="Times New Roman" pitchFamily="18" charset="0"/>
              </a:rPr>
              <a:t>②</a:t>
            </a:r>
            <a:r>
              <a:rPr lang="zh-CN" altLang="en-US" b="1" dirty="0">
                <a:latin typeface="Times New Roman" pitchFamily="18" charset="0"/>
              </a:rPr>
              <a:t> 按页</a:t>
            </a:r>
          </a:p>
        </p:txBody>
      </p:sp>
      <p:sp>
        <p:nvSpPr>
          <p:cNvPr id="18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11AB42-0C51-4210-ABA4-9ED8211F4DEE}" type="slidenum">
              <a:rPr lang="zh-CN" altLang="en-US"/>
              <a:pPr/>
              <a:t>83</a:t>
            </a:fld>
            <a:endParaRPr lang="en-US" altLang="zh-CN"/>
          </a:p>
        </p:txBody>
      </p:sp>
      <p:sp>
        <p:nvSpPr>
          <p:cNvPr id="992260" name="Rectangle 4"/>
          <p:cNvSpPr>
            <a:spLocks noChangeArrowheads="1"/>
          </p:cNvSpPr>
          <p:nvPr/>
        </p:nvSpPr>
        <p:spPr bwMode="auto">
          <a:xfrm>
            <a:off x="250825" y="2590229"/>
            <a:ext cx="8640763" cy="3719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447675" indent="-447675" algn="l">
              <a:spcBef>
                <a:spcPct val="20000"/>
              </a:spcBef>
              <a:buClr>
                <a:srgbClr val="008000"/>
              </a:buClr>
              <a:buFont typeface="Wingdings" pitchFamily="2" charset="2"/>
              <a:buAutoNum type="circleNumDbPlain"/>
            </a:pPr>
            <a:r>
              <a:rPr lang="zh-CN" altLang="en-US" sz="2800" dirty="0"/>
              <a:t>按字节编程	</a:t>
            </a:r>
            <a:r>
              <a:rPr lang="en-US" altLang="zh-CN" sz="2800" dirty="0" smtClean="0"/>
              <a:t>P159</a:t>
            </a:r>
            <a:r>
              <a:rPr lang="zh-CN" altLang="en-US" sz="2800" dirty="0" smtClean="0"/>
              <a:t>，</a:t>
            </a:r>
            <a:r>
              <a:rPr lang="zh-CN" altLang="en-US" sz="2800" dirty="0"/>
              <a:t>图</a:t>
            </a:r>
            <a:r>
              <a:rPr lang="en-US" altLang="zh-CN" sz="2800" dirty="0"/>
              <a:t>5.20</a:t>
            </a:r>
            <a:br>
              <a:rPr lang="en-US" altLang="zh-CN" sz="2800" dirty="0"/>
            </a:br>
            <a:r>
              <a:rPr lang="zh-CN" altLang="en-US" sz="2800" dirty="0"/>
              <a:t>时序：地址，片选，数据，</a:t>
            </a:r>
            <a:r>
              <a:rPr lang="en-US" altLang="zh-CN" sz="2800" dirty="0"/>
              <a:t>WE</a:t>
            </a:r>
            <a:br>
              <a:rPr lang="en-US" altLang="zh-CN" sz="2800" dirty="0"/>
            </a:br>
            <a:r>
              <a:rPr lang="zh-CN" altLang="en-US" sz="2800" dirty="0"/>
              <a:t>一次写入一个字节，时序与</a:t>
            </a:r>
            <a:r>
              <a:rPr lang="en-US" altLang="zh-CN" sz="2800" dirty="0"/>
              <a:t>SRAM</a:t>
            </a:r>
            <a:r>
              <a:rPr lang="zh-CN" altLang="en-US" sz="2800" dirty="0"/>
              <a:t>一样。</a:t>
            </a:r>
            <a:br>
              <a:rPr lang="zh-CN" altLang="en-US" sz="2800" dirty="0"/>
            </a:br>
            <a:r>
              <a:rPr lang="zh-CN" altLang="en-US" sz="2800" dirty="0"/>
              <a:t/>
            </a:r>
            <a:br>
              <a:rPr lang="zh-CN" altLang="en-US" sz="2800" dirty="0"/>
            </a:br>
            <a:r>
              <a:rPr lang="en-US" altLang="zh-CN" sz="2800" dirty="0"/>
              <a:t>CPU</a:t>
            </a:r>
            <a:r>
              <a:rPr lang="zh-CN" altLang="en-US" sz="2800" dirty="0"/>
              <a:t>写内存指令，将地址、数据写入芯片内部 </a:t>
            </a:r>
            <a:r>
              <a:rPr lang="zh-CN" altLang="en-US" sz="2800" dirty="0">
                <a:latin typeface="+mn-ea"/>
                <a:ea typeface="+mn-ea"/>
              </a:rPr>
              <a:t>→</a:t>
            </a:r>
            <a:r>
              <a:rPr lang="zh-CN" altLang="en-US" sz="2800" dirty="0"/>
              <a:t> 芯片内部的写入机制开始写入（需几</a:t>
            </a:r>
            <a:r>
              <a:rPr lang="en-US" altLang="zh-CN" sz="2800" dirty="0" err="1"/>
              <a:t>ms</a:t>
            </a:r>
            <a:r>
              <a:rPr lang="zh-CN" altLang="en-US" sz="2800" dirty="0"/>
              <a:t>，如</a:t>
            </a:r>
            <a:r>
              <a:rPr lang="en-US" altLang="zh-CN" sz="2800" dirty="0"/>
              <a:t>5</a:t>
            </a:r>
            <a:r>
              <a:rPr lang="zh-CN" altLang="en-US" sz="2800" dirty="0"/>
              <a:t>～</a:t>
            </a:r>
            <a:r>
              <a:rPr lang="en-US" altLang="zh-CN" sz="2800" dirty="0"/>
              <a:t>10ms</a:t>
            </a:r>
            <a:r>
              <a:rPr lang="zh-CN" altLang="en-US" sz="2800" dirty="0"/>
              <a:t>），这期间</a:t>
            </a:r>
            <a:r>
              <a:rPr lang="en-US" altLang="zh-CN" sz="2800" dirty="0"/>
              <a:t>Busy</a:t>
            </a:r>
            <a:r>
              <a:rPr lang="zh-CN" altLang="en-US" sz="2800" dirty="0"/>
              <a:t>有效，不能对该芯片读写 </a:t>
            </a:r>
            <a:r>
              <a:rPr lang="zh-CN" altLang="en-US" sz="2800" dirty="0">
                <a:latin typeface="+mn-ea"/>
                <a:ea typeface="+mn-ea"/>
              </a:rPr>
              <a:t>→</a:t>
            </a:r>
            <a:r>
              <a:rPr lang="zh-CN" altLang="en-US" sz="2800" dirty="0"/>
              <a:t> </a:t>
            </a:r>
            <a:r>
              <a:rPr lang="en-US" altLang="zh-CN" sz="2800" dirty="0"/>
              <a:t>Busy</a:t>
            </a:r>
            <a:r>
              <a:rPr lang="zh-CN" altLang="en-US" sz="2800" dirty="0"/>
              <a:t>＝</a:t>
            </a:r>
            <a:r>
              <a:rPr lang="en-US" altLang="zh-CN" sz="2800" dirty="0"/>
              <a:t>1</a:t>
            </a:r>
            <a:r>
              <a:rPr lang="zh-CN" altLang="en-US" sz="2800" dirty="0"/>
              <a:t>，写下一字节。</a:t>
            </a:r>
          </a:p>
        </p:txBody>
      </p:sp>
      <p:sp>
        <p:nvSpPr>
          <p:cNvPr id="992261" name="Line 5"/>
          <p:cNvSpPr>
            <a:spLocks noChangeShapeType="1"/>
          </p:cNvSpPr>
          <p:nvPr/>
        </p:nvSpPr>
        <p:spPr bwMode="auto">
          <a:xfrm>
            <a:off x="5938838" y="3049017"/>
            <a:ext cx="3603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92262" name="Line 6"/>
          <p:cNvSpPr>
            <a:spLocks noChangeShapeType="1"/>
          </p:cNvSpPr>
          <p:nvPr/>
        </p:nvSpPr>
        <p:spPr bwMode="auto">
          <a:xfrm>
            <a:off x="6299200" y="3049017"/>
            <a:ext cx="0" cy="3603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92263" name="Line 7"/>
          <p:cNvSpPr>
            <a:spLocks noChangeShapeType="1"/>
          </p:cNvSpPr>
          <p:nvPr/>
        </p:nvSpPr>
        <p:spPr bwMode="auto">
          <a:xfrm>
            <a:off x="6299200" y="3409379"/>
            <a:ext cx="7921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92264" name="Line 8"/>
          <p:cNvSpPr>
            <a:spLocks noChangeShapeType="1"/>
          </p:cNvSpPr>
          <p:nvPr/>
        </p:nvSpPr>
        <p:spPr bwMode="auto">
          <a:xfrm flipV="1">
            <a:off x="7091363" y="3049017"/>
            <a:ext cx="0" cy="3603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92265" name="Line 9"/>
          <p:cNvSpPr>
            <a:spLocks noChangeShapeType="1"/>
          </p:cNvSpPr>
          <p:nvPr/>
        </p:nvSpPr>
        <p:spPr bwMode="auto">
          <a:xfrm>
            <a:off x="7091363" y="3049017"/>
            <a:ext cx="3603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92266" name="Line 10"/>
          <p:cNvSpPr>
            <a:spLocks noChangeShapeType="1"/>
          </p:cNvSpPr>
          <p:nvPr/>
        </p:nvSpPr>
        <p:spPr bwMode="auto">
          <a:xfrm flipV="1">
            <a:off x="6299200" y="2544192"/>
            <a:ext cx="0" cy="4318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92267" name="Line 11"/>
          <p:cNvSpPr>
            <a:spLocks noChangeShapeType="1"/>
          </p:cNvSpPr>
          <p:nvPr/>
        </p:nvSpPr>
        <p:spPr bwMode="auto">
          <a:xfrm flipV="1">
            <a:off x="7091363" y="2544192"/>
            <a:ext cx="0" cy="4318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92268" name="Line 12"/>
          <p:cNvSpPr>
            <a:spLocks noChangeShapeType="1"/>
          </p:cNvSpPr>
          <p:nvPr/>
        </p:nvSpPr>
        <p:spPr bwMode="auto">
          <a:xfrm>
            <a:off x="5938838" y="2760092"/>
            <a:ext cx="360362" cy="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92269" name="Line 13"/>
          <p:cNvSpPr>
            <a:spLocks noChangeShapeType="1"/>
          </p:cNvSpPr>
          <p:nvPr/>
        </p:nvSpPr>
        <p:spPr bwMode="auto">
          <a:xfrm flipH="1">
            <a:off x="7091363" y="2760092"/>
            <a:ext cx="360362" cy="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92270" name="Text Box 14"/>
          <p:cNvSpPr txBox="1">
            <a:spLocks noChangeArrowheads="1"/>
          </p:cNvSpPr>
          <p:nvPr/>
        </p:nvSpPr>
        <p:spPr bwMode="auto">
          <a:xfrm>
            <a:off x="6156325" y="2518792"/>
            <a:ext cx="10795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FF6600"/>
                </a:solidFill>
              </a:rPr>
              <a:t>ns</a:t>
            </a:r>
            <a:r>
              <a:rPr lang="zh-CN" altLang="en-US">
                <a:solidFill>
                  <a:srgbClr val="FF6600"/>
                </a:solidFill>
              </a:rPr>
              <a:t>级</a:t>
            </a:r>
          </a:p>
        </p:txBody>
      </p:sp>
      <p:sp>
        <p:nvSpPr>
          <p:cNvPr id="992271" name="Line 15"/>
          <p:cNvSpPr>
            <a:spLocks noChangeShapeType="1"/>
          </p:cNvSpPr>
          <p:nvPr/>
        </p:nvSpPr>
        <p:spPr bwMode="auto">
          <a:xfrm>
            <a:off x="3391904" y="5255642"/>
            <a:ext cx="7207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92272" name="Line 16"/>
          <p:cNvSpPr>
            <a:spLocks noChangeShapeType="1"/>
          </p:cNvSpPr>
          <p:nvPr/>
        </p:nvSpPr>
        <p:spPr bwMode="auto">
          <a:xfrm>
            <a:off x="809896" y="5678650"/>
            <a:ext cx="7207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5.2.2  ROM          </a:t>
            </a:r>
            <a:r>
              <a:rPr lang="zh-CN" altLang="en-US" dirty="0" smtClean="0">
                <a:solidFill>
                  <a:srgbClr val="D60093"/>
                </a:solidFill>
              </a:rPr>
              <a:t>二、</a:t>
            </a:r>
            <a:r>
              <a:rPr lang="en-US" altLang="zh-CN" dirty="0" smtClean="0">
                <a:solidFill>
                  <a:srgbClr val="D60093"/>
                </a:solidFill>
              </a:rPr>
              <a:t>EEPROM</a:t>
            </a:r>
            <a:endParaRPr lang="zh-CN" altLang="en-US" dirty="0"/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755470" y="502966"/>
            <a:ext cx="8209143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>
                <a:solidFill>
                  <a:srgbClr val="FF6600"/>
                </a:solidFill>
                <a:ea typeface="黑体" pitchFamily="2" charset="-122"/>
              </a:rPr>
              <a:t>1. </a:t>
            </a:r>
            <a:r>
              <a:rPr lang="zh-CN" altLang="en-US" kern="0" dirty="0" smtClean="0">
                <a:solidFill>
                  <a:srgbClr val="FF6600"/>
                </a:solidFill>
                <a:ea typeface="黑体" pitchFamily="2" charset="-122"/>
              </a:rPr>
              <a:t>典型 </a:t>
            </a:r>
            <a:r>
              <a:rPr lang="en-US" altLang="zh-CN" kern="0" dirty="0" smtClean="0">
                <a:solidFill>
                  <a:srgbClr val="FF6600"/>
                </a:solidFill>
                <a:ea typeface="黑体" pitchFamily="2" charset="-122"/>
              </a:rPr>
              <a:t>E</a:t>
            </a:r>
            <a:r>
              <a:rPr lang="en-US" altLang="zh-CN" kern="0" baseline="30000" dirty="0" smtClean="0">
                <a:solidFill>
                  <a:srgbClr val="FF6600"/>
                </a:solidFill>
                <a:ea typeface="黑体" pitchFamily="2" charset="-122"/>
              </a:rPr>
              <a:t>2</a:t>
            </a:r>
            <a:r>
              <a:rPr lang="en-US" altLang="zh-CN" kern="0" dirty="0" smtClean="0">
                <a:solidFill>
                  <a:srgbClr val="FF6600"/>
                </a:solidFill>
                <a:ea typeface="黑体" pitchFamily="2" charset="-122"/>
              </a:rPr>
              <a:t>PROM </a:t>
            </a:r>
            <a:r>
              <a:rPr lang="zh-CN" altLang="en-US" kern="0" dirty="0" smtClean="0">
                <a:solidFill>
                  <a:srgbClr val="FF6600"/>
                </a:solidFill>
                <a:ea typeface="黑体" pitchFamily="2" charset="-122"/>
              </a:rPr>
              <a:t>芯片</a:t>
            </a:r>
            <a:r>
              <a:rPr lang="zh-CN" altLang="en-US" kern="0" dirty="0">
                <a:solidFill>
                  <a:srgbClr val="FF6600"/>
                </a:solidFill>
                <a:ea typeface="黑体" pitchFamily="2" charset="-122"/>
              </a:rPr>
              <a:t>介绍：</a:t>
            </a:r>
            <a:r>
              <a:rPr lang="en-US" altLang="zh-CN" kern="0" dirty="0">
                <a:solidFill>
                  <a:srgbClr val="FF6600"/>
                </a:solidFill>
                <a:ea typeface="黑体" pitchFamily="2" charset="-122"/>
              </a:rPr>
              <a:t>98C64A</a:t>
            </a:r>
            <a:endParaRPr lang="zh-CN" altLang="en-US" kern="0" dirty="0">
              <a:solidFill>
                <a:srgbClr val="FF6600"/>
              </a:solidFill>
              <a:ea typeface="黑体" pitchFamily="2" charset="-122"/>
            </a:endParaRPr>
          </a:p>
        </p:txBody>
      </p:sp>
      <p:sp>
        <p:nvSpPr>
          <p:cNvPr id="21" name="Line 15"/>
          <p:cNvSpPr>
            <a:spLocks noChangeShapeType="1"/>
          </p:cNvSpPr>
          <p:nvPr/>
        </p:nvSpPr>
        <p:spPr bwMode="auto">
          <a:xfrm>
            <a:off x="5084862" y="3114584"/>
            <a:ext cx="5672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square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E3A467-6F27-4DC3-BCE2-BA6CD94ADEEF}" type="slidenum">
              <a:rPr lang="zh-CN" altLang="en-US"/>
              <a:pPr/>
              <a:t>84</a:t>
            </a:fld>
            <a:endParaRPr lang="en-US" altLang="zh-CN"/>
          </a:p>
        </p:txBody>
      </p:sp>
      <p:sp>
        <p:nvSpPr>
          <p:cNvPr id="1033221" name="Text Box 5"/>
          <p:cNvSpPr txBox="1">
            <a:spLocks noChangeArrowheads="1"/>
          </p:cNvSpPr>
          <p:nvPr/>
        </p:nvSpPr>
        <p:spPr bwMode="auto">
          <a:xfrm>
            <a:off x="971550" y="5357813"/>
            <a:ext cx="74168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800">
                <a:solidFill>
                  <a:schemeClr val="bg2"/>
                </a:solidFill>
              </a:rPr>
              <a:t>图</a:t>
            </a:r>
            <a:r>
              <a:rPr kumimoji="1" lang="en-US" altLang="zh-CN" sz="2800">
                <a:solidFill>
                  <a:schemeClr val="bg2"/>
                </a:solidFill>
              </a:rPr>
              <a:t>5.20   EEPROM NMC98C64A</a:t>
            </a:r>
            <a:r>
              <a:rPr kumimoji="1" lang="zh-CN" altLang="en-US" sz="2800">
                <a:solidFill>
                  <a:schemeClr val="bg2"/>
                </a:solidFill>
              </a:rPr>
              <a:t>字节写入时序 </a:t>
            </a:r>
          </a:p>
        </p:txBody>
      </p:sp>
      <p:graphicFrame>
        <p:nvGraphicFramePr>
          <p:cNvPr id="1033222" name="Object 6"/>
          <p:cNvGraphicFramePr>
            <a:graphicFrameLocks noChangeAspect="1"/>
          </p:cNvGraphicFramePr>
          <p:nvPr/>
        </p:nvGraphicFramePr>
        <p:xfrm>
          <a:off x="71438" y="1565275"/>
          <a:ext cx="8893175" cy="344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268" name="Visio" r:id="rId3" imgW="3902050" imgH="1512418" progId="Visio.Drawing.11">
                  <p:embed/>
                </p:oleObj>
              </mc:Choice>
              <mc:Fallback>
                <p:oleObj name="Visio" r:id="rId3" imgW="3902050" imgH="1512418" progId="Visio.Drawing.11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8" y="1565275"/>
                        <a:ext cx="8893175" cy="3448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FF"/>
                            </a:solidFill>
                            <a:miter lim="800000"/>
                            <a:headEnd/>
                            <a:tailEnd type="none" w="med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3223" name="Text Box 7"/>
          <p:cNvSpPr txBox="1">
            <a:spLocks noChangeArrowheads="1"/>
          </p:cNvSpPr>
          <p:nvPr/>
        </p:nvSpPr>
        <p:spPr bwMode="auto">
          <a:xfrm>
            <a:off x="6011863" y="3860800"/>
            <a:ext cx="1441450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rgbClr val="FF3300"/>
                </a:solidFill>
              </a:rPr>
              <a:t>5</a:t>
            </a:r>
            <a:r>
              <a:rPr lang="zh-CN" altLang="en-US" sz="2000">
                <a:solidFill>
                  <a:srgbClr val="FF3300"/>
                </a:solidFill>
              </a:rPr>
              <a:t>～</a:t>
            </a:r>
            <a:r>
              <a:rPr lang="en-US" altLang="zh-CN" sz="2000">
                <a:solidFill>
                  <a:srgbClr val="FF3300"/>
                </a:solidFill>
              </a:rPr>
              <a:t>10 ms</a:t>
            </a:r>
          </a:p>
        </p:txBody>
      </p:sp>
      <p:sp>
        <p:nvSpPr>
          <p:cNvPr id="1033226" name="Line 10"/>
          <p:cNvSpPr>
            <a:spLocks noChangeShapeType="1"/>
          </p:cNvSpPr>
          <p:nvPr/>
        </p:nvSpPr>
        <p:spPr bwMode="auto">
          <a:xfrm>
            <a:off x="7308850" y="4076700"/>
            <a:ext cx="287338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33227" name="Line 11"/>
          <p:cNvSpPr>
            <a:spLocks noChangeShapeType="1"/>
          </p:cNvSpPr>
          <p:nvPr/>
        </p:nvSpPr>
        <p:spPr bwMode="auto">
          <a:xfrm flipH="1">
            <a:off x="5867400" y="4076700"/>
            <a:ext cx="288925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90550" y="44450"/>
            <a:ext cx="8229600" cy="523875"/>
          </a:xfrm>
        </p:spPr>
        <p:txBody>
          <a:bodyPr/>
          <a:lstStyle/>
          <a:p>
            <a:r>
              <a:rPr lang="en-US" altLang="zh-CN" dirty="0"/>
              <a:t>5.2.2  ROM          </a:t>
            </a:r>
            <a:r>
              <a:rPr lang="zh-CN" altLang="en-US" dirty="0" smtClean="0">
                <a:solidFill>
                  <a:srgbClr val="D60093"/>
                </a:solidFill>
              </a:rPr>
              <a:t>二、</a:t>
            </a:r>
            <a:r>
              <a:rPr lang="en-US" altLang="zh-CN" dirty="0" smtClean="0">
                <a:solidFill>
                  <a:srgbClr val="D60093"/>
                </a:solidFill>
              </a:rPr>
              <a:t>EEPROM</a:t>
            </a:r>
            <a:endParaRPr lang="zh-CN" altLang="en-US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755470" y="502966"/>
            <a:ext cx="8209143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>
                <a:solidFill>
                  <a:srgbClr val="FF6600"/>
                </a:solidFill>
                <a:ea typeface="黑体" pitchFamily="2" charset="-122"/>
              </a:rPr>
              <a:t>1. </a:t>
            </a:r>
            <a:r>
              <a:rPr lang="zh-CN" altLang="en-US" kern="0" dirty="0" smtClean="0">
                <a:solidFill>
                  <a:srgbClr val="FF6600"/>
                </a:solidFill>
                <a:ea typeface="黑体" pitchFamily="2" charset="-122"/>
              </a:rPr>
              <a:t>典型 </a:t>
            </a:r>
            <a:r>
              <a:rPr lang="en-US" altLang="zh-CN" kern="0" dirty="0" smtClean="0">
                <a:solidFill>
                  <a:srgbClr val="FF6600"/>
                </a:solidFill>
                <a:ea typeface="黑体" pitchFamily="2" charset="-122"/>
              </a:rPr>
              <a:t>E</a:t>
            </a:r>
            <a:r>
              <a:rPr lang="en-US" altLang="zh-CN" kern="0" baseline="30000" dirty="0" smtClean="0">
                <a:solidFill>
                  <a:srgbClr val="FF6600"/>
                </a:solidFill>
                <a:ea typeface="黑体" pitchFamily="2" charset="-122"/>
              </a:rPr>
              <a:t>2</a:t>
            </a:r>
            <a:r>
              <a:rPr lang="en-US" altLang="zh-CN" kern="0" dirty="0" smtClean="0">
                <a:solidFill>
                  <a:srgbClr val="FF6600"/>
                </a:solidFill>
                <a:ea typeface="黑体" pitchFamily="2" charset="-122"/>
              </a:rPr>
              <a:t>PROM </a:t>
            </a:r>
            <a:r>
              <a:rPr lang="zh-CN" altLang="en-US" kern="0" dirty="0" smtClean="0">
                <a:solidFill>
                  <a:srgbClr val="FF6600"/>
                </a:solidFill>
                <a:ea typeface="黑体" pitchFamily="2" charset="-122"/>
              </a:rPr>
              <a:t>芯片</a:t>
            </a:r>
            <a:r>
              <a:rPr lang="zh-CN" altLang="en-US" kern="0" dirty="0">
                <a:solidFill>
                  <a:srgbClr val="FF6600"/>
                </a:solidFill>
                <a:ea typeface="黑体" pitchFamily="2" charset="-122"/>
              </a:rPr>
              <a:t>介绍：</a:t>
            </a:r>
            <a:r>
              <a:rPr lang="en-US" altLang="zh-CN" kern="0" dirty="0">
                <a:solidFill>
                  <a:srgbClr val="FF6600"/>
                </a:solidFill>
                <a:ea typeface="黑体" pitchFamily="2" charset="-122"/>
              </a:rPr>
              <a:t>98C64A</a:t>
            </a:r>
            <a:endParaRPr lang="zh-CN" altLang="en-US" kern="0" dirty="0">
              <a:solidFill>
                <a:srgbClr val="FF6600"/>
              </a:solidFill>
              <a:ea typeface="黑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C8FCF74-1178-499E-89B3-8C38F160F8AD}" type="slidenum">
              <a:rPr lang="zh-CN" altLang="en-US"/>
              <a:pPr/>
              <a:t>85</a:t>
            </a:fld>
            <a:endParaRPr lang="en-US" altLang="zh-CN"/>
          </a:p>
        </p:txBody>
      </p:sp>
      <p:sp>
        <p:nvSpPr>
          <p:cNvPr id="994307" name="Rectangle 3"/>
          <p:cNvSpPr>
            <a:spLocks noChangeArrowheads="1"/>
          </p:cNvSpPr>
          <p:nvPr/>
        </p:nvSpPr>
        <p:spPr bwMode="auto">
          <a:xfrm>
            <a:off x="250825" y="1052070"/>
            <a:ext cx="8640763" cy="5113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534988" indent="-534988" algn="l">
              <a:spcBef>
                <a:spcPct val="20000"/>
              </a:spcBef>
              <a:buClr>
                <a:srgbClr val="008000"/>
              </a:buClr>
              <a:buFont typeface="Wingdings" pitchFamily="2" charset="2"/>
              <a:buAutoNum type="circleNumDbPlain" startAt="2"/>
            </a:pPr>
            <a:r>
              <a:rPr lang="zh-CN" altLang="en-US" sz="2800"/>
              <a:t>按页编程</a:t>
            </a:r>
          </a:p>
          <a:p>
            <a:pPr marL="1071563" lvl="1" indent="-357188" algn="l">
              <a:spcBef>
                <a:spcPct val="20000"/>
              </a:spcBef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zh-CN" altLang="en-US" sz="2800"/>
              <a:t>按字节</a:t>
            </a:r>
            <a:r>
              <a:rPr lang="zh-CN" altLang="en-US" sz="2800">
                <a:latin typeface="+mn-ea"/>
                <a:ea typeface="+mn-ea"/>
              </a:rPr>
              <a:t>→</a:t>
            </a:r>
            <a:r>
              <a:rPr lang="zh-CN" altLang="en-US" sz="2800"/>
              <a:t>每字节</a:t>
            </a:r>
            <a:r>
              <a:rPr lang="en-US" altLang="zh-CN" sz="2800"/>
              <a:t>5</a:t>
            </a:r>
            <a:r>
              <a:rPr lang="zh-CN" altLang="en-US" sz="2800"/>
              <a:t>～</a:t>
            </a:r>
            <a:r>
              <a:rPr lang="en-US" altLang="zh-CN" sz="2800"/>
              <a:t>10ms</a:t>
            </a:r>
            <a:r>
              <a:rPr lang="en-US" altLang="zh-CN" sz="2800">
                <a:latin typeface="+mn-ea"/>
                <a:ea typeface="+mn-ea"/>
              </a:rPr>
              <a:t>→</a:t>
            </a:r>
            <a:r>
              <a:rPr lang="zh-CN" altLang="en-US" sz="2800"/>
              <a:t>容量</a:t>
            </a:r>
            <a:r>
              <a:rPr lang="zh-CN" altLang="en-US" sz="2800">
                <a:latin typeface="+mn-ea"/>
                <a:ea typeface="+mn-ea"/>
              </a:rPr>
              <a:t>↑</a:t>
            </a:r>
            <a:r>
              <a:rPr lang="zh-CN" altLang="en-US" sz="2800"/>
              <a:t>，速度</a:t>
            </a:r>
            <a:r>
              <a:rPr lang="zh-CN" altLang="en-US" sz="2800">
                <a:latin typeface="+mn-ea"/>
                <a:ea typeface="+mn-ea"/>
              </a:rPr>
              <a:t>↓</a:t>
            </a:r>
          </a:p>
          <a:p>
            <a:pPr marL="1071563" lvl="1" indent="-357188" algn="l">
              <a:spcBef>
                <a:spcPct val="20000"/>
              </a:spcBef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zh-CN" altLang="en-US" sz="2800"/>
              <a:t>按页写入时，连续若干个单元被定义为一页（不同厂家的产品，页大小不一样），如</a:t>
            </a:r>
            <a:r>
              <a:rPr lang="en-US" altLang="zh-CN" sz="2800"/>
              <a:t>1024</a:t>
            </a:r>
            <a:r>
              <a:rPr lang="zh-CN" altLang="en-US" sz="2800"/>
              <a:t>个单元为一页。</a:t>
            </a:r>
          </a:p>
          <a:p>
            <a:pPr marL="1071563" lvl="1" indent="-357188" algn="l">
              <a:spcBef>
                <a:spcPct val="20000"/>
              </a:spcBef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zh-CN" altLang="en-US" sz="2800"/>
              <a:t>按页编程：按厂家要求连续快速写满一页，等待芯片内部忙</a:t>
            </a:r>
            <a:r>
              <a:rPr lang="en-US" altLang="zh-CN" sz="2800"/>
              <a:t>5</a:t>
            </a:r>
            <a:r>
              <a:rPr lang="zh-CN" altLang="en-US" sz="2800"/>
              <a:t>～</a:t>
            </a:r>
            <a:r>
              <a:rPr lang="en-US" altLang="zh-CN" sz="2800"/>
              <a:t>10ms</a:t>
            </a:r>
            <a:r>
              <a:rPr lang="zh-CN" altLang="en-US" sz="2800"/>
              <a:t>。若</a:t>
            </a:r>
            <a:r>
              <a:rPr lang="en-US" altLang="zh-CN" sz="2800"/>
              <a:t>1024</a:t>
            </a:r>
            <a:r>
              <a:rPr lang="zh-CN" altLang="en-US" sz="2800"/>
              <a:t>个单元为一页，则速度提高了</a:t>
            </a:r>
            <a:r>
              <a:rPr lang="en-US" altLang="zh-CN" sz="2800"/>
              <a:t>1024</a:t>
            </a:r>
            <a:r>
              <a:rPr lang="zh-CN" altLang="en-US" sz="2800"/>
              <a:t>倍（近似值，连续快写也需要时间）。</a:t>
            </a: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5.2.2  ROM          </a:t>
            </a:r>
            <a:r>
              <a:rPr lang="zh-CN" altLang="en-US" dirty="0" smtClean="0">
                <a:solidFill>
                  <a:srgbClr val="D60093"/>
                </a:solidFill>
              </a:rPr>
              <a:t>二、</a:t>
            </a:r>
            <a:r>
              <a:rPr lang="en-US" altLang="zh-CN" dirty="0" smtClean="0">
                <a:solidFill>
                  <a:srgbClr val="D60093"/>
                </a:solidFill>
              </a:rPr>
              <a:t>EEPROM</a:t>
            </a:r>
            <a:endParaRPr lang="zh-CN" alt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55470" y="502966"/>
            <a:ext cx="8209143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>
                <a:solidFill>
                  <a:srgbClr val="FF6600"/>
                </a:solidFill>
                <a:ea typeface="黑体" pitchFamily="2" charset="-122"/>
              </a:rPr>
              <a:t>1. </a:t>
            </a:r>
            <a:r>
              <a:rPr lang="zh-CN" altLang="en-US" kern="0" dirty="0" smtClean="0">
                <a:solidFill>
                  <a:srgbClr val="FF6600"/>
                </a:solidFill>
                <a:ea typeface="黑体" pitchFamily="2" charset="-122"/>
              </a:rPr>
              <a:t>典型 </a:t>
            </a:r>
            <a:r>
              <a:rPr lang="en-US" altLang="zh-CN" kern="0" dirty="0" smtClean="0">
                <a:solidFill>
                  <a:srgbClr val="FF6600"/>
                </a:solidFill>
                <a:ea typeface="黑体" pitchFamily="2" charset="-122"/>
              </a:rPr>
              <a:t>E</a:t>
            </a:r>
            <a:r>
              <a:rPr lang="en-US" altLang="zh-CN" kern="0" baseline="30000" dirty="0" smtClean="0">
                <a:solidFill>
                  <a:srgbClr val="FF6600"/>
                </a:solidFill>
                <a:ea typeface="黑体" pitchFamily="2" charset="-122"/>
              </a:rPr>
              <a:t>2</a:t>
            </a:r>
            <a:r>
              <a:rPr lang="en-US" altLang="zh-CN" kern="0" dirty="0" smtClean="0">
                <a:solidFill>
                  <a:srgbClr val="FF6600"/>
                </a:solidFill>
                <a:ea typeface="黑体" pitchFamily="2" charset="-122"/>
              </a:rPr>
              <a:t>PROM </a:t>
            </a:r>
            <a:r>
              <a:rPr lang="zh-CN" altLang="en-US" kern="0" dirty="0" smtClean="0">
                <a:solidFill>
                  <a:srgbClr val="FF6600"/>
                </a:solidFill>
                <a:ea typeface="黑体" pitchFamily="2" charset="-122"/>
              </a:rPr>
              <a:t>芯片</a:t>
            </a:r>
            <a:r>
              <a:rPr lang="zh-CN" altLang="en-US" kern="0" dirty="0">
                <a:solidFill>
                  <a:srgbClr val="FF6600"/>
                </a:solidFill>
                <a:ea typeface="黑体" pitchFamily="2" charset="-122"/>
              </a:rPr>
              <a:t>介绍：</a:t>
            </a:r>
            <a:r>
              <a:rPr lang="en-US" altLang="zh-CN" kern="0" dirty="0">
                <a:solidFill>
                  <a:srgbClr val="FF6600"/>
                </a:solidFill>
                <a:ea typeface="黑体" pitchFamily="2" charset="-122"/>
              </a:rPr>
              <a:t>98C64A</a:t>
            </a:r>
            <a:endParaRPr lang="zh-CN" altLang="en-US" kern="0" dirty="0">
              <a:solidFill>
                <a:srgbClr val="FF6600"/>
              </a:solidFill>
              <a:ea typeface="黑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330" name="Rectangle 2"/>
          <p:cNvSpPr>
            <a:spLocks noGrp="1" noChangeArrowheads="1"/>
          </p:cNvSpPr>
          <p:nvPr>
            <p:ph idx="1"/>
          </p:nvPr>
        </p:nvSpPr>
        <p:spPr>
          <a:xfrm>
            <a:off x="755470" y="3140076"/>
            <a:ext cx="8209143" cy="3529012"/>
          </a:xfrm>
        </p:spPr>
        <p:txBody>
          <a:bodyPr/>
          <a:lstStyle/>
          <a:p>
            <a:pPr marL="0" indent="0">
              <a:buSzTx/>
              <a:buNone/>
            </a:pPr>
            <a:r>
              <a:rPr lang="en-US" altLang="zh-CN" dirty="0">
                <a:solidFill>
                  <a:srgbClr val="FF6600"/>
                </a:solidFill>
                <a:latin typeface="+mj-lt"/>
                <a:ea typeface="黑体" pitchFamily="2" charset="-122"/>
                <a:cs typeface="+mj-cs"/>
              </a:rPr>
              <a:t>2. </a:t>
            </a:r>
            <a:r>
              <a:rPr lang="zh-CN" altLang="en-US" dirty="0" smtClean="0">
                <a:solidFill>
                  <a:srgbClr val="FF6600"/>
                </a:solidFill>
                <a:latin typeface="+mj-lt"/>
                <a:ea typeface="黑体" pitchFamily="2" charset="-122"/>
                <a:cs typeface="+mj-cs"/>
              </a:rPr>
              <a:t>连接</a:t>
            </a:r>
            <a:r>
              <a:rPr lang="zh-CN" altLang="en-US" dirty="0">
                <a:solidFill>
                  <a:srgbClr val="FF6600"/>
                </a:solidFill>
                <a:latin typeface="+mj-lt"/>
                <a:ea typeface="黑体" pitchFamily="2" charset="-122"/>
                <a:cs typeface="+mj-cs"/>
              </a:rPr>
              <a:t>使用</a:t>
            </a:r>
            <a:r>
              <a:rPr lang="zh-CN" altLang="en-US" sz="2800" b="1" dirty="0">
                <a:latin typeface="Times New Roman" pitchFamily="18" charset="0"/>
              </a:rPr>
              <a:t/>
            </a:r>
            <a:br>
              <a:rPr lang="zh-CN" altLang="en-US" sz="2800" b="1" dirty="0">
                <a:latin typeface="Times New Roman" pitchFamily="18" charset="0"/>
              </a:rPr>
            </a:br>
            <a:r>
              <a:rPr lang="en-US" altLang="zh-CN" sz="2800" b="1" dirty="0" smtClean="0">
                <a:latin typeface="Times New Roman" pitchFamily="18" charset="0"/>
              </a:rPr>
              <a:t>P160</a:t>
            </a:r>
            <a:r>
              <a:rPr lang="zh-CN" altLang="en-US" sz="2800" b="1" dirty="0" smtClean="0">
                <a:latin typeface="Times New Roman" pitchFamily="18" charset="0"/>
              </a:rPr>
              <a:t>～</a:t>
            </a:r>
            <a:r>
              <a:rPr lang="en-US" altLang="zh-CN" dirty="0" smtClean="0">
                <a:latin typeface="Times New Roman" pitchFamily="18" charset="0"/>
              </a:rPr>
              <a:t>161</a:t>
            </a:r>
            <a:r>
              <a:rPr lang="en-US" altLang="zh-CN" sz="2800" b="1" dirty="0">
                <a:latin typeface="Times New Roman" pitchFamily="18" charset="0"/>
              </a:rPr>
              <a:t/>
            </a:r>
            <a:br>
              <a:rPr lang="en-US" altLang="zh-CN" sz="2800" b="1" dirty="0">
                <a:latin typeface="Times New Roman" pitchFamily="18" charset="0"/>
              </a:rPr>
            </a:br>
            <a:r>
              <a:rPr lang="zh-CN" altLang="en-US" sz="2800" b="1" dirty="0">
                <a:latin typeface="Times New Roman" pitchFamily="18" charset="0"/>
              </a:rPr>
              <a:t>图</a:t>
            </a:r>
            <a:r>
              <a:rPr lang="en-US" altLang="zh-CN" sz="2800" b="1" dirty="0">
                <a:latin typeface="Times New Roman" pitchFamily="18" charset="0"/>
              </a:rPr>
              <a:t>5.21</a:t>
            </a:r>
            <a:r>
              <a:rPr lang="zh-CN" altLang="en-US" sz="2800" b="1" dirty="0">
                <a:latin typeface="Times New Roman" pitchFamily="18" charset="0"/>
              </a:rPr>
              <a:t>；将</a:t>
            </a:r>
            <a:r>
              <a:rPr lang="en-US" altLang="zh-CN" sz="2800" b="1" dirty="0">
                <a:latin typeface="Times New Roman" pitchFamily="18" charset="0"/>
              </a:rPr>
              <a:t>55H</a:t>
            </a:r>
            <a:r>
              <a:rPr lang="zh-CN" altLang="en-US" sz="2800" b="1" dirty="0">
                <a:latin typeface="Times New Roman" pitchFamily="18" charset="0"/>
              </a:rPr>
              <a:t>写满</a:t>
            </a:r>
            <a:r>
              <a:rPr lang="en-US" altLang="zh-CN" sz="2800" b="1" dirty="0">
                <a:latin typeface="Times New Roman" pitchFamily="18" charset="0"/>
              </a:rPr>
              <a:t>98C64</a:t>
            </a:r>
            <a:r>
              <a:rPr lang="zh-CN" altLang="en-US" sz="2800" b="1" dirty="0">
                <a:latin typeface="Times New Roman" pitchFamily="18" charset="0"/>
              </a:rPr>
              <a:t>的程序。</a:t>
            </a:r>
            <a:endParaRPr lang="zh-CN" altLang="en-US" b="1" dirty="0">
              <a:latin typeface="Times New Roman" pitchFamily="18" charset="0"/>
            </a:endParaRP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558319-B866-4ACC-976A-ED038764419F}" type="slidenum">
              <a:rPr lang="zh-CN" altLang="en-US"/>
              <a:pPr/>
              <a:t>86</a:t>
            </a:fld>
            <a:endParaRPr lang="en-US" altLang="zh-CN"/>
          </a:p>
        </p:txBody>
      </p:sp>
      <p:sp>
        <p:nvSpPr>
          <p:cNvPr id="995332" name="Rectangle 4"/>
          <p:cNvSpPr>
            <a:spLocks noChangeArrowheads="1"/>
          </p:cNvSpPr>
          <p:nvPr/>
        </p:nvSpPr>
        <p:spPr bwMode="auto">
          <a:xfrm>
            <a:off x="2411413" y="1123950"/>
            <a:ext cx="6337300" cy="165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1071563" indent="-1071563" algn="l">
              <a:spcBef>
                <a:spcPct val="20000"/>
              </a:spcBef>
              <a:buClr>
                <a:schemeClr val="bg2"/>
              </a:buClr>
            </a:pPr>
            <a:r>
              <a:rPr lang="zh-CN" altLang="en-US" sz="2800"/>
              <a:t>优点：可单字节随机读写（不需擦除，可直接改写数据）。</a:t>
            </a:r>
          </a:p>
          <a:p>
            <a:pPr marL="1071563" indent="-1071563" algn="l">
              <a:spcBef>
                <a:spcPct val="20000"/>
              </a:spcBef>
              <a:buClr>
                <a:schemeClr val="bg2"/>
              </a:buClr>
            </a:pPr>
            <a:r>
              <a:rPr lang="zh-CN" altLang="en-US" sz="2800"/>
              <a:t>缺点：存储密度小，单位成本高。</a:t>
            </a:r>
            <a:endParaRPr lang="zh-CN" altLang="en-US" sz="3200"/>
          </a:p>
        </p:txBody>
      </p:sp>
      <p:sp>
        <p:nvSpPr>
          <p:cNvPr id="995333" name="Text Box 5"/>
          <p:cNvSpPr txBox="1">
            <a:spLocks noChangeArrowheads="1"/>
          </p:cNvSpPr>
          <p:nvPr/>
        </p:nvSpPr>
        <p:spPr bwMode="auto">
          <a:xfrm>
            <a:off x="466725" y="1557338"/>
            <a:ext cx="1800225" cy="51911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/>
              <a:t>E</a:t>
            </a:r>
            <a:r>
              <a:rPr lang="en-US" altLang="zh-CN" sz="2800" baseline="30000"/>
              <a:t>2</a:t>
            </a:r>
            <a:r>
              <a:rPr lang="en-US" altLang="zh-CN" sz="2800"/>
              <a:t>PROM</a:t>
            </a:r>
          </a:p>
        </p:txBody>
      </p:sp>
      <p:sp>
        <p:nvSpPr>
          <p:cNvPr id="995334" name="AutoShape 6"/>
          <p:cNvSpPr>
            <a:spLocks/>
          </p:cNvSpPr>
          <p:nvPr/>
        </p:nvSpPr>
        <p:spPr bwMode="auto">
          <a:xfrm>
            <a:off x="2195513" y="1196975"/>
            <a:ext cx="288925" cy="1295400"/>
          </a:xfrm>
          <a:prstGeom prst="leftBrace">
            <a:avLst>
              <a:gd name="adj1" fmla="val 37363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5.2.2  ROM          </a:t>
            </a:r>
            <a:r>
              <a:rPr lang="zh-CN" altLang="en-US" dirty="0" smtClean="0">
                <a:solidFill>
                  <a:srgbClr val="D60093"/>
                </a:solidFill>
              </a:rPr>
              <a:t>二、</a:t>
            </a:r>
            <a:r>
              <a:rPr lang="en-US" altLang="zh-CN" dirty="0" smtClean="0">
                <a:solidFill>
                  <a:srgbClr val="D60093"/>
                </a:solidFill>
              </a:rPr>
              <a:t>EEPROM</a:t>
            </a:r>
            <a:endParaRPr lang="zh-CN" altLang="en-US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755470" y="502966"/>
            <a:ext cx="8209143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>
                <a:solidFill>
                  <a:srgbClr val="FF6600"/>
                </a:solidFill>
                <a:ea typeface="黑体" pitchFamily="2" charset="-122"/>
              </a:rPr>
              <a:t>1. </a:t>
            </a:r>
            <a:r>
              <a:rPr lang="zh-CN" altLang="en-US" kern="0" dirty="0" smtClean="0">
                <a:solidFill>
                  <a:srgbClr val="FF6600"/>
                </a:solidFill>
                <a:ea typeface="黑体" pitchFamily="2" charset="-122"/>
              </a:rPr>
              <a:t>典型 </a:t>
            </a:r>
            <a:r>
              <a:rPr lang="en-US" altLang="zh-CN" kern="0" dirty="0" smtClean="0">
                <a:solidFill>
                  <a:srgbClr val="FF6600"/>
                </a:solidFill>
                <a:ea typeface="黑体" pitchFamily="2" charset="-122"/>
              </a:rPr>
              <a:t>E</a:t>
            </a:r>
            <a:r>
              <a:rPr lang="en-US" altLang="zh-CN" kern="0" baseline="30000" dirty="0" smtClean="0">
                <a:solidFill>
                  <a:srgbClr val="FF6600"/>
                </a:solidFill>
                <a:ea typeface="黑体" pitchFamily="2" charset="-122"/>
              </a:rPr>
              <a:t>2</a:t>
            </a:r>
            <a:r>
              <a:rPr lang="en-US" altLang="zh-CN" kern="0" dirty="0" smtClean="0">
                <a:solidFill>
                  <a:srgbClr val="FF6600"/>
                </a:solidFill>
                <a:ea typeface="黑体" pitchFamily="2" charset="-122"/>
              </a:rPr>
              <a:t>PROM </a:t>
            </a:r>
            <a:r>
              <a:rPr lang="zh-CN" altLang="en-US" kern="0" dirty="0" smtClean="0">
                <a:solidFill>
                  <a:srgbClr val="FF6600"/>
                </a:solidFill>
                <a:ea typeface="黑体" pitchFamily="2" charset="-122"/>
              </a:rPr>
              <a:t>芯片</a:t>
            </a:r>
            <a:r>
              <a:rPr lang="zh-CN" altLang="en-US" kern="0" dirty="0">
                <a:solidFill>
                  <a:srgbClr val="FF6600"/>
                </a:solidFill>
                <a:ea typeface="黑体" pitchFamily="2" charset="-122"/>
              </a:rPr>
              <a:t>介绍：</a:t>
            </a:r>
            <a:r>
              <a:rPr lang="en-US" altLang="zh-CN" kern="0" dirty="0">
                <a:solidFill>
                  <a:srgbClr val="FF6600"/>
                </a:solidFill>
                <a:ea typeface="黑体" pitchFamily="2" charset="-122"/>
              </a:rPr>
              <a:t>98C64A</a:t>
            </a:r>
            <a:endParaRPr lang="zh-CN" altLang="en-US" kern="0" dirty="0">
              <a:solidFill>
                <a:srgbClr val="FF6600"/>
              </a:solidFill>
              <a:ea typeface="黑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8338" name="Object 2"/>
          <p:cNvGraphicFramePr>
            <a:graphicFrameLocks noChangeAspect="1"/>
          </p:cNvGraphicFramePr>
          <p:nvPr/>
        </p:nvGraphicFramePr>
        <p:xfrm>
          <a:off x="3348038" y="188913"/>
          <a:ext cx="5475287" cy="648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384" name="Visio" r:id="rId3" imgW="2574341" imgH="3048610" progId="Visio.Drawing.11">
                  <p:embed/>
                </p:oleObj>
              </mc:Choice>
              <mc:Fallback>
                <p:oleObj name="Visio" r:id="rId3" imgW="2574341" imgH="3048610" progId="Visio.Drawing.1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188913"/>
                        <a:ext cx="5475287" cy="6480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8340" name="AutoShape 4"/>
          <p:cNvSpPr>
            <a:spLocks noChangeArrowheads="1"/>
          </p:cNvSpPr>
          <p:nvPr/>
        </p:nvSpPr>
        <p:spPr bwMode="auto">
          <a:xfrm>
            <a:off x="4251325" y="549275"/>
            <a:ext cx="863600" cy="431800"/>
          </a:xfrm>
          <a:prstGeom prst="roundRect">
            <a:avLst>
              <a:gd name="adj" fmla="val 41176"/>
            </a:avLst>
          </a:prstGeom>
          <a:noFill/>
          <a:ln w="28575" algn="ctr">
            <a:solidFill>
              <a:srgbClr val="FF66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38341" name="AutoShape 5"/>
          <p:cNvSpPr>
            <a:spLocks noChangeArrowheads="1"/>
          </p:cNvSpPr>
          <p:nvPr/>
        </p:nvSpPr>
        <p:spPr bwMode="auto">
          <a:xfrm>
            <a:off x="4611688" y="1123950"/>
            <a:ext cx="504825" cy="1030288"/>
          </a:xfrm>
          <a:prstGeom prst="roundRect">
            <a:avLst>
              <a:gd name="adj" fmla="val 34278"/>
            </a:avLst>
          </a:prstGeom>
          <a:noFill/>
          <a:ln w="28575" algn="ctr">
            <a:solidFill>
              <a:srgbClr val="FF66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38347" name="Text Box 11"/>
          <p:cNvSpPr txBox="1">
            <a:spLocks noChangeArrowheads="1"/>
          </p:cNvSpPr>
          <p:nvPr/>
        </p:nvSpPr>
        <p:spPr bwMode="auto">
          <a:xfrm>
            <a:off x="3276600" y="3716338"/>
            <a:ext cx="433388" cy="8223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FF6600"/>
                </a:solidFill>
              </a:rPr>
              <a:t>译</a:t>
            </a:r>
          </a:p>
          <a:p>
            <a:r>
              <a:rPr lang="zh-CN" altLang="en-US">
                <a:solidFill>
                  <a:srgbClr val="FF6600"/>
                </a:solidFill>
              </a:rPr>
              <a:t>码</a:t>
            </a:r>
          </a:p>
        </p:txBody>
      </p:sp>
      <p:sp>
        <p:nvSpPr>
          <p:cNvPr id="1038348" name="AutoShape 12"/>
          <p:cNvSpPr>
            <a:spLocks/>
          </p:cNvSpPr>
          <p:nvPr/>
        </p:nvSpPr>
        <p:spPr bwMode="auto">
          <a:xfrm>
            <a:off x="3708400" y="3068638"/>
            <a:ext cx="287338" cy="2089150"/>
          </a:xfrm>
          <a:prstGeom prst="leftBrace">
            <a:avLst>
              <a:gd name="adj1" fmla="val 60589"/>
              <a:gd name="adj2" fmla="val 50000"/>
            </a:avLst>
          </a:prstGeom>
          <a:noFill/>
          <a:ln w="28575">
            <a:solidFill>
              <a:srgbClr val="FF66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8" name="AutoShape 6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8532813" y="4077090"/>
            <a:ext cx="431800" cy="431800"/>
          </a:xfrm>
          <a:prstGeom prst="actionButtonReturn">
            <a:avLst/>
          </a:prstGeom>
          <a:ln>
            <a:headEnd/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8340" grpId="0" animBg="1"/>
      <p:bldP spid="1038341" grpId="0" animBg="1"/>
      <p:bldP spid="1038347" grpId="0"/>
      <p:bldP spid="103834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386" name="Rectangle 2"/>
          <p:cNvSpPr>
            <a:spLocks noGrp="1" noChangeArrowheads="1"/>
          </p:cNvSpPr>
          <p:nvPr>
            <p:ph idx="1"/>
          </p:nvPr>
        </p:nvSpPr>
        <p:spPr>
          <a:xfrm>
            <a:off x="250825" y="620713"/>
            <a:ext cx="8642350" cy="6048375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altLang="zh-CN" sz="2400" b="1">
                <a:latin typeface="Courier New" pitchFamily="49" charset="0"/>
              </a:rPr>
              <a:t>START: MOV  AX,0E00H	  ;</a:t>
            </a:r>
            <a:r>
              <a:rPr lang="zh-CN" altLang="en-US" sz="2400" b="1">
                <a:latin typeface="Courier New" pitchFamily="49" charset="0"/>
              </a:rPr>
              <a:t>段地址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400" b="1">
                <a:latin typeface="Courier New" pitchFamily="49" charset="0"/>
              </a:rPr>
              <a:t>	  MOV  DS,AX	  ;</a:t>
            </a:r>
            <a:r>
              <a:rPr lang="zh-CN" altLang="en-US" sz="2400" b="1">
                <a:latin typeface="Courier New" pitchFamily="49" charset="0"/>
              </a:rPr>
              <a:t>地址范围</a:t>
            </a:r>
            <a:r>
              <a:rPr lang="en-US" altLang="zh-CN" sz="2400" b="1" smtClean="0">
                <a:latin typeface="Courier New" pitchFamily="49" charset="0"/>
              </a:rPr>
              <a:t>:0E000</a:t>
            </a:r>
            <a:r>
              <a:rPr lang="zh-CN" altLang="en-US" sz="2400" b="1" smtClean="0">
                <a:latin typeface="Courier New" pitchFamily="49" charset="0"/>
              </a:rPr>
              <a:t>～</a:t>
            </a:r>
            <a:r>
              <a:rPr lang="en-US" altLang="zh-CN" sz="2400" b="1" smtClean="0">
                <a:latin typeface="Courier New" pitchFamily="49" charset="0"/>
              </a:rPr>
              <a:t>0FFFFH</a:t>
            </a:r>
            <a:endParaRPr lang="en-US" altLang="zh-CN" sz="2400" b="1">
              <a:latin typeface="Courier New" pitchFamily="49" charset="0"/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zh-CN" sz="2400" b="1">
                <a:latin typeface="Courier New" pitchFamily="49" charset="0"/>
              </a:rPr>
              <a:t>       MOV  SI,0000H	  ;</a:t>
            </a:r>
            <a:r>
              <a:rPr lang="zh-CN" altLang="en-US" sz="2400" b="1">
                <a:latin typeface="Courier New" pitchFamily="49" charset="0"/>
              </a:rPr>
              <a:t>地址指针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400" b="1">
                <a:latin typeface="Courier New" pitchFamily="49" charset="0"/>
              </a:rPr>
              <a:t>       MOV  CX,2000H	  ;</a:t>
            </a:r>
            <a:r>
              <a:rPr lang="zh-CN" altLang="en-US" sz="2400" b="1">
                <a:latin typeface="Courier New" pitchFamily="49" charset="0"/>
              </a:rPr>
              <a:t>共</a:t>
            </a:r>
            <a:r>
              <a:rPr lang="en-US" altLang="zh-CN" sz="2400" b="1">
                <a:latin typeface="Courier New" pitchFamily="49" charset="0"/>
              </a:rPr>
              <a:t>2000H</a:t>
            </a:r>
            <a:r>
              <a:rPr lang="zh-CN" altLang="en-US" sz="2400" b="1">
                <a:latin typeface="Courier New" pitchFamily="49" charset="0"/>
              </a:rPr>
              <a:t>个字节（</a:t>
            </a:r>
            <a:r>
              <a:rPr lang="en-US" altLang="zh-CN" sz="2400" b="1">
                <a:latin typeface="Courier New" pitchFamily="49" charset="0"/>
              </a:rPr>
              <a:t>8KB</a:t>
            </a:r>
            <a:r>
              <a:rPr lang="zh-CN" altLang="en-US" sz="2400" b="1">
                <a:latin typeface="Courier New" pitchFamily="49" charset="0"/>
              </a:rPr>
              <a:t>）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 sz="2400" b="1">
                <a:latin typeface="Courier New" pitchFamily="49" charset="0"/>
              </a:rPr>
              <a:t>				  </a:t>
            </a:r>
            <a:r>
              <a:rPr lang="en-US" altLang="zh-CN" sz="2400" b="1">
                <a:latin typeface="Courier New" pitchFamily="49" charset="0"/>
              </a:rPr>
              <a:t>;</a:t>
            </a:r>
            <a:r>
              <a:rPr lang="zh-CN" altLang="en-US" sz="2400" b="1">
                <a:latin typeface="Courier New" pitchFamily="49" charset="0"/>
              </a:rPr>
              <a:t>（循环次数）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400" b="1">
                <a:latin typeface="Courier New" pitchFamily="49" charset="0"/>
              </a:rPr>
              <a:t>GOON:  MOV  AL,55H	  ;</a:t>
            </a:r>
            <a:r>
              <a:rPr lang="zh-CN" altLang="en-US" sz="2400" b="1">
                <a:latin typeface="Courier New" pitchFamily="49" charset="0"/>
              </a:rPr>
              <a:t>要写入的内容</a:t>
            </a:r>
            <a:r>
              <a:rPr lang="en-US" altLang="zh-CN" sz="2400" b="1">
                <a:latin typeface="Courier New" pitchFamily="49" charset="0"/>
              </a:rPr>
              <a:t>55H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400" b="1">
                <a:latin typeface="Courier New" pitchFamily="49" charset="0"/>
              </a:rPr>
              <a:t>       MOV  [SI],AL	  ;</a:t>
            </a:r>
            <a:r>
              <a:rPr lang="zh-CN" altLang="en-US" sz="2400" b="1">
                <a:latin typeface="Courier New" pitchFamily="49" charset="0"/>
              </a:rPr>
              <a:t>写入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400" b="1">
                <a:latin typeface="Courier New" pitchFamily="49" charset="0"/>
              </a:rPr>
              <a:t>       CALL T20MS	  ;</a:t>
            </a:r>
            <a:r>
              <a:rPr lang="zh-CN" altLang="en-US" sz="2400" b="1">
                <a:latin typeface="Courier New" pitchFamily="49" charset="0"/>
              </a:rPr>
              <a:t>延时</a:t>
            </a:r>
            <a:r>
              <a:rPr lang="en-US" altLang="zh-CN" sz="2400" b="1">
                <a:latin typeface="Courier New" pitchFamily="49" charset="0"/>
              </a:rPr>
              <a:t>20ms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400" b="1">
                <a:latin typeface="Courier New" pitchFamily="49" charset="0"/>
              </a:rPr>
              <a:t>       INC  SI		  ;</a:t>
            </a:r>
            <a:r>
              <a:rPr lang="zh-CN" altLang="en-US" sz="2400" b="1">
                <a:latin typeface="Courier New" pitchFamily="49" charset="0"/>
              </a:rPr>
              <a:t>地址指针加</a:t>
            </a:r>
            <a:r>
              <a:rPr lang="en-US" altLang="zh-CN" sz="2400" b="1">
                <a:latin typeface="Courier New" pitchFamily="49" charset="0"/>
              </a:rPr>
              <a:t>1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400" b="1">
                <a:latin typeface="Courier New" pitchFamily="49" charset="0"/>
              </a:rPr>
              <a:t>       LOOP GOON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400" b="1">
                <a:latin typeface="Courier New" pitchFamily="49" charset="0"/>
              </a:rPr>
              <a:t>       HLT </a:t>
            </a:r>
          </a:p>
          <a:p>
            <a:pPr marL="0" indent="0">
              <a:buFont typeface="Wingdings" pitchFamily="2" charset="2"/>
              <a:buNone/>
            </a:pPr>
            <a:endParaRPr lang="zh-CN" altLang="en-US" sz="2400" b="1">
              <a:latin typeface="Courier New" pitchFamily="49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0C4736-5CE9-4849-B382-EA19E19F9067}" type="slidenum">
              <a:rPr lang="zh-CN" altLang="en-US"/>
              <a:pPr/>
              <a:t>88</a:t>
            </a:fld>
            <a:endParaRPr lang="en-US" altLang="zh-CN"/>
          </a:p>
        </p:txBody>
      </p:sp>
      <p:sp>
        <p:nvSpPr>
          <p:cNvPr id="6" name="AutoShape 7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532813" y="4077350"/>
            <a:ext cx="433387" cy="431800"/>
          </a:xfrm>
          <a:prstGeom prst="actionButtonInformation">
            <a:avLst/>
          </a:prstGeom>
          <a:ln>
            <a:headEnd/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6290" name="Object 2"/>
          <p:cNvGraphicFramePr>
            <a:graphicFrameLocks noChangeAspect="1"/>
          </p:cNvGraphicFramePr>
          <p:nvPr/>
        </p:nvGraphicFramePr>
        <p:xfrm>
          <a:off x="3348038" y="188913"/>
          <a:ext cx="5475287" cy="648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390" name="Visio" r:id="rId3" imgW="2574341" imgH="3048610" progId="Visio.Drawing.11">
                  <p:embed/>
                </p:oleObj>
              </mc:Choice>
              <mc:Fallback>
                <p:oleObj name="Visio" r:id="rId3" imgW="2574341" imgH="3048610" progId="Visio.Drawing.1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188913"/>
                        <a:ext cx="5475287" cy="6480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291" name="Oval 3"/>
          <p:cNvSpPr>
            <a:spLocks noChangeArrowheads="1"/>
          </p:cNvSpPr>
          <p:nvPr/>
        </p:nvSpPr>
        <p:spPr bwMode="auto">
          <a:xfrm>
            <a:off x="7635875" y="5589588"/>
            <a:ext cx="1368425" cy="647700"/>
          </a:xfrm>
          <a:prstGeom prst="ellipse">
            <a:avLst/>
          </a:prstGeom>
          <a:noFill/>
          <a:ln w="28575" algn="ctr">
            <a:solidFill>
              <a:srgbClr val="FF33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36293" name="AutoShape 5"/>
          <p:cNvSpPr>
            <a:spLocks noChangeArrowheads="1"/>
          </p:cNvSpPr>
          <p:nvPr/>
        </p:nvSpPr>
        <p:spPr bwMode="auto">
          <a:xfrm>
            <a:off x="4251325" y="549275"/>
            <a:ext cx="863600" cy="431800"/>
          </a:xfrm>
          <a:prstGeom prst="roundRect">
            <a:avLst>
              <a:gd name="adj" fmla="val 41176"/>
            </a:avLst>
          </a:prstGeom>
          <a:noFill/>
          <a:ln w="28575" algn="ctr">
            <a:solidFill>
              <a:srgbClr val="FF66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36294" name="AutoShape 6"/>
          <p:cNvSpPr>
            <a:spLocks noChangeArrowheads="1"/>
          </p:cNvSpPr>
          <p:nvPr/>
        </p:nvSpPr>
        <p:spPr bwMode="auto">
          <a:xfrm>
            <a:off x="4611688" y="1123950"/>
            <a:ext cx="504825" cy="1030288"/>
          </a:xfrm>
          <a:prstGeom prst="roundRect">
            <a:avLst>
              <a:gd name="adj" fmla="val 34278"/>
            </a:avLst>
          </a:prstGeom>
          <a:noFill/>
          <a:ln w="28575" algn="ctr">
            <a:solidFill>
              <a:srgbClr val="FF66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36297" name="Oval 9"/>
          <p:cNvSpPr>
            <a:spLocks noChangeArrowheads="1"/>
          </p:cNvSpPr>
          <p:nvPr/>
        </p:nvSpPr>
        <p:spPr bwMode="auto">
          <a:xfrm>
            <a:off x="3924300" y="5373688"/>
            <a:ext cx="327025" cy="360362"/>
          </a:xfrm>
          <a:prstGeom prst="ellipse">
            <a:avLst/>
          </a:prstGeom>
          <a:noFill/>
          <a:ln w="28575" algn="ctr">
            <a:solidFill>
              <a:srgbClr val="FF33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036299" name="Object 11"/>
          <p:cNvGraphicFramePr>
            <a:graphicFrameLocks noChangeAspect="1"/>
          </p:cNvGraphicFramePr>
          <p:nvPr/>
        </p:nvGraphicFramePr>
        <p:xfrm>
          <a:off x="34925" y="3863975"/>
          <a:ext cx="3025775" cy="273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391" name="Visio" r:id="rId5" imgW="3197047" imgH="2765146" progId="Visio.Drawing.11">
                  <p:embed/>
                </p:oleObj>
              </mc:Choice>
              <mc:Fallback>
                <p:oleObj name="Visio" r:id="rId5" imgW="3197047" imgH="2765146" progId="Visio.Drawing.11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3863975"/>
                        <a:ext cx="3025775" cy="2733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FF"/>
                            </a:solidFill>
                            <a:miter lim="800000"/>
                            <a:headEnd/>
                            <a:tailEnd type="none" w="med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300" name="Freeform 12"/>
          <p:cNvSpPr>
            <a:spLocks/>
          </p:cNvSpPr>
          <p:nvPr/>
        </p:nvSpPr>
        <p:spPr bwMode="auto">
          <a:xfrm>
            <a:off x="2987675" y="4437063"/>
            <a:ext cx="2952750" cy="18002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98" y="771"/>
              </a:cxn>
              <a:cxn ang="0">
                <a:pos x="1587" y="953"/>
              </a:cxn>
            </a:cxnLst>
            <a:rect l="0" t="0" r="r" b="b"/>
            <a:pathLst>
              <a:path w="1587" h="953">
                <a:moveTo>
                  <a:pt x="0" y="0"/>
                </a:moveTo>
                <a:cubicBezTo>
                  <a:pt x="117" y="306"/>
                  <a:pt x="234" y="612"/>
                  <a:pt x="498" y="771"/>
                </a:cubicBezTo>
                <a:cubicBezTo>
                  <a:pt x="762" y="930"/>
                  <a:pt x="1174" y="941"/>
                  <a:pt x="1587" y="953"/>
                </a:cubicBezTo>
              </a:path>
            </a:pathLst>
          </a:custGeom>
          <a:noFill/>
          <a:ln w="28575" cap="flat" cmpd="sng">
            <a:solidFill>
              <a:srgbClr val="008000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36301" name="Text Box 13"/>
          <p:cNvSpPr txBox="1">
            <a:spLocks noChangeArrowheads="1"/>
          </p:cNvSpPr>
          <p:nvPr/>
        </p:nvSpPr>
        <p:spPr bwMode="auto">
          <a:xfrm rot="1617249">
            <a:off x="3276600" y="5805488"/>
            <a:ext cx="122396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008000"/>
                </a:solidFill>
              </a:rPr>
              <a:t>7000H</a:t>
            </a:r>
            <a:endParaRPr lang="zh-CN" altLang="en-US" dirty="0">
              <a:solidFill>
                <a:srgbClr val="008000"/>
              </a:solidFill>
            </a:endParaRPr>
          </a:p>
        </p:txBody>
      </p:sp>
      <p:sp>
        <p:nvSpPr>
          <p:cNvPr id="1036302" name="Text Box 14"/>
          <p:cNvSpPr txBox="1">
            <a:spLocks noChangeArrowheads="1"/>
          </p:cNvSpPr>
          <p:nvPr/>
        </p:nvSpPr>
        <p:spPr bwMode="auto">
          <a:xfrm>
            <a:off x="3276600" y="3716338"/>
            <a:ext cx="433388" cy="8223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FF6600"/>
                </a:solidFill>
              </a:rPr>
              <a:t>译</a:t>
            </a:r>
          </a:p>
          <a:p>
            <a:r>
              <a:rPr lang="zh-CN" altLang="en-US">
                <a:solidFill>
                  <a:srgbClr val="FF6600"/>
                </a:solidFill>
              </a:rPr>
              <a:t>码</a:t>
            </a:r>
          </a:p>
        </p:txBody>
      </p:sp>
      <p:sp>
        <p:nvSpPr>
          <p:cNvPr id="1036303" name="AutoShape 15"/>
          <p:cNvSpPr>
            <a:spLocks/>
          </p:cNvSpPr>
          <p:nvPr/>
        </p:nvSpPr>
        <p:spPr bwMode="auto">
          <a:xfrm>
            <a:off x="3708400" y="3068638"/>
            <a:ext cx="287338" cy="2089150"/>
          </a:xfrm>
          <a:prstGeom prst="leftBrace">
            <a:avLst>
              <a:gd name="adj1" fmla="val 60589"/>
              <a:gd name="adj2" fmla="val 50000"/>
            </a:avLst>
          </a:prstGeom>
          <a:noFill/>
          <a:ln w="28575">
            <a:solidFill>
              <a:srgbClr val="FF66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36304" name="Text Box 16"/>
          <p:cNvSpPr txBox="1">
            <a:spLocks noChangeArrowheads="1"/>
          </p:cNvSpPr>
          <p:nvPr/>
        </p:nvSpPr>
        <p:spPr bwMode="auto">
          <a:xfrm>
            <a:off x="4354513" y="5480050"/>
            <a:ext cx="1296987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rgbClr val="FF3300"/>
                </a:solidFill>
              </a:rPr>
              <a:t>状态端口</a:t>
            </a:r>
          </a:p>
        </p:txBody>
      </p:sp>
      <p:sp>
        <p:nvSpPr>
          <p:cNvPr id="15" name="AutoShape 7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8532813" y="4077090"/>
            <a:ext cx="431800" cy="431800"/>
          </a:xfrm>
          <a:prstGeom prst="actionButtonReturn">
            <a:avLst/>
          </a:prstGeom>
          <a:ln>
            <a:headEnd/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036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6300" grpId="0" animBg="1"/>
      <p:bldP spid="103630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683460" y="4869200"/>
            <a:ext cx="8460540" cy="1988800"/>
          </a:xfrm>
          <a:prstGeom prst="rect">
            <a:avLst/>
          </a:prstGeom>
          <a:solidFill>
            <a:srgbClr val="FFFF99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softEdge rad="495300"/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864258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763713" y="1700213"/>
            <a:ext cx="7235825" cy="2592387"/>
          </a:xfrm>
          <a:noFill/>
          <a:ln/>
        </p:spPr>
        <p:txBody>
          <a:bodyPr anchor="ctr"/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 b="0" dirty="0">
                <a:solidFill>
                  <a:srgbClr val="FFFF00"/>
                </a:solidFill>
                <a:ea typeface="黑体" pitchFamily="2" charset="-122"/>
              </a:rPr>
              <a:t>微机原理</a:t>
            </a:r>
            <a:r>
              <a:rPr lang="zh-CN" altLang="en-US" sz="4000" b="0" dirty="0">
                <a:solidFill>
                  <a:schemeClr val="bg1"/>
                </a:solidFill>
                <a:ea typeface="黑体" pitchFamily="2" charset="-122"/>
              </a:rPr>
              <a:t>及</a:t>
            </a:r>
            <a:r>
              <a:rPr lang="zh-CN" altLang="en-US" sz="4000" b="0" dirty="0">
                <a:solidFill>
                  <a:srgbClr val="FFFF00"/>
                </a:solidFill>
                <a:ea typeface="黑体" pitchFamily="2" charset="-122"/>
              </a:rPr>
              <a:t>接口技术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 b="0" dirty="0">
                <a:solidFill>
                  <a:srgbClr val="FFFFFF"/>
                </a:solidFill>
                <a:ea typeface="黑体" pitchFamily="2" charset="-122"/>
              </a:rPr>
              <a:t>第</a:t>
            </a:r>
            <a:r>
              <a:rPr lang="en-US" altLang="zh-CN" sz="7200" b="0" dirty="0">
                <a:solidFill>
                  <a:srgbClr val="FFFFFF"/>
                </a:solidFill>
                <a:ea typeface="黑体" pitchFamily="2" charset="-122"/>
              </a:rPr>
              <a:t>5</a:t>
            </a:r>
            <a:r>
              <a:rPr lang="zh-CN" altLang="en-US" sz="4000" b="0" dirty="0">
                <a:solidFill>
                  <a:srgbClr val="FFFFFF"/>
                </a:solidFill>
                <a:ea typeface="黑体" pitchFamily="2" charset="-122"/>
              </a:rPr>
              <a:t>章  存储技术</a:t>
            </a:r>
          </a:p>
        </p:txBody>
      </p:sp>
      <p:sp>
        <p:nvSpPr>
          <p:cNvPr id="864259" name="Rectangle 3"/>
          <p:cNvSpPr>
            <a:spLocks noChangeArrowheads="1"/>
          </p:cNvSpPr>
          <p:nvPr/>
        </p:nvSpPr>
        <p:spPr bwMode="auto">
          <a:xfrm>
            <a:off x="467430" y="4293120"/>
            <a:ext cx="8497183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CN" sz="3600" dirty="0">
                <a:latin typeface="+mn-lt"/>
                <a:ea typeface="楷体" panose="02010609060101010101" pitchFamily="49" charset="-122"/>
              </a:rPr>
              <a:t>5.2  </a:t>
            </a:r>
            <a:r>
              <a:rPr lang="zh-CN" altLang="en-US" sz="3600" dirty="0">
                <a:latin typeface="+mn-lt"/>
                <a:ea typeface="楷体" panose="02010609060101010101" pitchFamily="49" charset="-122"/>
              </a:rPr>
              <a:t>常用存储器</a:t>
            </a:r>
            <a:r>
              <a:rPr lang="zh-CN" altLang="en-US" sz="3600" dirty="0">
                <a:solidFill>
                  <a:srgbClr val="FF0000"/>
                </a:solidFill>
                <a:latin typeface="+mn-lt"/>
                <a:ea typeface="楷体" panose="02010609060101010101" pitchFamily="49" charset="-122"/>
              </a:rPr>
              <a:t>芯片</a:t>
            </a:r>
            <a:r>
              <a:rPr lang="zh-CN" altLang="en-US" sz="3600" dirty="0">
                <a:latin typeface="+mn-lt"/>
                <a:ea typeface="楷体" panose="02010609060101010101" pitchFamily="49" charset="-122"/>
              </a:rPr>
              <a:t>及</a:t>
            </a:r>
            <a:r>
              <a:rPr lang="zh-CN" altLang="en-US" sz="3600" dirty="0">
                <a:solidFill>
                  <a:srgbClr val="FF0000"/>
                </a:solidFill>
                <a:latin typeface="+mn-lt"/>
                <a:ea typeface="楷体" panose="02010609060101010101" pitchFamily="49" charset="-122"/>
              </a:rPr>
              <a:t>连接</a:t>
            </a:r>
            <a:r>
              <a:rPr lang="zh-CN" altLang="en-US" sz="3600" dirty="0">
                <a:latin typeface="+mn-lt"/>
                <a:ea typeface="楷体" panose="02010609060101010101" pitchFamily="49" charset="-122"/>
              </a:rPr>
              <a:t>使用</a:t>
            </a:r>
            <a:endParaRPr lang="en-US" altLang="zh-CN" sz="3600" dirty="0">
              <a:latin typeface="+mn-lt"/>
              <a:ea typeface="楷体" panose="02010609060101010101" pitchFamily="49" charset="-122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67430" y="4995636"/>
            <a:ext cx="8497183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CN" sz="3200" dirty="0">
                <a:solidFill>
                  <a:srgbClr val="0000FF"/>
                </a:solidFill>
                <a:latin typeface="+mn-lt"/>
                <a:ea typeface="楷体" panose="02010609060101010101" pitchFamily="49" charset="-122"/>
              </a:rPr>
              <a:t>5.2.1 </a:t>
            </a:r>
            <a:r>
              <a:rPr lang="en-US" altLang="zh-CN" sz="3200" dirty="0" smtClean="0">
                <a:solidFill>
                  <a:srgbClr val="0000FF"/>
                </a:solidFill>
                <a:latin typeface="+mn-lt"/>
                <a:ea typeface="楷体" panose="02010609060101010101" pitchFamily="49" charset="-122"/>
              </a:rPr>
              <a:t> SRAM</a:t>
            </a:r>
            <a:r>
              <a:rPr lang="zh-CN" altLang="en-US" sz="3200" dirty="0" smtClean="0">
                <a:solidFill>
                  <a:srgbClr val="0000FF"/>
                </a:solidFill>
                <a:latin typeface="+mn-lt"/>
                <a:ea typeface="楷体" panose="02010609060101010101" pitchFamily="49" charset="-122"/>
              </a:rPr>
              <a:t>及</a:t>
            </a:r>
            <a:r>
              <a:rPr lang="zh-CN" altLang="en-US" sz="3200" dirty="0">
                <a:solidFill>
                  <a:srgbClr val="0000FF"/>
                </a:solidFill>
                <a:latin typeface="+mn-lt"/>
                <a:ea typeface="楷体" panose="02010609060101010101" pitchFamily="49" charset="-122"/>
              </a:rPr>
              <a:t>接口设计</a:t>
            </a:r>
            <a:endParaRPr lang="en-US" altLang="zh-CN" sz="3200" dirty="0">
              <a:solidFill>
                <a:srgbClr val="0000FF"/>
              </a:solidFill>
              <a:latin typeface="+mn-lt"/>
              <a:ea typeface="楷体" panose="02010609060101010101" pitchFamily="49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67430" y="5516093"/>
            <a:ext cx="8497183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CN" sz="3200" dirty="0">
                <a:solidFill>
                  <a:srgbClr val="0000FF"/>
                </a:solidFill>
                <a:latin typeface="+mn-lt"/>
                <a:ea typeface="楷体" panose="02010609060101010101" pitchFamily="49" charset="-122"/>
              </a:rPr>
              <a:t>5.4  Intel 16/32</a:t>
            </a:r>
            <a:r>
              <a:rPr lang="zh-CN" altLang="en-US" sz="3200" dirty="0" smtClean="0">
                <a:solidFill>
                  <a:srgbClr val="0000FF"/>
                </a:solidFill>
                <a:latin typeface="+mn-lt"/>
                <a:ea typeface="楷体" panose="02010609060101010101" pitchFamily="49" charset="-122"/>
              </a:rPr>
              <a:t>位主存</a:t>
            </a:r>
            <a:r>
              <a:rPr lang="zh-CN" altLang="en-US" sz="3200" dirty="0">
                <a:solidFill>
                  <a:srgbClr val="0000FF"/>
                </a:solidFill>
                <a:latin typeface="+mn-lt"/>
                <a:ea typeface="楷体" panose="02010609060101010101" pitchFamily="49" charset="-122"/>
              </a:rPr>
              <a:t>设计</a:t>
            </a:r>
            <a:r>
              <a:rPr lang="en-US" altLang="zh-CN" sz="32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 sz="3200" dirty="0">
                <a:solidFill>
                  <a:srgbClr val="0000FF"/>
                </a:solidFill>
                <a:latin typeface="+mn-lt"/>
                <a:ea typeface="楷体" panose="02010609060101010101" pitchFamily="49" charset="-122"/>
              </a:rPr>
              <a:t>SRAM</a:t>
            </a:r>
            <a:r>
              <a:rPr lang="zh-CN" altLang="en-US" sz="3200" dirty="0">
                <a:solidFill>
                  <a:srgbClr val="0000FF"/>
                </a:solidFill>
                <a:latin typeface="+mn-lt"/>
                <a:ea typeface="楷体" panose="02010609060101010101" pitchFamily="49" charset="-122"/>
              </a:rPr>
              <a:t>部分</a:t>
            </a:r>
            <a:r>
              <a:rPr lang="en-US" altLang="zh-CN" sz="32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755470" y="4941210"/>
            <a:ext cx="8137705" cy="0"/>
          </a:xfrm>
          <a:prstGeom prst="line">
            <a:avLst/>
          </a:prstGeom>
          <a:noFill/>
          <a:ln w="76200" cmpd="tri">
            <a:solidFill>
              <a:srgbClr val="006600"/>
            </a:solidFill>
            <a:round/>
            <a:headEnd/>
            <a:tailEnd type="none" w="med" len="lg"/>
          </a:ln>
          <a:effectLst/>
        </p:spPr>
        <p:txBody>
          <a:bodyPr wrap="square" anchor="ctr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79515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4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4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64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64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64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64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64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6290" name="Object 2"/>
          <p:cNvGraphicFramePr>
            <a:graphicFrameLocks noChangeAspect="1"/>
          </p:cNvGraphicFramePr>
          <p:nvPr/>
        </p:nvGraphicFramePr>
        <p:xfrm>
          <a:off x="3348038" y="188913"/>
          <a:ext cx="5475287" cy="648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248" name="Visio" r:id="rId3" imgW="2574341" imgH="3048610" progId="Visio.Drawing.11">
                  <p:embed/>
                </p:oleObj>
              </mc:Choice>
              <mc:Fallback>
                <p:oleObj name="Visio" r:id="rId3" imgW="2574341" imgH="3048610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188913"/>
                        <a:ext cx="5475287" cy="6480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291" name="Oval 3"/>
          <p:cNvSpPr>
            <a:spLocks noChangeArrowheads="1"/>
          </p:cNvSpPr>
          <p:nvPr/>
        </p:nvSpPr>
        <p:spPr bwMode="auto">
          <a:xfrm>
            <a:off x="7635875" y="5589588"/>
            <a:ext cx="1368425" cy="647700"/>
          </a:xfrm>
          <a:prstGeom prst="ellipse">
            <a:avLst/>
          </a:prstGeom>
          <a:noFill/>
          <a:ln w="28575" algn="ctr">
            <a:solidFill>
              <a:srgbClr val="FF33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36293" name="AutoShape 5"/>
          <p:cNvSpPr>
            <a:spLocks noChangeArrowheads="1"/>
          </p:cNvSpPr>
          <p:nvPr/>
        </p:nvSpPr>
        <p:spPr bwMode="auto">
          <a:xfrm>
            <a:off x="4251325" y="549275"/>
            <a:ext cx="863600" cy="431800"/>
          </a:xfrm>
          <a:prstGeom prst="roundRect">
            <a:avLst>
              <a:gd name="adj" fmla="val 41176"/>
            </a:avLst>
          </a:prstGeom>
          <a:noFill/>
          <a:ln w="28575" algn="ctr">
            <a:solidFill>
              <a:srgbClr val="FF66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36294" name="AutoShape 6"/>
          <p:cNvSpPr>
            <a:spLocks noChangeArrowheads="1"/>
          </p:cNvSpPr>
          <p:nvPr/>
        </p:nvSpPr>
        <p:spPr bwMode="auto">
          <a:xfrm>
            <a:off x="4611688" y="1123950"/>
            <a:ext cx="504825" cy="1030288"/>
          </a:xfrm>
          <a:prstGeom prst="roundRect">
            <a:avLst>
              <a:gd name="adj" fmla="val 34278"/>
            </a:avLst>
          </a:prstGeom>
          <a:noFill/>
          <a:ln w="28575" algn="ctr">
            <a:solidFill>
              <a:srgbClr val="FF66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36297" name="Oval 9"/>
          <p:cNvSpPr>
            <a:spLocks noChangeArrowheads="1"/>
          </p:cNvSpPr>
          <p:nvPr/>
        </p:nvSpPr>
        <p:spPr bwMode="auto">
          <a:xfrm>
            <a:off x="3924300" y="5373688"/>
            <a:ext cx="327025" cy="360362"/>
          </a:xfrm>
          <a:prstGeom prst="ellipse">
            <a:avLst/>
          </a:prstGeom>
          <a:noFill/>
          <a:ln w="28575" algn="ctr">
            <a:solidFill>
              <a:srgbClr val="FF33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36300" name="Freeform 12"/>
          <p:cNvSpPr>
            <a:spLocks/>
          </p:cNvSpPr>
          <p:nvPr/>
        </p:nvSpPr>
        <p:spPr bwMode="auto">
          <a:xfrm>
            <a:off x="2987675" y="4437063"/>
            <a:ext cx="2952750" cy="18002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98" y="771"/>
              </a:cxn>
              <a:cxn ang="0">
                <a:pos x="1587" y="953"/>
              </a:cxn>
            </a:cxnLst>
            <a:rect l="0" t="0" r="r" b="b"/>
            <a:pathLst>
              <a:path w="1587" h="953">
                <a:moveTo>
                  <a:pt x="0" y="0"/>
                </a:moveTo>
                <a:cubicBezTo>
                  <a:pt x="117" y="306"/>
                  <a:pt x="234" y="612"/>
                  <a:pt x="498" y="771"/>
                </a:cubicBezTo>
                <a:cubicBezTo>
                  <a:pt x="762" y="930"/>
                  <a:pt x="1174" y="941"/>
                  <a:pt x="1587" y="953"/>
                </a:cubicBezTo>
              </a:path>
            </a:pathLst>
          </a:custGeom>
          <a:noFill/>
          <a:ln w="28575" cap="flat" cmpd="sng">
            <a:solidFill>
              <a:srgbClr val="008000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36301" name="Text Box 13"/>
          <p:cNvSpPr txBox="1">
            <a:spLocks noChangeArrowheads="1"/>
          </p:cNvSpPr>
          <p:nvPr/>
        </p:nvSpPr>
        <p:spPr bwMode="auto">
          <a:xfrm rot="1617249">
            <a:off x="3276600" y="5805488"/>
            <a:ext cx="122396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008000"/>
                </a:solidFill>
              </a:rPr>
              <a:t>7000H</a:t>
            </a:r>
            <a:endParaRPr lang="zh-CN" altLang="en-US" dirty="0">
              <a:solidFill>
                <a:srgbClr val="008000"/>
              </a:solidFill>
            </a:endParaRPr>
          </a:p>
        </p:txBody>
      </p:sp>
      <p:sp>
        <p:nvSpPr>
          <p:cNvPr id="1036302" name="Text Box 14"/>
          <p:cNvSpPr txBox="1">
            <a:spLocks noChangeArrowheads="1"/>
          </p:cNvSpPr>
          <p:nvPr/>
        </p:nvSpPr>
        <p:spPr bwMode="auto">
          <a:xfrm>
            <a:off x="3276600" y="3716338"/>
            <a:ext cx="433388" cy="8223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FF6600"/>
                </a:solidFill>
              </a:rPr>
              <a:t>译</a:t>
            </a:r>
          </a:p>
          <a:p>
            <a:r>
              <a:rPr lang="zh-CN" altLang="en-US">
                <a:solidFill>
                  <a:srgbClr val="FF6600"/>
                </a:solidFill>
              </a:rPr>
              <a:t>码</a:t>
            </a:r>
          </a:p>
        </p:txBody>
      </p:sp>
      <p:sp>
        <p:nvSpPr>
          <p:cNvPr id="1036303" name="AutoShape 15"/>
          <p:cNvSpPr>
            <a:spLocks/>
          </p:cNvSpPr>
          <p:nvPr/>
        </p:nvSpPr>
        <p:spPr bwMode="auto">
          <a:xfrm>
            <a:off x="3708400" y="3068638"/>
            <a:ext cx="287338" cy="2089150"/>
          </a:xfrm>
          <a:prstGeom prst="leftBrace">
            <a:avLst>
              <a:gd name="adj1" fmla="val 60589"/>
              <a:gd name="adj2" fmla="val 50000"/>
            </a:avLst>
          </a:prstGeom>
          <a:noFill/>
          <a:ln w="28575">
            <a:solidFill>
              <a:srgbClr val="FF66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36304" name="Text Box 16"/>
          <p:cNvSpPr txBox="1">
            <a:spLocks noChangeArrowheads="1"/>
          </p:cNvSpPr>
          <p:nvPr/>
        </p:nvSpPr>
        <p:spPr bwMode="auto">
          <a:xfrm>
            <a:off x="4354513" y="5480050"/>
            <a:ext cx="1296987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rgbClr val="FF3300"/>
                </a:solidFill>
              </a:rPr>
              <a:t>状态端口</a:t>
            </a:r>
          </a:p>
        </p:txBody>
      </p:sp>
      <p:sp>
        <p:nvSpPr>
          <p:cNvPr id="14" name="矩形 13"/>
          <p:cNvSpPr/>
          <p:nvPr/>
        </p:nvSpPr>
        <p:spPr bwMode="auto">
          <a:xfrm>
            <a:off x="1971082" y="2714620"/>
            <a:ext cx="806746" cy="3357586"/>
          </a:xfrm>
          <a:prstGeom prst="rect">
            <a:avLst/>
          </a:prstGeom>
          <a:solidFill>
            <a:srgbClr val="CCFFFF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≥</a:t>
            </a: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1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cxnSp>
        <p:nvCxnSpPr>
          <p:cNvPr id="22" name="直接连接符 21"/>
          <p:cNvCxnSpPr/>
          <p:nvPr/>
        </p:nvCxnSpPr>
        <p:spPr bwMode="auto">
          <a:xfrm>
            <a:off x="970950" y="2857496"/>
            <a:ext cx="100013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328008" y="2643182"/>
            <a:ext cx="714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 smtClean="0"/>
              <a:t>IOR</a:t>
            </a:r>
            <a:endParaRPr lang="zh-CN" altLang="en-US" sz="2000" dirty="0"/>
          </a:p>
        </p:txBody>
      </p:sp>
      <p:cxnSp>
        <p:nvCxnSpPr>
          <p:cNvPr id="26" name="直接连接符 25"/>
          <p:cNvCxnSpPr/>
          <p:nvPr/>
        </p:nvCxnSpPr>
        <p:spPr bwMode="auto">
          <a:xfrm>
            <a:off x="399446" y="2714620"/>
            <a:ext cx="50006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328008" y="2928934"/>
            <a:ext cx="1000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 smtClean="0"/>
              <a:t>AEN</a:t>
            </a:r>
            <a:endParaRPr lang="zh-CN" altLang="en-US" sz="2000" dirty="0"/>
          </a:p>
        </p:txBody>
      </p:sp>
      <p:cxnSp>
        <p:nvCxnSpPr>
          <p:cNvPr id="29" name="直接连接符 28"/>
          <p:cNvCxnSpPr/>
          <p:nvPr/>
        </p:nvCxnSpPr>
        <p:spPr bwMode="auto">
          <a:xfrm>
            <a:off x="970950" y="3143248"/>
            <a:ext cx="100013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328008" y="3214686"/>
            <a:ext cx="1000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 smtClean="0"/>
              <a:t>A15</a:t>
            </a:r>
            <a:endParaRPr lang="zh-CN" altLang="en-US" sz="2000" dirty="0"/>
          </a:p>
        </p:txBody>
      </p:sp>
      <p:cxnSp>
        <p:nvCxnSpPr>
          <p:cNvPr id="33" name="直接连接符 32"/>
          <p:cNvCxnSpPr/>
          <p:nvPr/>
        </p:nvCxnSpPr>
        <p:spPr bwMode="auto">
          <a:xfrm>
            <a:off x="899512" y="3429000"/>
            <a:ext cx="107157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" name="组合 34"/>
          <p:cNvGrpSpPr/>
          <p:nvPr/>
        </p:nvGrpSpPr>
        <p:grpSpPr>
          <a:xfrm>
            <a:off x="1328140" y="3571876"/>
            <a:ext cx="428628" cy="428628"/>
            <a:chOff x="500034" y="1000108"/>
            <a:chExt cx="571504" cy="571503"/>
          </a:xfrm>
          <a:solidFill>
            <a:srgbClr val="CCFFFF"/>
          </a:solidFill>
        </p:grpSpPr>
        <p:sp>
          <p:nvSpPr>
            <p:cNvPr id="36" name="矩形 35"/>
            <p:cNvSpPr/>
            <p:nvPr/>
          </p:nvSpPr>
          <p:spPr bwMode="auto">
            <a:xfrm>
              <a:off x="500034" y="1000108"/>
              <a:ext cx="428628" cy="571503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FF"/>
                </a:buClr>
                <a:buSzTx/>
                <a:buFont typeface="Wingdings" pitchFamily="2" charset="2"/>
                <a:buNone/>
                <a:tabLst/>
              </a:pPr>
              <a:r>
                <a:rPr kumimoji="0" lang="en-US" altLang="zh-CN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</a:rPr>
                <a:t>1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37" name="椭圆 36"/>
            <p:cNvSpPr/>
            <p:nvPr/>
          </p:nvSpPr>
          <p:spPr bwMode="auto">
            <a:xfrm flipV="1">
              <a:off x="928662" y="1214422"/>
              <a:ext cx="142876" cy="142876"/>
            </a:xfrm>
            <a:prstGeom prst="ellipse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mtClean="0"/>
            </a:p>
          </p:txBody>
        </p:sp>
      </p:grpSp>
      <p:cxnSp>
        <p:nvCxnSpPr>
          <p:cNvPr id="38" name="直接连接符 37"/>
          <p:cNvCxnSpPr/>
          <p:nvPr/>
        </p:nvCxnSpPr>
        <p:spPr bwMode="auto">
          <a:xfrm>
            <a:off x="1756768" y="3786190"/>
            <a:ext cx="21431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 flipV="1">
            <a:off x="899512" y="3786189"/>
            <a:ext cx="428628" cy="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328008" y="3571876"/>
            <a:ext cx="857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 smtClean="0"/>
              <a:t>A14</a:t>
            </a:r>
            <a:endParaRPr lang="zh-CN" altLang="en-US" sz="2000" dirty="0"/>
          </a:p>
        </p:txBody>
      </p:sp>
      <p:grpSp>
        <p:nvGrpSpPr>
          <p:cNvPr id="4" name="组合 41"/>
          <p:cNvGrpSpPr/>
          <p:nvPr/>
        </p:nvGrpSpPr>
        <p:grpSpPr>
          <a:xfrm>
            <a:off x="1328140" y="4071942"/>
            <a:ext cx="428628" cy="428628"/>
            <a:chOff x="500034" y="1000108"/>
            <a:chExt cx="571504" cy="571503"/>
          </a:xfrm>
          <a:solidFill>
            <a:srgbClr val="CCFFFF"/>
          </a:solidFill>
        </p:grpSpPr>
        <p:sp>
          <p:nvSpPr>
            <p:cNvPr id="43" name="矩形 42"/>
            <p:cNvSpPr/>
            <p:nvPr/>
          </p:nvSpPr>
          <p:spPr bwMode="auto">
            <a:xfrm>
              <a:off x="500034" y="1000108"/>
              <a:ext cx="428628" cy="571503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FF"/>
                </a:buClr>
                <a:buSzTx/>
                <a:buFont typeface="Wingdings" pitchFamily="2" charset="2"/>
                <a:buNone/>
                <a:tabLst/>
              </a:pPr>
              <a:r>
                <a:rPr kumimoji="0" lang="en-US" altLang="zh-CN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</a:rPr>
                <a:t>1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44" name="椭圆 43"/>
            <p:cNvSpPr/>
            <p:nvPr/>
          </p:nvSpPr>
          <p:spPr bwMode="auto">
            <a:xfrm flipV="1">
              <a:off x="928662" y="1214422"/>
              <a:ext cx="142876" cy="142876"/>
            </a:xfrm>
            <a:prstGeom prst="ellipse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mtClean="0"/>
            </a:p>
          </p:txBody>
        </p:sp>
      </p:grpSp>
      <p:cxnSp>
        <p:nvCxnSpPr>
          <p:cNvPr id="45" name="直接连接符 44"/>
          <p:cNvCxnSpPr/>
          <p:nvPr/>
        </p:nvCxnSpPr>
        <p:spPr bwMode="auto">
          <a:xfrm>
            <a:off x="1756768" y="4286256"/>
            <a:ext cx="21431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直接连接符 45"/>
          <p:cNvCxnSpPr/>
          <p:nvPr/>
        </p:nvCxnSpPr>
        <p:spPr bwMode="auto">
          <a:xfrm flipV="1">
            <a:off x="899512" y="4286255"/>
            <a:ext cx="428628" cy="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" name="TextBox 46"/>
          <p:cNvSpPr txBox="1"/>
          <p:nvPr/>
        </p:nvSpPr>
        <p:spPr>
          <a:xfrm>
            <a:off x="328008" y="4071942"/>
            <a:ext cx="857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 smtClean="0"/>
              <a:t>A13</a:t>
            </a:r>
            <a:endParaRPr lang="zh-CN" altLang="en-US" sz="2000" dirty="0"/>
          </a:p>
        </p:txBody>
      </p:sp>
      <p:grpSp>
        <p:nvGrpSpPr>
          <p:cNvPr id="5" name="组合 47"/>
          <p:cNvGrpSpPr/>
          <p:nvPr/>
        </p:nvGrpSpPr>
        <p:grpSpPr>
          <a:xfrm>
            <a:off x="1328140" y="4572008"/>
            <a:ext cx="428628" cy="428628"/>
            <a:chOff x="500034" y="1000108"/>
            <a:chExt cx="571504" cy="571503"/>
          </a:xfrm>
          <a:solidFill>
            <a:srgbClr val="CCFFFF"/>
          </a:solidFill>
        </p:grpSpPr>
        <p:sp>
          <p:nvSpPr>
            <p:cNvPr id="49" name="矩形 48"/>
            <p:cNvSpPr/>
            <p:nvPr/>
          </p:nvSpPr>
          <p:spPr bwMode="auto">
            <a:xfrm>
              <a:off x="500034" y="1000108"/>
              <a:ext cx="428628" cy="571503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FF"/>
                </a:buClr>
                <a:buSzTx/>
                <a:buFont typeface="Wingdings" pitchFamily="2" charset="2"/>
                <a:buNone/>
                <a:tabLst/>
              </a:pPr>
              <a:r>
                <a:rPr kumimoji="0" lang="en-US" altLang="zh-CN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</a:rPr>
                <a:t>1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50" name="椭圆 49"/>
            <p:cNvSpPr/>
            <p:nvPr/>
          </p:nvSpPr>
          <p:spPr bwMode="auto">
            <a:xfrm flipV="1">
              <a:off x="928662" y="1214422"/>
              <a:ext cx="142876" cy="142876"/>
            </a:xfrm>
            <a:prstGeom prst="ellipse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mtClean="0"/>
            </a:p>
          </p:txBody>
        </p:sp>
      </p:grpSp>
      <p:cxnSp>
        <p:nvCxnSpPr>
          <p:cNvPr id="51" name="直接连接符 50"/>
          <p:cNvCxnSpPr/>
          <p:nvPr/>
        </p:nvCxnSpPr>
        <p:spPr bwMode="auto">
          <a:xfrm>
            <a:off x="1756768" y="4786322"/>
            <a:ext cx="21431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直接连接符 51"/>
          <p:cNvCxnSpPr/>
          <p:nvPr/>
        </p:nvCxnSpPr>
        <p:spPr bwMode="auto">
          <a:xfrm flipV="1">
            <a:off x="899512" y="4786321"/>
            <a:ext cx="428628" cy="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3" name="TextBox 52"/>
          <p:cNvSpPr txBox="1"/>
          <p:nvPr/>
        </p:nvSpPr>
        <p:spPr>
          <a:xfrm>
            <a:off x="328008" y="4572008"/>
            <a:ext cx="857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 smtClean="0"/>
              <a:t>A12</a:t>
            </a:r>
            <a:endParaRPr lang="zh-CN" altLang="en-US" sz="2000" dirty="0"/>
          </a:p>
        </p:txBody>
      </p:sp>
      <p:cxnSp>
        <p:nvCxnSpPr>
          <p:cNvPr id="55" name="直接连接符 54"/>
          <p:cNvCxnSpPr/>
          <p:nvPr/>
        </p:nvCxnSpPr>
        <p:spPr bwMode="auto">
          <a:xfrm flipV="1">
            <a:off x="899512" y="5143512"/>
            <a:ext cx="1071570" cy="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6" name="TextBox 55"/>
          <p:cNvSpPr txBox="1"/>
          <p:nvPr/>
        </p:nvSpPr>
        <p:spPr>
          <a:xfrm>
            <a:off x="328008" y="4929198"/>
            <a:ext cx="857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 smtClean="0"/>
              <a:t>A11</a:t>
            </a:r>
            <a:endParaRPr lang="zh-CN" altLang="en-US" sz="2000" dirty="0"/>
          </a:p>
        </p:txBody>
      </p:sp>
      <p:cxnSp>
        <p:nvCxnSpPr>
          <p:cNvPr id="58" name="直接连接符 57"/>
          <p:cNvCxnSpPr/>
          <p:nvPr/>
        </p:nvCxnSpPr>
        <p:spPr bwMode="auto">
          <a:xfrm flipV="1">
            <a:off x="899512" y="5414862"/>
            <a:ext cx="1071570" cy="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TextBox 58"/>
          <p:cNvSpPr txBox="1"/>
          <p:nvPr/>
        </p:nvSpPr>
        <p:spPr>
          <a:xfrm>
            <a:off x="328008" y="5214950"/>
            <a:ext cx="857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 smtClean="0"/>
              <a:t>A10</a:t>
            </a:r>
            <a:endParaRPr lang="zh-CN" altLang="en-US" sz="2000" dirty="0"/>
          </a:p>
        </p:txBody>
      </p:sp>
      <p:cxnSp>
        <p:nvCxnSpPr>
          <p:cNvPr id="60" name="直接连接符 59"/>
          <p:cNvCxnSpPr/>
          <p:nvPr/>
        </p:nvCxnSpPr>
        <p:spPr bwMode="auto">
          <a:xfrm flipV="1">
            <a:off x="899512" y="5957848"/>
            <a:ext cx="1071570" cy="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1" name="TextBox 60"/>
          <p:cNvSpPr txBox="1"/>
          <p:nvPr/>
        </p:nvSpPr>
        <p:spPr>
          <a:xfrm>
            <a:off x="328008" y="5743534"/>
            <a:ext cx="857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 smtClean="0"/>
              <a:t>A0</a:t>
            </a:r>
            <a:endParaRPr lang="zh-CN" altLang="en-US" sz="2000" dirty="0"/>
          </a:p>
        </p:txBody>
      </p:sp>
      <p:sp>
        <p:nvSpPr>
          <p:cNvPr id="62" name="TextBox 61"/>
          <p:cNvSpPr txBox="1"/>
          <p:nvPr/>
        </p:nvSpPr>
        <p:spPr>
          <a:xfrm>
            <a:off x="1113826" y="5500912"/>
            <a:ext cx="553998" cy="4286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399446" y="5483660"/>
            <a:ext cx="553998" cy="4286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p:cxnSp>
        <p:nvCxnSpPr>
          <p:cNvPr id="70" name="直接连接符 69"/>
          <p:cNvCxnSpPr/>
          <p:nvPr/>
        </p:nvCxnSpPr>
        <p:spPr bwMode="auto">
          <a:xfrm>
            <a:off x="2786050" y="4429132"/>
            <a:ext cx="21431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8" name="AutoShape 7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8532813" y="4077090"/>
            <a:ext cx="431800" cy="431800"/>
          </a:xfrm>
          <a:prstGeom prst="actionButtonReturn">
            <a:avLst/>
          </a:prstGeom>
          <a:ln>
            <a:headEnd/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036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6300" grpId="0" animBg="1"/>
      <p:bldP spid="1036301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378" name="Rectangle 2"/>
          <p:cNvSpPr>
            <a:spLocks noGrp="1" noChangeArrowheads="1"/>
          </p:cNvSpPr>
          <p:nvPr>
            <p:ph idx="1"/>
          </p:nvPr>
        </p:nvSpPr>
        <p:spPr>
          <a:xfrm>
            <a:off x="250825" y="620713"/>
            <a:ext cx="8642350" cy="6048375"/>
          </a:xfrm>
        </p:spPr>
        <p:txBody>
          <a:bodyPr/>
          <a:lstStyle/>
          <a:p>
            <a:pPr marL="0" indent="0">
              <a:spcBef>
                <a:spcPts val="600"/>
              </a:spcBef>
              <a:buFont typeface="Wingdings" pitchFamily="2" charset="2"/>
              <a:buNone/>
            </a:pPr>
            <a:r>
              <a:rPr lang="en-US" altLang="zh-CN" sz="2400" b="1" dirty="0">
                <a:latin typeface="Courier New" pitchFamily="49" charset="0"/>
              </a:rPr>
              <a:t>START: MOV  AX,0E00H	  ;</a:t>
            </a:r>
            <a:r>
              <a:rPr lang="zh-CN" altLang="en-US" sz="2400" b="1" dirty="0">
                <a:latin typeface="Courier New" pitchFamily="49" charset="0"/>
              </a:rPr>
              <a:t>段地址</a:t>
            </a:r>
          </a:p>
          <a:p>
            <a:pPr marL="0" indent="0">
              <a:spcBef>
                <a:spcPts val="600"/>
              </a:spcBef>
              <a:buFont typeface="Wingdings" pitchFamily="2" charset="2"/>
              <a:buNone/>
            </a:pPr>
            <a:r>
              <a:rPr lang="en-US" altLang="zh-CN" sz="2400" b="1" dirty="0">
                <a:latin typeface="Courier New" pitchFamily="49" charset="0"/>
              </a:rPr>
              <a:t>	  MOV  DS,AX	  ;</a:t>
            </a:r>
            <a:r>
              <a:rPr lang="zh-CN" altLang="en-US" sz="2400" b="1" dirty="0">
                <a:latin typeface="Courier New" pitchFamily="49" charset="0"/>
              </a:rPr>
              <a:t>地址范围</a:t>
            </a:r>
            <a:r>
              <a:rPr lang="en-US" altLang="zh-CN" sz="2400" b="1" dirty="0" smtClean="0">
                <a:latin typeface="Courier New" pitchFamily="49" charset="0"/>
              </a:rPr>
              <a:t>:0E000</a:t>
            </a:r>
            <a:r>
              <a:rPr lang="zh-CN" altLang="en-US" sz="2400" b="1" dirty="0" smtClean="0">
                <a:latin typeface="Courier New" pitchFamily="49" charset="0"/>
              </a:rPr>
              <a:t>～</a:t>
            </a:r>
            <a:r>
              <a:rPr lang="en-US" altLang="zh-CN" sz="2400" b="1" dirty="0" smtClean="0">
                <a:latin typeface="Courier New" pitchFamily="49" charset="0"/>
              </a:rPr>
              <a:t>0FFFFH</a:t>
            </a:r>
            <a:endParaRPr lang="en-US" altLang="zh-CN" sz="2400" b="1" dirty="0">
              <a:latin typeface="Courier New" pitchFamily="49" charset="0"/>
            </a:endParaRPr>
          </a:p>
          <a:p>
            <a:pPr marL="0" indent="0">
              <a:spcBef>
                <a:spcPts val="600"/>
              </a:spcBef>
              <a:buFont typeface="Wingdings" pitchFamily="2" charset="2"/>
              <a:buNone/>
            </a:pPr>
            <a:r>
              <a:rPr lang="en-US" altLang="zh-CN" sz="2400" b="1" dirty="0">
                <a:latin typeface="Courier New" pitchFamily="49" charset="0"/>
              </a:rPr>
              <a:t>       MOV  SI,0000H	  ;</a:t>
            </a:r>
            <a:r>
              <a:rPr lang="zh-CN" altLang="en-US" sz="2400" b="1" dirty="0">
                <a:latin typeface="Courier New" pitchFamily="49" charset="0"/>
              </a:rPr>
              <a:t>地址指针</a:t>
            </a:r>
          </a:p>
          <a:p>
            <a:pPr marL="0" indent="0">
              <a:spcBef>
                <a:spcPts val="600"/>
              </a:spcBef>
              <a:buFont typeface="Wingdings" pitchFamily="2" charset="2"/>
              <a:buNone/>
            </a:pPr>
            <a:r>
              <a:rPr lang="en-US" altLang="zh-CN" sz="2400" b="1" dirty="0">
                <a:latin typeface="Courier New" pitchFamily="49" charset="0"/>
              </a:rPr>
              <a:t>       MOV  CX,2000H	  ;</a:t>
            </a:r>
            <a:r>
              <a:rPr lang="zh-CN" altLang="en-US" sz="2400" b="1" dirty="0">
                <a:latin typeface="Courier New" pitchFamily="49" charset="0"/>
              </a:rPr>
              <a:t>共</a:t>
            </a:r>
            <a:r>
              <a:rPr lang="en-US" altLang="zh-CN" sz="2400" b="1" dirty="0">
                <a:latin typeface="Courier New" pitchFamily="49" charset="0"/>
              </a:rPr>
              <a:t>2000H</a:t>
            </a:r>
            <a:r>
              <a:rPr lang="zh-CN" altLang="en-US" sz="2400" b="1" dirty="0">
                <a:latin typeface="Courier New" pitchFamily="49" charset="0"/>
              </a:rPr>
              <a:t>个字节（</a:t>
            </a:r>
            <a:r>
              <a:rPr lang="en-US" altLang="zh-CN" sz="2400" b="1" dirty="0">
                <a:latin typeface="Courier New" pitchFamily="49" charset="0"/>
              </a:rPr>
              <a:t>8KB</a:t>
            </a:r>
            <a:r>
              <a:rPr lang="zh-CN" altLang="en-US" sz="2400" b="1" dirty="0">
                <a:latin typeface="Courier New" pitchFamily="49" charset="0"/>
              </a:rPr>
              <a:t>）</a:t>
            </a:r>
          </a:p>
          <a:p>
            <a:pPr marL="0" indent="0">
              <a:spcBef>
                <a:spcPts val="600"/>
              </a:spcBef>
              <a:buFont typeface="Wingdings" pitchFamily="2" charset="2"/>
              <a:buNone/>
            </a:pPr>
            <a:r>
              <a:rPr lang="zh-CN" altLang="en-US" sz="2400" b="1" dirty="0">
                <a:latin typeface="Courier New" pitchFamily="49" charset="0"/>
              </a:rPr>
              <a:t>				  </a:t>
            </a:r>
            <a:r>
              <a:rPr lang="en-US" altLang="zh-CN" sz="2400" b="1" dirty="0">
                <a:latin typeface="Courier New" pitchFamily="49" charset="0"/>
              </a:rPr>
              <a:t>;</a:t>
            </a:r>
            <a:r>
              <a:rPr lang="zh-CN" altLang="en-US" sz="2400" b="1" dirty="0">
                <a:latin typeface="Courier New" pitchFamily="49" charset="0"/>
              </a:rPr>
              <a:t>（循环次数）</a:t>
            </a:r>
          </a:p>
          <a:p>
            <a:pPr marL="0" indent="0">
              <a:spcBef>
                <a:spcPts val="600"/>
              </a:spcBef>
              <a:buFont typeface="Wingdings" pitchFamily="2" charset="2"/>
              <a:buNone/>
            </a:pPr>
            <a:r>
              <a:rPr lang="en-US" altLang="zh-CN" sz="2400" b="1" dirty="0">
                <a:latin typeface="Courier New" pitchFamily="49" charset="0"/>
              </a:rPr>
              <a:t>GOON:  MOV  AL,55H	  ;</a:t>
            </a:r>
            <a:r>
              <a:rPr lang="zh-CN" altLang="en-US" sz="2400" b="1" dirty="0">
                <a:latin typeface="Courier New" pitchFamily="49" charset="0"/>
              </a:rPr>
              <a:t>要写入的内容</a:t>
            </a:r>
            <a:r>
              <a:rPr lang="en-US" altLang="zh-CN" sz="2400" b="1" dirty="0">
                <a:latin typeface="Courier New" pitchFamily="49" charset="0"/>
              </a:rPr>
              <a:t>55H</a:t>
            </a:r>
          </a:p>
          <a:p>
            <a:pPr marL="0" indent="0">
              <a:spcBef>
                <a:spcPts val="600"/>
              </a:spcBef>
              <a:buFont typeface="Wingdings" pitchFamily="2" charset="2"/>
              <a:buNone/>
            </a:pPr>
            <a:r>
              <a:rPr lang="en-US" altLang="zh-CN" sz="2400" b="1" dirty="0">
                <a:latin typeface="Courier New" pitchFamily="49" charset="0"/>
              </a:rPr>
              <a:t>       MOV  [SI],AL	  ;</a:t>
            </a:r>
            <a:r>
              <a:rPr lang="zh-CN" altLang="en-US" sz="2400" b="1" dirty="0">
                <a:latin typeface="Courier New" pitchFamily="49" charset="0"/>
              </a:rPr>
              <a:t>写入</a:t>
            </a:r>
          </a:p>
          <a:p>
            <a:pPr marL="0" indent="0">
              <a:spcBef>
                <a:spcPts val="600"/>
              </a:spcBef>
              <a:buFont typeface="Wingdings" pitchFamily="2" charset="2"/>
              <a:buNone/>
            </a:pPr>
            <a:r>
              <a:rPr lang="en-US" altLang="zh-CN" sz="2400" b="1" dirty="0">
                <a:latin typeface="Courier New" pitchFamily="49" charset="0"/>
              </a:rPr>
              <a:t>       CALL T20MS	  ;</a:t>
            </a:r>
            <a:r>
              <a:rPr lang="zh-CN" altLang="en-US" sz="2400" b="1" dirty="0">
                <a:latin typeface="Courier New" pitchFamily="49" charset="0"/>
              </a:rPr>
              <a:t>延时</a:t>
            </a:r>
            <a:r>
              <a:rPr lang="en-US" altLang="zh-CN" sz="2400" b="1" dirty="0">
                <a:latin typeface="Courier New" pitchFamily="49" charset="0"/>
              </a:rPr>
              <a:t>20ms</a:t>
            </a:r>
          </a:p>
          <a:p>
            <a:pPr marL="0" indent="0">
              <a:spcBef>
                <a:spcPts val="600"/>
              </a:spcBef>
              <a:buFont typeface="Wingdings" pitchFamily="2" charset="2"/>
              <a:buNone/>
            </a:pPr>
            <a:r>
              <a:rPr lang="en-US" altLang="zh-CN" sz="2400" b="1" dirty="0">
                <a:latin typeface="Courier New" pitchFamily="49" charset="0"/>
              </a:rPr>
              <a:t>       INC  SI		  ;</a:t>
            </a:r>
            <a:r>
              <a:rPr lang="zh-CN" altLang="en-US" sz="2400" b="1" dirty="0">
                <a:latin typeface="Courier New" pitchFamily="49" charset="0"/>
              </a:rPr>
              <a:t>地址指针加</a:t>
            </a:r>
            <a:r>
              <a:rPr lang="en-US" altLang="zh-CN" sz="2400" b="1" dirty="0">
                <a:latin typeface="Courier New" pitchFamily="49" charset="0"/>
              </a:rPr>
              <a:t>1</a:t>
            </a:r>
          </a:p>
          <a:p>
            <a:pPr marL="0" indent="0">
              <a:spcBef>
                <a:spcPts val="600"/>
              </a:spcBef>
              <a:buFont typeface="Wingdings" pitchFamily="2" charset="2"/>
              <a:buNone/>
            </a:pPr>
            <a:r>
              <a:rPr lang="en-US" altLang="zh-CN" sz="2400" b="1" dirty="0">
                <a:latin typeface="Courier New" pitchFamily="49" charset="0"/>
              </a:rPr>
              <a:t>       LOOP GOON</a:t>
            </a:r>
          </a:p>
          <a:p>
            <a:pPr marL="0" indent="0">
              <a:spcBef>
                <a:spcPts val="600"/>
              </a:spcBef>
              <a:buFont typeface="Wingdings" pitchFamily="2" charset="2"/>
              <a:buNone/>
            </a:pPr>
            <a:r>
              <a:rPr lang="en-US" altLang="zh-CN" sz="2400" b="1" dirty="0">
                <a:latin typeface="Courier New" pitchFamily="49" charset="0"/>
              </a:rPr>
              <a:t>       HLT </a:t>
            </a:r>
          </a:p>
          <a:p>
            <a:pPr marL="0" indent="0">
              <a:spcBef>
                <a:spcPts val="600"/>
              </a:spcBef>
              <a:buFont typeface="Wingdings" pitchFamily="2" charset="2"/>
              <a:buNone/>
            </a:pPr>
            <a:endParaRPr lang="zh-CN" altLang="en-US" sz="2400" b="1" dirty="0">
              <a:latin typeface="Courier New" pitchFamily="49" charset="0"/>
            </a:endParaRP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2A7DD0-B08F-406D-B20F-C99F45DB5DDE}" type="slidenum">
              <a:rPr lang="zh-CN" altLang="en-US"/>
              <a:pPr/>
              <a:t>91</a:t>
            </a:fld>
            <a:endParaRPr lang="en-US" altLang="zh-CN"/>
          </a:p>
        </p:txBody>
      </p:sp>
      <p:sp>
        <p:nvSpPr>
          <p:cNvPr id="997379" name="AutoShape 3"/>
          <p:cNvSpPr>
            <a:spLocks noChangeArrowheads="1"/>
          </p:cNvSpPr>
          <p:nvPr/>
        </p:nvSpPr>
        <p:spPr bwMode="auto">
          <a:xfrm>
            <a:off x="1476375" y="3716338"/>
            <a:ext cx="4752975" cy="433387"/>
          </a:xfrm>
          <a:prstGeom prst="roundRect">
            <a:avLst>
              <a:gd name="adj" fmla="val 50000"/>
            </a:avLst>
          </a:prstGeom>
          <a:noFill/>
          <a:ln w="19050" algn="ctr">
            <a:solidFill>
              <a:srgbClr val="FF6600"/>
            </a:solidFill>
            <a:prstDash val="dash"/>
            <a:round/>
            <a:headEnd/>
            <a:tailEnd type="none" w="med" len="lg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997380" name="Text Box 4"/>
          <p:cNvSpPr txBox="1">
            <a:spLocks noChangeArrowheads="1"/>
          </p:cNvSpPr>
          <p:nvPr/>
        </p:nvSpPr>
        <p:spPr bwMode="auto">
          <a:xfrm>
            <a:off x="3635375" y="4797425"/>
            <a:ext cx="4033838" cy="1581150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FF6600"/>
            </a:solidFill>
            <a:miter lim="800000"/>
            <a:headEnd/>
            <a:tailEnd type="none" w="med" len="lg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l"/>
            <a:r>
              <a:rPr lang="en-US" altLang="zh-CN">
                <a:latin typeface="Courier New" pitchFamily="49" charset="0"/>
              </a:rPr>
              <a:t>Wait0: MOV	  DX,7000H</a:t>
            </a:r>
          </a:p>
          <a:p>
            <a:pPr algn="l"/>
            <a:r>
              <a:rPr lang="en-US" altLang="zh-CN">
                <a:latin typeface="Courier New" pitchFamily="49" charset="0"/>
              </a:rPr>
              <a:t>       IN   AL,DX</a:t>
            </a:r>
          </a:p>
          <a:p>
            <a:pPr algn="l"/>
            <a:r>
              <a:rPr lang="en-US" altLang="zh-CN">
                <a:latin typeface="Courier New" pitchFamily="49" charset="0"/>
              </a:rPr>
              <a:t>       TEST AL,01H</a:t>
            </a:r>
          </a:p>
          <a:p>
            <a:pPr algn="l"/>
            <a:r>
              <a:rPr lang="en-US" altLang="zh-CN">
                <a:latin typeface="Courier New" pitchFamily="49" charset="0"/>
              </a:rPr>
              <a:t>       JZ   Wait0</a:t>
            </a:r>
          </a:p>
        </p:txBody>
      </p:sp>
      <p:sp>
        <p:nvSpPr>
          <p:cNvPr id="997381" name="Line 5"/>
          <p:cNvSpPr>
            <a:spLocks noChangeShapeType="1"/>
          </p:cNvSpPr>
          <p:nvPr/>
        </p:nvSpPr>
        <p:spPr bwMode="auto">
          <a:xfrm>
            <a:off x="3995738" y="4149725"/>
            <a:ext cx="0" cy="6477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" name="AutoShape 10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532813" y="4077350"/>
            <a:ext cx="433387" cy="431800"/>
          </a:xfrm>
          <a:prstGeom prst="actionButtonInformation">
            <a:avLst/>
          </a:prstGeom>
          <a:ln>
            <a:headEnd/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997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7379" grpId="0" animBg="1"/>
      <p:bldP spid="997380" grpId="0" animBg="1"/>
      <p:bldP spid="997381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5.2.2  ROM          </a:t>
            </a:r>
            <a:r>
              <a:rPr lang="zh-CN" altLang="en-US" dirty="0">
                <a:solidFill>
                  <a:srgbClr val="D60093"/>
                </a:solidFill>
              </a:rPr>
              <a:t>三、闪速 </a:t>
            </a:r>
            <a:r>
              <a:rPr lang="en-US" altLang="zh-CN" dirty="0">
                <a:solidFill>
                  <a:srgbClr val="D60093"/>
                </a:solidFill>
              </a:rPr>
              <a:t>E</a:t>
            </a:r>
            <a:r>
              <a:rPr lang="en-US" altLang="zh-CN" baseline="30000" dirty="0">
                <a:solidFill>
                  <a:srgbClr val="D60093"/>
                </a:solidFill>
              </a:rPr>
              <a:t>2</a:t>
            </a:r>
            <a:r>
              <a:rPr lang="en-US" altLang="zh-CN" dirty="0">
                <a:solidFill>
                  <a:srgbClr val="D60093"/>
                </a:solidFill>
              </a:rPr>
              <a:t>PROM </a:t>
            </a:r>
            <a:r>
              <a:rPr lang="zh-CN" altLang="en-US" dirty="0">
                <a:solidFill>
                  <a:srgbClr val="D60093"/>
                </a:solidFill>
              </a:rPr>
              <a:t>：</a:t>
            </a:r>
            <a:r>
              <a:rPr lang="en-US" altLang="zh-CN" dirty="0">
                <a:solidFill>
                  <a:srgbClr val="D60093"/>
                </a:solidFill>
              </a:rPr>
              <a:t>Flash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00761"/>
            <a:ext cx="8362950" cy="1584220"/>
          </a:xfrm>
        </p:spPr>
        <p:txBody>
          <a:bodyPr/>
          <a:lstStyle/>
          <a:p>
            <a:pPr marL="352425" indent="-352425">
              <a:spcBef>
                <a:spcPct val="20000"/>
              </a:spcBef>
            </a:pPr>
            <a:r>
              <a:rPr lang="zh-CN" altLang="en-US" dirty="0" smtClean="0"/>
              <a:t>对于</a:t>
            </a:r>
            <a:r>
              <a:rPr lang="en-US" altLang="zh-CN" dirty="0"/>
              <a:t>E</a:t>
            </a:r>
            <a:r>
              <a:rPr lang="en-US" altLang="zh-CN" baseline="30000" dirty="0"/>
              <a:t>2</a:t>
            </a:r>
            <a:r>
              <a:rPr lang="en-US" altLang="zh-CN" dirty="0"/>
              <a:t>PROM</a:t>
            </a:r>
            <a:r>
              <a:rPr lang="zh-CN" altLang="en-US" dirty="0"/>
              <a:t>，需要快写必须一次写一页，按字节写速度慢。</a:t>
            </a:r>
            <a:r>
              <a:rPr lang="zh-CN" altLang="en-US" dirty="0">
                <a:solidFill>
                  <a:srgbClr val="FF3300"/>
                </a:solidFill>
              </a:rPr>
              <a:t>编程时间长、容量小</a:t>
            </a:r>
            <a:endParaRPr lang="zh-CN" altLang="en-US" dirty="0"/>
          </a:p>
          <a:p>
            <a:pPr marL="352425" indent="-352425">
              <a:spcBef>
                <a:spcPct val="20000"/>
              </a:spcBef>
            </a:pPr>
            <a:r>
              <a:rPr lang="en-US" altLang="zh-CN" dirty="0"/>
              <a:t>Flash</a:t>
            </a:r>
            <a:r>
              <a:rPr lang="zh-CN" altLang="en-US" dirty="0"/>
              <a:t>：容量大，编程速度快。</a:t>
            </a:r>
            <a:r>
              <a:rPr lang="zh-CN" altLang="en-US" dirty="0">
                <a:solidFill>
                  <a:srgbClr val="FF3300"/>
                </a:solidFill>
              </a:rPr>
              <a:t>成本低、密度</a:t>
            </a:r>
            <a:r>
              <a:rPr lang="zh-CN" altLang="en-US" dirty="0" smtClean="0">
                <a:solidFill>
                  <a:srgbClr val="FF3300"/>
                </a:solidFill>
              </a:rPr>
              <a:t>大</a:t>
            </a:r>
            <a:endParaRPr lang="zh-CN" altLang="en-US" dirty="0">
              <a:solidFill>
                <a:srgbClr val="FF33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D031C4-4632-4437-8B62-3FAD678140B8}" type="slidenum">
              <a:rPr lang="zh-CN" altLang="en-US" smtClean="0"/>
              <a:pPr/>
              <a:t>92</a:t>
            </a:fld>
            <a:endParaRPr lang="en-US" altLang="zh-CN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57200" y="764631"/>
            <a:ext cx="8362950" cy="576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96938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65000"/>
              <a:buFont typeface="Wingdings" pitchFamily="2" charset="2"/>
              <a:buChar char="p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3pPr>
            <a:lvl4pPr marL="1166813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Wingdings" pitchFamily="2" charset="2"/>
              <a:buChar char="u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4pPr>
            <a:lvl5pPr marL="143510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5pPr>
            <a:lvl6pPr marL="27876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6pPr>
            <a:lvl7pPr marL="32448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7pPr>
            <a:lvl8pPr marL="37020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8pPr>
            <a:lvl9pPr marL="41592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9pPr>
          </a:lstStyle>
          <a:p>
            <a:pPr marL="0" indent="0">
              <a:spcBef>
                <a:spcPct val="20000"/>
              </a:spcBef>
              <a:buNone/>
            </a:pPr>
            <a:r>
              <a:rPr lang="en-US" altLang="zh-CN" kern="0" dirty="0" smtClean="0"/>
              <a:t>Flash memory</a:t>
            </a:r>
            <a:r>
              <a:rPr lang="zh-CN" altLang="en-US" kern="0" dirty="0" smtClean="0"/>
              <a:t>：快擦型存储器、闪速</a:t>
            </a:r>
            <a:r>
              <a:rPr lang="en-US" altLang="zh-CN" kern="0" dirty="0" smtClean="0"/>
              <a:t>E</a:t>
            </a:r>
            <a:r>
              <a:rPr lang="en-US" altLang="zh-CN" kern="0" baseline="30000" dirty="0" smtClean="0"/>
              <a:t>2</a:t>
            </a:r>
            <a:r>
              <a:rPr lang="en-US" altLang="zh-CN" kern="0" dirty="0" smtClean="0"/>
              <a:t>PROM</a:t>
            </a:r>
            <a:r>
              <a:rPr lang="zh-CN" altLang="en-US" kern="0" dirty="0" smtClean="0"/>
              <a:t>。</a:t>
            </a:r>
            <a:endParaRPr lang="zh-CN" altLang="en-US" kern="0" dirty="0">
              <a:solidFill>
                <a:srgbClr val="FF3300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2123660" y="3140960"/>
            <a:ext cx="604884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直接箭头连接符 9"/>
          <p:cNvCxnSpPr/>
          <p:nvPr/>
        </p:nvCxnSpPr>
        <p:spPr bwMode="auto">
          <a:xfrm>
            <a:off x="4932050" y="3140960"/>
            <a:ext cx="0" cy="50407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11" name="矩形 10"/>
          <p:cNvSpPr/>
          <p:nvPr/>
        </p:nvSpPr>
        <p:spPr>
          <a:xfrm>
            <a:off x="4139940" y="3573020"/>
            <a:ext cx="1627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cs typeface="Times New Roman" panose="02020603050405020304" pitchFamily="18" charset="0"/>
              </a:rPr>
              <a:t>应用广泛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6075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344" y="404580"/>
            <a:ext cx="5714286" cy="3790476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1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FC7060-2B1A-41D6-A3D3-E6AE70318E6E}" type="slidenum">
              <a:rPr lang="zh-CN" altLang="en-US"/>
              <a:pPr/>
              <a:t>93</a:t>
            </a:fld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5.2.2  ROM          </a:t>
            </a:r>
            <a:r>
              <a:rPr lang="zh-CN" altLang="en-US" dirty="0">
                <a:solidFill>
                  <a:srgbClr val="D60093"/>
                </a:solidFill>
              </a:rPr>
              <a:t>三、闪</a:t>
            </a:r>
            <a:r>
              <a:rPr lang="zh-CN" altLang="en-US" dirty="0" smtClean="0">
                <a:solidFill>
                  <a:srgbClr val="D60093"/>
                </a:solidFill>
              </a:rPr>
              <a:t>速 </a:t>
            </a:r>
            <a:r>
              <a:rPr lang="en-US" altLang="zh-CN" dirty="0" smtClean="0">
                <a:solidFill>
                  <a:srgbClr val="D60093"/>
                </a:solidFill>
              </a:rPr>
              <a:t>E</a:t>
            </a:r>
            <a:r>
              <a:rPr lang="en-US" altLang="zh-CN" baseline="30000" dirty="0" smtClean="0">
                <a:solidFill>
                  <a:srgbClr val="D60093"/>
                </a:solidFill>
              </a:rPr>
              <a:t>2</a:t>
            </a:r>
            <a:r>
              <a:rPr lang="en-US" altLang="zh-CN" dirty="0" smtClean="0">
                <a:solidFill>
                  <a:srgbClr val="D60093"/>
                </a:solidFill>
              </a:rPr>
              <a:t>PROM </a:t>
            </a:r>
            <a:r>
              <a:rPr lang="zh-CN" altLang="en-US" dirty="0">
                <a:solidFill>
                  <a:srgbClr val="D60093"/>
                </a:solidFill>
              </a:rPr>
              <a:t>：</a:t>
            </a:r>
            <a:r>
              <a:rPr lang="en-US" altLang="zh-CN" dirty="0">
                <a:solidFill>
                  <a:srgbClr val="D60093"/>
                </a:solidFill>
              </a:rPr>
              <a:t>Flash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390" y="836640"/>
            <a:ext cx="3647619" cy="329523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1970" y="4005080"/>
            <a:ext cx="2243800" cy="2243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93266" y="3717040"/>
            <a:ext cx="2727021" cy="272702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81707" y="4005080"/>
            <a:ext cx="2658483" cy="23093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FC7060-2B1A-41D6-A3D3-E6AE70318E6E}" type="slidenum">
              <a:rPr lang="zh-CN" altLang="en-US"/>
              <a:pPr/>
              <a:t>94</a:t>
            </a:fld>
            <a:endParaRPr lang="en-US" altLang="zh-CN"/>
          </a:p>
        </p:txBody>
      </p:sp>
      <p:sp>
        <p:nvSpPr>
          <p:cNvPr id="998403" name="Text Box 3"/>
          <p:cNvSpPr txBox="1">
            <a:spLocks noChangeArrowheads="1"/>
          </p:cNvSpPr>
          <p:nvPr/>
        </p:nvSpPr>
        <p:spPr bwMode="auto">
          <a:xfrm>
            <a:off x="179388" y="2100992"/>
            <a:ext cx="1441450" cy="89535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20000"/>
              </a:spcBef>
            </a:pPr>
            <a:r>
              <a:rPr lang="en-US" altLang="zh-CN"/>
              <a:t>MOS</a:t>
            </a:r>
          </a:p>
          <a:p>
            <a:pPr algn="l">
              <a:spcBef>
                <a:spcPct val="20000"/>
              </a:spcBef>
            </a:pPr>
            <a:r>
              <a:rPr lang="en-US" altLang="zh-CN"/>
              <a:t>Memory</a:t>
            </a:r>
          </a:p>
        </p:txBody>
      </p:sp>
      <p:sp>
        <p:nvSpPr>
          <p:cNvPr id="998404" name="Text Box 4"/>
          <p:cNvSpPr txBox="1">
            <a:spLocks noChangeArrowheads="1"/>
          </p:cNvSpPr>
          <p:nvPr/>
        </p:nvSpPr>
        <p:spPr bwMode="auto">
          <a:xfrm>
            <a:off x="1620838" y="1218342"/>
            <a:ext cx="2447925" cy="264795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/>
            <a:r>
              <a:rPr lang="zh-CN" altLang="en-US"/>
              <a:t>易失：</a:t>
            </a:r>
          </a:p>
          <a:p>
            <a:pPr algn="l"/>
            <a:r>
              <a:rPr lang="en-US" altLang="zh-CN"/>
              <a:t>RAM</a:t>
            </a:r>
          </a:p>
          <a:p>
            <a:pPr algn="l"/>
            <a:endParaRPr lang="en-US" altLang="zh-CN"/>
          </a:p>
          <a:p>
            <a:pPr algn="l"/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zh-CN" altLang="en-US"/>
              <a:t>非易失：</a:t>
            </a:r>
          </a:p>
          <a:p>
            <a:pPr algn="l"/>
            <a:r>
              <a:rPr lang="en-US" altLang="zh-CN"/>
              <a:t>ROM</a:t>
            </a:r>
          </a:p>
        </p:txBody>
      </p:sp>
      <p:sp>
        <p:nvSpPr>
          <p:cNvPr id="998405" name="Text Box 5"/>
          <p:cNvSpPr txBox="1">
            <a:spLocks noChangeArrowheads="1"/>
          </p:cNvSpPr>
          <p:nvPr/>
        </p:nvSpPr>
        <p:spPr bwMode="auto">
          <a:xfrm>
            <a:off x="2773363" y="1199292"/>
            <a:ext cx="2808287" cy="1004888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/>
              <a:t>SRAM    </a:t>
            </a:r>
            <a:r>
              <a:rPr lang="en-US" altLang="zh-CN">
                <a:solidFill>
                  <a:srgbClr val="FF0000"/>
                </a:solidFill>
              </a:rPr>
              <a:t>1970 Intel</a:t>
            </a:r>
          </a:p>
          <a:p>
            <a:pPr algn="l">
              <a:spcBef>
                <a:spcPct val="50000"/>
              </a:spcBef>
            </a:pPr>
            <a:r>
              <a:rPr lang="en-US" altLang="zh-CN"/>
              <a:t>DRAM   </a:t>
            </a:r>
            <a:r>
              <a:rPr lang="en-US" altLang="zh-CN">
                <a:solidFill>
                  <a:srgbClr val="FF0000"/>
                </a:solidFill>
              </a:rPr>
              <a:t>1970 Intel</a:t>
            </a:r>
          </a:p>
        </p:txBody>
      </p:sp>
      <p:sp>
        <p:nvSpPr>
          <p:cNvPr id="998406" name="Text Box 6"/>
          <p:cNvSpPr txBox="1">
            <a:spLocks noChangeArrowheads="1"/>
          </p:cNvSpPr>
          <p:nvPr/>
        </p:nvSpPr>
        <p:spPr bwMode="auto">
          <a:xfrm>
            <a:off x="3062288" y="2637567"/>
            <a:ext cx="3671887" cy="15525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/>
              <a:t>Mask ROM    </a:t>
            </a:r>
            <a:r>
              <a:rPr lang="en-US" altLang="zh-CN">
                <a:solidFill>
                  <a:srgbClr val="FF0000"/>
                </a:solidFill>
              </a:rPr>
              <a:t>1970 Intel</a:t>
            </a:r>
          </a:p>
          <a:p>
            <a:pPr algn="l">
              <a:spcBef>
                <a:spcPct val="50000"/>
              </a:spcBef>
            </a:pPr>
            <a:endParaRPr lang="en-US" altLang="zh-CN"/>
          </a:p>
          <a:p>
            <a:pPr algn="l">
              <a:spcBef>
                <a:spcPct val="50000"/>
              </a:spcBef>
            </a:pPr>
            <a:r>
              <a:rPr lang="en-US" altLang="zh-CN"/>
              <a:t>PROM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998407" name="AutoShape 7"/>
          <p:cNvSpPr>
            <a:spLocks/>
          </p:cNvSpPr>
          <p:nvPr/>
        </p:nvSpPr>
        <p:spPr bwMode="auto">
          <a:xfrm>
            <a:off x="1404938" y="1124680"/>
            <a:ext cx="360362" cy="2879725"/>
          </a:xfrm>
          <a:prstGeom prst="leftBrace">
            <a:avLst>
              <a:gd name="adj1" fmla="val 57233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98408" name="AutoShape 8"/>
          <p:cNvSpPr>
            <a:spLocks/>
          </p:cNvSpPr>
          <p:nvPr/>
        </p:nvSpPr>
        <p:spPr bwMode="auto">
          <a:xfrm>
            <a:off x="2557463" y="1270730"/>
            <a:ext cx="287337" cy="865187"/>
          </a:xfrm>
          <a:prstGeom prst="leftBrace">
            <a:avLst>
              <a:gd name="adj1" fmla="val 44204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98409" name="AutoShape 9"/>
          <p:cNvSpPr>
            <a:spLocks/>
          </p:cNvSpPr>
          <p:nvPr/>
        </p:nvSpPr>
        <p:spPr bwMode="auto">
          <a:xfrm>
            <a:off x="2846388" y="2709005"/>
            <a:ext cx="287337" cy="1439862"/>
          </a:xfrm>
          <a:prstGeom prst="leftBrace">
            <a:avLst>
              <a:gd name="adj1" fmla="val 35472"/>
              <a:gd name="adj2" fmla="val 58213"/>
            </a:avLst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98410" name="Text Box 10"/>
          <p:cNvSpPr txBox="1">
            <a:spLocks noChangeArrowheads="1"/>
          </p:cNvSpPr>
          <p:nvPr/>
        </p:nvSpPr>
        <p:spPr bwMode="auto">
          <a:xfrm>
            <a:off x="4357688" y="3504342"/>
            <a:ext cx="3024187" cy="15525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/>
              <a:t>EROM    </a:t>
            </a:r>
            <a:r>
              <a:rPr lang="en-US" altLang="zh-CN">
                <a:solidFill>
                  <a:srgbClr val="FF0000"/>
                </a:solidFill>
              </a:rPr>
              <a:t>1971 Intel</a:t>
            </a:r>
          </a:p>
          <a:p>
            <a:pPr algn="l">
              <a:spcBef>
                <a:spcPct val="50000"/>
              </a:spcBef>
            </a:pPr>
            <a:endParaRPr lang="en-US" altLang="zh-CN"/>
          </a:p>
          <a:p>
            <a:pPr algn="l">
              <a:spcBef>
                <a:spcPct val="50000"/>
              </a:spcBef>
            </a:pPr>
            <a:r>
              <a:rPr lang="en-US" altLang="zh-CN"/>
              <a:t>E</a:t>
            </a:r>
            <a:r>
              <a:rPr lang="en-US" altLang="zh-CN" baseline="30000"/>
              <a:t>2</a:t>
            </a:r>
            <a:r>
              <a:rPr lang="en-US" altLang="zh-CN"/>
              <a:t>PROM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998411" name="AutoShape 11"/>
          <p:cNvSpPr>
            <a:spLocks/>
          </p:cNvSpPr>
          <p:nvPr/>
        </p:nvSpPr>
        <p:spPr bwMode="auto">
          <a:xfrm>
            <a:off x="4141788" y="3572605"/>
            <a:ext cx="287337" cy="1441450"/>
          </a:xfrm>
          <a:prstGeom prst="leftBrace">
            <a:avLst>
              <a:gd name="adj1" fmla="val 55252"/>
              <a:gd name="adj2" fmla="val 29074"/>
            </a:avLst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98412" name="Text Box 12"/>
          <p:cNvSpPr txBox="1">
            <a:spLocks noChangeArrowheads="1"/>
          </p:cNvSpPr>
          <p:nvPr/>
        </p:nvSpPr>
        <p:spPr bwMode="auto">
          <a:xfrm>
            <a:off x="5940425" y="4369530"/>
            <a:ext cx="3024188" cy="1004887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/>
              <a:t>传统的</a:t>
            </a:r>
            <a:r>
              <a:rPr lang="en-US" altLang="zh-CN"/>
              <a:t>  </a:t>
            </a:r>
            <a:r>
              <a:rPr lang="en-US" altLang="zh-CN">
                <a:solidFill>
                  <a:srgbClr val="FF0000"/>
                </a:solidFill>
              </a:rPr>
              <a:t>1979 Intel</a:t>
            </a:r>
          </a:p>
          <a:p>
            <a:pPr algn="l">
              <a:spcBef>
                <a:spcPct val="50000"/>
              </a:spcBef>
            </a:pPr>
            <a:r>
              <a:rPr lang="en-US" altLang="zh-CN">
                <a:solidFill>
                  <a:srgbClr val="0000FF"/>
                </a:solidFill>
              </a:rPr>
              <a:t>Flash</a:t>
            </a:r>
            <a:r>
              <a:rPr lang="en-US" altLang="zh-CN"/>
              <a:t>     </a:t>
            </a:r>
            <a:r>
              <a:rPr lang="en-US" altLang="zh-CN">
                <a:solidFill>
                  <a:srgbClr val="FF0000"/>
                </a:solidFill>
              </a:rPr>
              <a:t>1984 Toshiba</a:t>
            </a:r>
          </a:p>
        </p:txBody>
      </p:sp>
      <p:sp>
        <p:nvSpPr>
          <p:cNvPr id="998413" name="AutoShape 13"/>
          <p:cNvSpPr>
            <a:spLocks/>
          </p:cNvSpPr>
          <p:nvPr/>
        </p:nvSpPr>
        <p:spPr bwMode="auto">
          <a:xfrm>
            <a:off x="5726113" y="4436205"/>
            <a:ext cx="287337" cy="865187"/>
          </a:xfrm>
          <a:prstGeom prst="leftBrace">
            <a:avLst>
              <a:gd name="adj1" fmla="val 44204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5.2.2  ROM          </a:t>
            </a:r>
            <a:r>
              <a:rPr lang="zh-CN" altLang="en-US" dirty="0">
                <a:solidFill>
                  <a:srgbClr val="D60093"/>
                </a:solidFill>
              </a:rPr>
              <a:t>三、闪</a:t>
            </a:r>
            <a:r>
              <a:rPr lang="zh-CN" altLang="en-US" dirty="0" smtClean="0">
                <a:solidFill>
                  <a:srgbClr val="D60093"/>
                </a:solidFill>
              </a:rPr>
              <a:t>速 </a:t>
            </a:r>
            <a:r>
              <a:rPr lang="en-US" altLang="zh-CN" dirty="0" smtClean="0">
                <a:solidFill>
                  <a:srgbClr val="D60093"/>
                </a:solidFill>
              </a:rPr>
              <a:t>E</a:t>
            </a:r>
            <a:r>
              <a:rPr lang="en-US" altLang="zh-CN" baseline="30000" dirty="0" smtClean="0">
                <a:solidFill>
                  <a:srgbClr val="D60093"/>
                </a:solidFill>
              </a:rPr>
              <a:t>2</a:t>
            </a:r>
            <a:r>
              <a:rPr lang="en-US" altLang="zh-CN" dirty="0" smtClean="0">
                <a:solidFill>
                  <a:srgbClr val="D60093"/>
                </a:solidFill>
              </a:rPr>
              <a:t>PROM </a:t>
            </a:r>
            <a:r>
              <a:rPr lang="zh-CN" altLang="en-US" dirty="0">
                <a:solidFill>
                  <a:srgbClr val="D60093"/>
                </a:solidFill>
              </a:rPr>
              <a:t>：</a:t>
            </a:r>
            <a:r>
              <a:rPr lang="en-US" altLang="zh-CN" dirty="0">
                <a:solidFill>
                  <a:srgbClr val="D60093"/>
                </a:solidFill>
              </a:rPr>
              <a:t>Flash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97340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5.2.2  ROM          </a:t>
            </a:r>
            <a:r>
              <a:rPr lang="zh-CN" altLang="en-US" dirty="0">
                <a:solidFill>
                  <a:srgbClr val="D60093"/>
                </a:solidFill>
              </a:rPr>
              <a:t>三、闪速 </a:t>
            </a:r>
            <a:r>
              <a:rPr lang="en-US" altLang="zh-CN" dirty="0">
                <a:solidFill>
                  <a:srgbClr val="D60093"/>
                </a:solidFill>
              </a:rPr>
              <a:t>E</a:t>
            </a:r>
            <a:r>
              <a:rPr lang="en-US" altLang="zh-CN" baseline="30000" dirty="0">
                <a:solidFill>
                  <a:srgbClr val="D60093"/>
                </a:solidFill>
              </a:rPr>
              <a:t>2</a:t>
            </a:r>
            <a:r>
              <a:rPr lang="en-US" altLang="zh-CN" dirty="0">
                <a:solidFill>
                  <a:srgbClr val="D60093"/>
                </a:solidFill>
              </a:rPr>
              <a:t>PROM </a:t>
            </a:r>
            <a:r>
              <a:rPr lang="zh-CN" altLang="en-US" dirty="0">
                <a:solidFill>
                  <a:srgbClr val="D60093"/>
                </a:solidFill>
              </a:rPr>
              <a:t>：</a:t>
            </a:r>
            <a:r>
              <a:rPr lang="en-US" altLang="zh-CN" dirty="0">
                <a:solidFill>
                  <a:srgbClr val="D60093"/>
                </a:solidFill>
              </a:rPr>
              <a:t>Flash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585442"/>
            <a:ext cx="8362950" cy="6084990"/>
          </a:xfrm>
        </p:spPr>
        <p:txBody>
          <a:bodyPr/>
          <a:lstStyle/>
          <a:p>
            <a:r>
              <a:rPr lang="en-US" altLang="zh-CN" sz="2400" dirty="0"/>
              <a:t>FLASH</a:t>
            </a:r>
            <a:r>
              <a:rPr lang="zh-CN" altLang="zh-CN" sz="2400" dirty="0"/>
              <a:t>存储器根据</a:t>
            </a:r>
            <a:r>
              <a:rPr lang="zh-CN" altLang="zh-CN" sz="2400" dirty="0">
                <a:solidFill>
                  <a:srgbClr val="0000FF"/>
                </a:solidFill>
              </a:rPr>
              <a:t>内部存储单元的排列</a:t>
            </a:r>
            <a:r>
              <a:rPr lang="zh-CN" altLang="zh-CN" sz="2400" dirty="0"/>
              <a:t>及</a:t>
            </a:r>
            <a:r>
              <a:rPr lang="zh-CN" altLang="zh-CN" sz="2400" dirty="0">
                <a:solidFill>
                  <a:srgbClr val="0000FF"/>
                </a:solidFill>
              </a:rPr>
              <a:t>制造工艺</a:t>
            </a:r>
            <a:r>
              <a:rPr lang="zh-CN" altLang="zh-CN" sz="2400" dirty="0"/>
              <a:t>不同，可</a:t>
            </a:r>
            <a:r>
              <a:rPr lang="zh-CN" altLang="zh-CN" sz="2400" dirty="0" smtClean="0"/>
              <a:t>分为</a:t>
            </a:r>
            <a:r>
              <a:rPr lang="en-US" altLang="zh-CN" sz="2400" dirty="0" smtClean="0">
                <a:solidFill>
                  <a:srgbClr val="FF0000"/>
                </a:solidFill>
              </a:rPr>
              <a:t>NOR</a:t>
            </a:r>
            <a:r>
              <a:rPr lang="zh-CN" altLang="zh-CN" sz="2400" dirty="0" smtClean="0">
                <a:solidFill>
                  <a:srgbClr val="FF0000"/>
                </a:solidFill>
              </a:rPr>
              <a:t>型</a:t>
            </a:r>
            <a:r>
              <a:rPr lang="zh-CN" altLang="zh-CN" sz="2400" dirty="0" smtClean="0"/>
              <a:t>与</a:t>
            </a:r>
            <a:r>
              <a:rPr lang="en-US" altLang="zh-CN" sz="2400" dirty="0">
                <a:solidFill>
                  <a:srgbClr val="FF0000"/>
                </a:solidFill>
              </a:rPr>
              <a:t>NAND</a:t>
            </a:r>
            <a:r>
              <a:rPr lang="zh-CN" altLang="zh-CN" sz="2400" dirty="0" smtClean="0">
                <a:solidFill>
                  <a:srgbClr val="FF0000"/>
                </a:solidFill>
              </a:rPr>
              <a:t>型</a:t>
            </a:r>
            <a:r>
              <a:rPr lang="zh-CN" altLang="zh-CN" sz="2400" dirty="0"/>
              <a:t>两大类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r>
              <a:rPr lang="en-US" altLang="zh-CN" sz="2400" dirty="0" smtClean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NOR</a:t>
            </a:r>
            <a:r>
              <a:rPr lang="zh-CN" altLang="zh-CN" sz="2400" dirty="0" smtClean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型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 lvl="1"/>
            <a:r>
              <a:rPr lang="zh-CN" altLang="zh-CN" sz="2400" dirty="0" smtClean="0">
                <a:solidFill>
                  <a:srgbClr val="0000FF"/>
                </a:solidFill>
              </a:rPr>
              <a:t>写入</a:t>
            </a:r>
            <a:r>
              <a:rPr lang="zh-CN" altLang="zh-CN" sz="2400" dirty="0"/>
              <a:t>和</a:t>
            </a:r>
            <a:r>
              <a:rPr lang="zh-CN" altLang="zh-CN" sz="2400" dirty="0">
                <a:solidFill>
                  <a:srgbClr val="0000FF"/>
                </a:solidFill>
              </a:rPr>
              <a:t>擦除</a:t>
            </a:r>
            <a:r>
              <a:rPr lang="zh-CN" altLang="zh-CN" sz="2400" dirty="0"/>
              <a:t>速度</a:t>
            </a:r>
            <a:r>
              <a:rPr lang="zh-CN" altLang="zh-CN" sz="2400" dirty="0" smtClean="0">
                <a:solidFill>
                  <a:srgbClr val="0000FF"/>
                </a:solidFill>
              </a:rPr>
              <a:t>慢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lvl="1"/>
            <a:r>
              <a:rPr lang="zh-CN" altLang="zh-CN" sz="2400" dirty="0" smtClean="0">
                <a:solidFill>
                  <a:srgbClr val="0000FF"/>
                </a:solidFill>
              </a:rPr>
              <a:t>集成度</a:t>
            </a:r>
            <a:r>
              <a:rPr lang="zh-CN" altLang="zh-CN" sz="2400" dirty="0">
                <a:solidFill>
                  <a:srgbClr val="0000FF"/>
                </a:solidFill>
              </a:rPr>
              <a:t>低</a:t>
            </a:r>
            <a:r>
              <a:rPr lang="zh-CN" altLang="zh-CN" sz="2400" dirty="0"/>
              <a:t>，单位容量的成本</a:t>
            </a:r>
            <a:r>
              <a:rPr lang="zh-CN" altLang="zh-CN" sz="2400" dirty="0" smtClean="0"/>
              <a:t>高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lvl="1"/>
            <a:r>
              <a:rPr lang="zh-CN" altLang="zh-CN" sz="2400" dirty="0" smtClean="0"/>
              <a:t>有</a:t>
            </a:r>
            <a:r>
              <a:rPr lang="zh-CN" altLang="zh-CN" sz="2400" dirty="0">
                <a:solidFill>
                  <a:srgbClr val="D60093"/>
                </a:solidFill>
              </a:rPr>
              <a:t>独立</a:t>
            </a:r>
            <a:r>
              <a:rPr lang="zh-CN" altLang="zh-CN" sz="2400" dirty="0"/>
              <a:t>的</a:t>
            </a:r>
            <a:r>
              <a:rPr lang="zh-CN" altLang="zh-CN" sz="2400" dirty="0">
                <a:solidFill>
                  <a:srgbClr val="D60093"/>
                </a:solidFill>
              </a:rPr>
              <a:t>地址线</a:t>
            </a:r>
            <a:r>
              <a:rPr lang="zh-CN" altLang="zh-CN" sz="2400" dirty="0"/>
              <a:t>、</a:t>
            </a:r>
            <a:r>
              <a:rPr lang="zh-CN" altLang="zh-CN" sz="2400" dirty="0">
                <a:solidFill>
                  <a:srgbClr val="D60093"/>
                </a:solidFill>
              </a:rPr>
              <a:t>数据线</a:t>
            </a:r>
            <a:r>
              <a:rPr lang="zh-CN" altLang="zh-CN" sz="2400" dirty="0"/>
              <a:t>，能够</a:t>
            </a:r>
            <a:r>
              <a:rPr lang="zh-CN" altLang="zh-CN" sz="2400" dirty="0" smtClean="0">
                <a:solidFill>
                  <a:srgbClr val="FF0066"/>
                </a:solidFill>
              </a:rPr>
              <a:t>随机访问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lvl="1"/>
            <a:r>
              <a:rPr lang="zh-CN" altLang="zh-CN" sz="2400" dirty="0" smtClean="0"/>
              <a:t>一般</a:t>
            </a:r>
            <a:r>
              <a:rPr lang="zh-CN" altLang="zh-CN" sz="2400" dirty="0"/>
              <a:t>用来实现容量较小的非易失性存储系统，用于正常使用过程中只读不写的场合，比如</a:t>
            </a:r>
            <a:r>
              <a:rPr lang="zh-CN" altLang="zh-CN" sz="2400" dirty="0">
                <a:solidFill>
                  <a:srgbClr val="0000FF"/>
                </a:solidFill>
              </a:rPr>
              <a:t>存储固件代码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NAND</a:t>
            </a:r>
            <a:r>
              <a:rPr lang="zh-CN" altLang="zh-CN" sz="24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型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 lvl="1"/>
            <a:r>
              <a:rPr lang="zh-CN" altLang="zh-CN" sz="2400" dirty="0" smtClean="0"/>
              <a:t>具</a:t>
            </a:r>
            <a:r>
              <a:rPr lang="zh-CN" altLang="zh-CN" sz="2400" dirty="0"/>
              <a:t>有</a:t>
            </a:r>
            <a:r>
              <a:rPr lang="zh-CN" altLang="zh-CN" sz="2400" dirty="0">
                <a:solidFill>
                  <a:srgbClr val="0000FF"/>
                </a:solidFill>
              </a:rPr>
              <a:t>更快</a:t>
            </a:r>
            <a:r>
              <a:rPr lang="zh-CN" altLang="zh-CN" sz="2400" dirty="0"/>
              <a:t>的</a:t>
            </a:r>
            <a:r>
              <a:rPr lang="zh-CN" altLang="zh-CN" sz="2400" dirty="0">
                <a:solidFill>
                  <a:srgbClr val="0000FF"/>
                </a:solidFill>
              </a:rPr>
              <a:t>写入</a:t>
            </a:r>
            <a:r>
              <a:rPr lang="zh-CN" altLang="zh-CN" sz="2400" dirty="0"/>
              <a:t>和</a:t>
            </a:r>
            <a:r>
              <a:rPr lang="zh-CN" altLang="zh-CN" sz="2400" dirty="0">
                <a:solidFill>
                  <a:srgbClr val="0000FF"/>
                </a:solidFill>
              </a:rPr>
              <a:t>擦除</a:t>
            </a:r>
            <a:r>
              <a:rPr lang="zh-CN" altLang="zh-CN" sz="2400" dirty="0" smtClean="0"/>
              <a:t>速度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lvl="1"/>
            <a:r>
              <a:rPr lang="zh-CN" altLang="zh-CN" sz="2400" dirty="0"/>
              <a:t>通过</a:t>
            </a:r>
            <a:r>
              <a:rPr lang="zh-CN" altLang="zh-CN" sz="2400" dirty="0">
                <a:solidFill>
                  <a:srgbClr val="0000FF"/>
                </a:solidFill>
              </a:rPr>
              <a:t>专用</a:t>
            </a:r>
            <a:r>
              <a:rPr lang="zh-CN" altLang="zh-CN" sz="2400" dirty="0"/>
              <a:t>的</a:t>
            </a:r>
            <a:r>
              <a:rPr lang="en-US" altLang="zh-CN" sz="2400" dirty="0">
                <a:solidFill>
                  <a:srgbClr val="0000FF"/>
                </a:solidFill>
              </a:rPr>
              <a:t>8</a:t>
            </a:r>
            <a:r>
              <a:rPr lang="zh-CN" altLang="zh-CN" sz="2400" dirty="0">
                <a:solidFill>
                  <a:srgbClr val="0000FF"/>
                </a:solidFill>
              </a:rPr>
              <a:t>位接口</a:t>
            </a:r>
            <a:r>
              <a:rPr lang="zh-CN" altLang="zh-CN" sz="2400" dirty="0"/>
              <a:t>进行读、擦除、写等操作，</a:t>
            </a:r>
            <a:r>
              <a:rPr lang="zh-CN" altLang="zh-CN" sz="2400" dirty="0">
                <a:solidFill>
                  <a:srgbClr val="FF0066"/>
                </a:solidFill>
              </a:rPr>
              <a:t>顺序访问</a:t>
            </a:r>
            <a:r>
              <a:rPr lang="zh-CN" altLang="zh-CN" sz="2400" dirty="0"/>
              <a:t>速度</a:t>
            </a:r>
            <a:r>
              <a:rPr lang="zh-CN" altLang="zh-CN" sz="2400" dirty="0">
                <a:solidFill>
                  <a:srgbClr val="FF0066"/>
                </a:solidFill>
              </a:rPr>
              <a:t>快</a:t>
            </a:r>
            <a:r>
              <a:rPr lang="zh-CN" altLang="zh-CN" sz="2400" dirty="0"/>
              <a:t>，</a:t>
            </a:r>
            <a:r>
              <a:rPr lang="zh-CN" altLang="zh-CN" sz="2400" dirty="0">
                <a:solidFill>
                  <a:srgbClr val="FF0066"/>
                </a:solidFill>
              </a:rPr>
              <a:t>随机访问</a:t>
            </a:r>
            <a:r>
              <a:rPr lang="zh-CN" altLang="zh-CN" sz="2400" dirty="0"/>
              <a:t>速度</a:t>
            </a:r>
            <a:r>
              <a:rPr lang="zh-CN" altLang="zh-CN" sz="2400" dirty="0">
                <a:solidFill>
                  <a:srgbClr val="FF0066"/>
                </a:solidFill>
              </a:rPr>
              <a:t>慢</a:t>
            </a:r>
            <a:r>
              <a:rPr lang="zh-CN" altLang="zh-CN" sz="2400" dirty="0"/>
              <a:t>。</a:t>
            </a:r>
            <a:endParaRPr lang="zh-CN" altLang="en-US" sz="2400" dirty="0"/>
          </a:p>
          <a:p>
            <a:pPr lvl="1"/>
            <a:r>
              <a:rPr lang="zh-CN" altLang="zh-CN" sz="2400" dirty="0" smtClean="0"/>
              <a:t>由于</a:t>
            </a:r>
            <a:r>
              <a:rPr lang="zh-CN" altLang="zh-CN" sz="2400" dirty="0"/>
              <a:t>结构上的串行，芯片</a:t>
            </a:r>
            <a:r>
              <a:rPr lang="zh-CN" altLang="zh-CN" sz="2400" dirty="0">
                <a:solidFill>
                  <a:srgbClr val="0000FF"/>
                </a:solidFill>
              </a:rPr>
              <a:t>集成度高</a:t>
            </a:r>
            <a:r>
              <a:rPr lang="zh-CN" altLang="zh-CN" sz="2400" dirty="0"/>
              <a:t>，通常用来实现大容量的非易失性</a:t>
            </a:r>
            <a:r>
              <a:rPr lang="zh-CN" altLang="zh-CN" sz="2400" dirty="0" smtClean="0"/>
              <a:t>存储系统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lvl="1"/>
            <a:r>
              <a:rPr lang="zh-CN" altLang="zh-CN" sz="2400" dirty="0" smtClean="0"/>
              <a:t>主要</a:t>
            </a:r>
            <a:r>
              <a:rPr lang="zh-CN" altLang="zh-CN" sz="2400" dirty="0"/>
              <a:t>用于大容量的</a:t>
            </a:r>
            <a:r>
              <a:rPr lang="zh-CN" altLang="zh-CN" sz="2400" dirty="0">
                <a:solidFill>
                  <a:srgbClr val="0000FF"/>
                </a:solidFill>
              </a:rPr>
              <a:t>存储卡</a:t>
            </a:r>
            <a:r>
              <a:rPr lang="zh-CN" altLang="zh-CN" sz="2400" dirty="0"/>
              <a:t>、</a:t>
            </a:r>
            <a:r>
              <a:rPr lang="zh-CN" altLang="zh-CN" sz="2400" dirty="0">
                <a:solidFill>
                  <a:srgbClr val="0000FF"/>
                </a:solidFill>
              </a:rPr>
              <a:t>固态硬盘</a:t>
            </a:r>
            <a:r>
              <a:rPr lang="zh-CN" altLang="zh-CN" sz="2400" dirty="0"/>
              <a:t>等设备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D031C4-4632-4437-8B62-3FAD678140B8}" type="slidenum">
              <a:rPr lang="zh-CN" altLang="en-US" smtClean="0"/>
              <a:pPr/>
              <a:t>95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21709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5.2.2  ROM          </a:t>
            </a:r>
            <a:r>
              <a:rPr lang="zh-CN" altLang="en-US" dirty="0">
                <a:solidFill>
                  <a:srgbClr val="D60093"/>
                </a:solidFill>
              </a:rPr>
              <a:t>三、闪速 </a:t>
            </a:r>
            <a:r>
              <a:rPr lang="en-US" altLang="zh-CN" dirty="0">
                <a:solidFill>
                  <a:srgbClr val="D60093"/>
                </a:solidFill>
              </a:rPr>
              <a:t>E</a:t>
            </a:r>
            <a:r>
              <a:rPr lang="en-US" altLang="zh-CN" baseline="30000" dirty="0">
                <a:solidFill>
                  <a:srgbClr val="D60093"/>
                </a:solidFill>
              </a:rPr>
              <a:t>2</a:t>
            </a:r>
            <a:r>
              <a:rPr lang="en-US" altLang="zh-CN" dirty="0">
                <a:solidFill>
                  <a:srgbClr val="D60093"/>
                </a:solidFill>
              </a:rPr>
              <a:t>PROM </a:t>
            </a:r>
            <a:r>
              <a:rPr lang="zh-CN" altLang="en-US" dirty="0">
                <a:solidFill>
                  <a:srgbClr val="D60093"/>
                </a:solidFill>
              </a:rPr>
              <a:t>：</a:t>
            </a:r>
            <a:r>
              <a:rPr lang="en-US" altLang="zh-CN" dirty="0">
                <a:solidFill>
                  <a:srgbClr val="D60093"/>
                </a:solidFill>
              </a:rPr>
              <a:t>Flash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72772"/>
            <a:ext cx="8362950" cy="3960548"/>
          </a:xfrm>
        </p:spPr>
        <p:txBody>
          <a:bodyPr/>
          <a:lstStyle/>
          <a:p>
            <a:pPr lvl="0"/>
            <a:r>
              <a:rPr lang="zh-CN" altLang="zh-CN" dirty="0" smtClean="0"/>
              <a:t>有</a:t>
            </a:r>
            <a:r>
              <a:rPr lang="zh-CN" altLang="zh-CN" dirty="0">
                <a:solidFill>
                  <a:srgbClr val="0000FF"/>
                </a:solidFill>
              </a:rPr>
              <a:t>独立</a:t>
            </a:r>
            <a:r>
              <a:rPr lang="zh-CN" altLang="zh-CN" dirty="0"/>
              <a:t>的</a:t>
            </a:r>
            <a:r>
              <a:rPr lang="zh-CN" altLang="zh-CN" dirty="0">
                <a:solidFill>
                  <a:srgbClr val="0000FF"/>
                </a:solidFill>
              </a:rPr>
              <a:t>数据</a:t>
            </a:r>
            <a:r>
              <a:rPr lang="zh-CN" altLang="zh-CN" dirty="0"/>
              <a:t>、</a:t>
            </a:r>
            <a:r>
              <a:rPr lang="zh-CN" altLang="zh-CN" dirty="0">
                <a:solidFill>
                  <a:srgbClr val="0000FF"/>
                </a:solidFill>
              </a:rPr>
              <a:t>地址总线</a:t>
            </a:r>
            <a:r>
              <a:rPr lang="zh-CN" altLang="zh-CN" dirty="0"/>
              <a:t>，可以快速</a:t>
            </a:r>
            <a:r>
              <a:rPr lang="zh-CN" altLang="zh-CN" dirty="0">
                <a:solidFill>
                  <a:srgbClr val="FF0066"/>
                </a:solidFill>
              </a:rPr>
              <a:t>随机读取</a:t>
            </a:r>
            <a:r>
              <a:rPr lang="zh-CN" altLang="zh-CN" dirty="0"/>
              <a:t>。</a:t>
            </a:r>
          </a:p>
          <a:p>
            <a:pPr lvl="0"/>
            <a:r>
              <a:rPr lang="zh-CN" altLang="zh-CN" dirty="0"/>
              <a:t>在以</a:t>
            </a:r>
            <a:r>
              <a:rPr lang="zh-CN" altLang="zh-CN" dirty="0">
                <a:solidFill>
                  <a:srgbClr val="0000FF"/>
                </a:solidFill>
              </a:rPr>
              <a:t>块</a:t>
            </a:r>
            <a:r>
              <a:rPr lang="zh-CN" altLang="zh-CN" dirty="0"/>
              <a:t>为单位或</a:t>
            </a:r>
            <a:r>
              <a:rPr lang="zh-CN" altLang="zh-CN" dirty="0">
                <a:solidFill>
                  <a:srgbClr val="0000FF"/>
                </a:solidFill>
              </a:rPr>
              <a:t>整片</a:t>
            </a:r>
            <a:r>
              <a:rPr lang="zh-CN" altLang="zh-CN" dirty="0"/>
              <a:t>进行</a:t>
            </a:r>
            <a:r>
              <a:rPr lang="zh-CN" altLang="zh-CN" dirty="0">
                <a:solidFill>
                  <a:srgbClr val="FF0066"/>
                </a:solidFill>
              </a:rPr>
              <a:t>预编程</a:t>
            </a:r>
            <a:r>
              <a:rPr lang="zh-CN" altLang="zh-CN" dirty="0"/>
              <a:t>和</a:t>
            </a:r>
            <a:r>
              <a:rPr lang="zh-CN" altLang="zh-CN" dirty="0">
                <a:solidFill>
                  <a:srgbClr val="FF0066"/>
                </a:solidFill>
              </a:rPr>
              <a:t>擦除</a:t>
            </a:r>
            <a:r>
              <a:rPr lang="zh-CN" altLang="zh-CN" dirty="0"/>
              <a:t>后，可</a:t>
            </a:r>
            <a:r>
              <a:rPr lang="zh-CN" altLang="zh-CN" dirty="0">
                <a:solidFill>
                  <a:srgbClr val="008000"/>
                </a:solidFill>
              </a:rPr>
              <a:t>单字节</a:t>
            </a:r>
            <a:r>
              <a:rPr lang="zh-CN" altLang="zh-CN" dirty="0"/>
              <a:t>或</a:t>
            </a:r>
            <a:r>
              <a:rPr lang="zh-CN" altLang="zh-CN" dirty="0">
                <a:solidFill>
                  <a:srgbClr val="008000"/>
                </a:solidFill>
              </a:rPr>
              <a:t>单字编程</a:t>
            </a:r>
            <a:r>
              <a:rPr lang="zh-CN" altLang="zh-CN" dirty="0"/>
              <a:t>。</a:t>
            </a:r>
          </a:p>
          <a:p>
            <a:pPr lvl="0"/>
            <a:r>
              <a:rPr lang="zh-CN" altLang="zh-CN" dirty="0">
                <a:solidFill>
                  <a:srgbClr val="D60093"/>
                </a:solidFill>
              </a:rPr>
              <a:t>读</a:t>
            </a:r>
            <a:r>
              <a:rPr lang="zh-CN" altLang="zh-CN" dirty="0"/>
              <a:t>操作速度</a:t>
            </a:r>
            <a:r>
              <a:rPr lang="zh-CN" altLang="zh-CN" dirty="0">
                <a:solidFill>
                  <a:srgbClr val="D60093"/>
                </a:solidFill>
              </a:rPr>
              <a:t>快</a:t>
            </a:r>
            <a:r>
              <a:rPr lang="zh-CN" altLang="zh-CN" dirty="0"/>
              <a:t>，</a:t>
            </a:r>
            <a:r>
              <a:rPr lang="zh-CN" altLang="zh-CN" dirty="0">
                <a:solidFill>
                  <a:srgbClr val="D60093"/>
                </a:solidFill>
              </a:rPr>
              <a:t>擦除</a:t>
            </a:r>
            <a:r>
              <a:rPr lang="zh-CN" altLang="zh-CN" dirty="0"/>
              <a:t>、</a:t>
            </a:r>
            <a:r>
              <a:rPr lang="zh-CN" altLang="zh-CN" dirty="0">
                <a:solidFill>
                  <a:srgbClr val="D60093"/>
                </a:solidFill>
              </a:rPr>
              <a:t>编程</a:t>
            </a:r>
            <a:r>
              <a:rPr lang="zh-CN" altLang="zh-CN" dirty="0"/>
              <a:t>操作速度</a:t>
            </a:r>
            <a:r>
              <a:rPr lang="zh-CN" altLang="zh-CN" dirty="0">
                <a:solidFill>
                  <a:srgbClr val="D60093"/>
                </a:solidFill>
              </a:rPr>
              <a:t>慢</a:t>
            </a:r>
            <a:r>
              <a:rPr lang="zh-CN" altLang="zh-CN" dirty="0"/>
              <a:t>。</a:t>
            </a:r>
          </a:p>
          <a:p>
            <a:pPr lvl="0"/>
            <a:r>
              <a:rPr lang="zh-CN" altLang="zh-CN" dirty="0">
                <a:solidFill>
                  <a:srgbClr val="0000FF"/>
                </a:solidFill>
              </a:rPr>
              <a:t>集成度低</a:t>
            </a:r>
            <a:r>
              <a:rPr lang="zh-CN" altLang="zh-CN" dirty="0"/>
              <a:t>，单位容量的成本高。</a:t>
            </a:r>
          </a:p>
          <a:p>
            <a:pPr lvl="0"/>
            <a:r>
              <a:rPr lang="zh-CN" altLang="zh-CN" dirty="0"/>
              <a:t>可</a:t>
            </a:r>
            <a:r>
              <a:rPr lang="zh-CN" altLang="zh-CN" dirty="0">
                <a:solidFill>
                  <a:srgbClr val="0000FF"/>
                </a:solidFill>
              </a:rPr>
              <a:t>擦写次数</a:t>
            </a:r>
            <a:r>
              <a:rPr lang="zh-CN" altLang="zh-CN" dirty="0"/>
              <a:t>通常为</a:t>
            </a:r>
            <a:r>
              <a:rPr lang="en-US" altLang="zh-CN" dirty="0">
                <a:solidFill>
                  <a:srgbClr val="0000FF"/>
                </a:solidFill>
              </a:rPr>
              <a:t>10</a:t>
            </a:r>
            <a:r>
              <a:rPr lang="zh-CN" altLang="zh-CN" dirty="0">
                <a:solidFill>
                  <a:srgbClr val="0000FF"/>
                </a:solidFill>
              </a:rPr>
              <a:t>万次</a:t>
            </a:r>
            <a:r>
              <a:rPr lang="zh-CN" altLang="zh-CN" dirty="0"/>
              <a:t>。</a:t>
            </a:r>
          </a:p>
          <a:p>
            <a:r>
              <a:rPr lang="zh-CN" altLang="zh-CN" dirty="0"/>
              <a:t>常用于</a:t>
            </a:r>
            <a:r>
              <a:rPr lang="zh-CN" altLang="zh-CN" dirty="0">
                <a:solidFill>
                  <a:srgbClr val="0000FF"/>
                </a:solidFill>
              </a:rPr>
              <a:t>存储少量代码</a:t>
            </a:r>
            <a:r>
              <a:rPr lang="zh-CN" altLang="zh-CN" dirty="0"/>
              <a:t>，比如实现</a:t>
            </a:r>
            <a:r>
              <a:rPr lang="en-US" altLang="zh-CN" dirty="0"/>
              <a:t>PC</a:t>
            </a:r>
            <a:r>
              <a:rPr lang="zh-CN" altLang="zh-CN" dirty="0"/>
              <a:t>的</a:t>
            </a:r>
            <a:r>
              <a:rPr lang="en-US" altLang="zh-CN" dirty="0"/>
              <a:t>BIOS</a:t>
            </a:r>
            <a:r>
              <a:rPr lang="zh-CN" altLang="zh-CN" dirty="0"/>
              <a:t>、嵌入式系统中的固件等。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D031C4-4632-4437-8B62-3FAD678140B8}" type="slidenum">
              <a:rPr lang="zh-CN" altLang="en-US" smtClean="0"/>
              <a:pPr/>
              <a:t>96</a:t>
            </a:fld>
            <a:endParaRPr lang="en-US" altLang="zh-CN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755470" y="527842"/>
            <a:ext cx="799440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>
                <a:solidFill>
                  <a:srgbClr val="008000"/>
                </a:solidFill>
              </a:rPr>
              <a:t>1. </a:t>
            </a:r>
            <a:r>
              <a:rPr lang="en-US" altLang="zh-CN" dirty="0">
                <a:solidFill>
                  <a:srgbClr val="008000"/>
                </a:solidFill>
              </a:rPr>
              <a:t>NOR</a:t>
            </a:r>
            <a:r>
              <a:rPr lang="zh-CN" altLang="zh-CN" dirty="0">
                <a:solidFill>
                  <a:srgbClr val="008000"/>
                </a:solidFill>
              </a:rPr>
              <a:t>类型</a:t>
            </a:r>
            <a:r>
              <a:rPr lang="en-US" altLang="zh-CN" dirty="0">
                <a:solidFill>
                  <a:srgbClr val="008000"/>
                </a:solidFill>
              </a:rPr>
              <a:t>Flash</a:t>
            </a:r>
            <a:r>
              <a:rPr lang="zh-CN" altLang="zh-CN" dirty="0">
                <a:solidFill>
                  <a:srgbClr val="008000"/>
                </a:solidFill>
              </a:rPr>
              <a:t>存储器</a:t>
            </a:r>
            <a:endParaRPr lang="zh-CN" altLang="en-US" kern="0" dirty="0">
              <a:solidFill>
                <a:srgbClr val="008000"/>
              </a:solidFill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457200" y="1196691"/>
            <a:ext cx="8362950" cy="576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96938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65000"/>
              <a:buFont typeface="Wingdings" pitchFamily="2" charset="2"/>
              <a:buChar char="p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3pPr>
            <a:lvl4pPr marL="1166813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Wingdings" pitchFamily="2" charset="2"/>
              <a:buChar char="u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4pPr>
            <a:lvl5pPr marL="143510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5pPr>
            <a:lvl6pPr marL="27876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6pPr>
            <a:lvl7pPr marL="32448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7pPr>
            <a:lvl8pPr marL="37020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8pPr>
            <a:lvl9pPr marL="41592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9pPr>
          </a:lstStyle>
          <a:p>
            <a:pPr marL="0" indent="0">
              <a:buNone/>
            </a:pPr>
            <a:r>
              <a:rPr lang="en-US" altLang="zh-CN" kern="0" dirty="0" smtClean="0"/>
              <a:t>NOR</a:t>
            </a:r>
            <a:r>
              <a:rPr lang="zh-CN" altLang="zh-CN" kern="0" dirty="0" smtClean="0"/>
              <a:t>型</a:t>
            </a:r>
            <a:r>
              <a:rPr lang="en-US" altLang="zh-CN" kern="0" dirty="0" smtClean="0"/>
              <a:t>FLASH</a:t>
            </a:r>
            <a:r>
              <a:rPr lang="zh-CN" altLang="zh-CN" kern="0" dirty="0" smtClean="0"/>
              <a:t>存储器具有以下</a:t>
            </a:r>
            <a:r>
              <a:rPr lang="zh-CN" altLang="zh-CN" kern="0" dirty="0" smtClean="0">
                <a:solidFill>
                  <a:srgbClr val="FF0000"/>
                </a:solidFill>
              </a:rPr>
              <a:t>特点</a:t>
            </a:r>
            <a:r>
              <a:rPr lang="zh-CN" altLang="zh-CN" kern="0" dirty="0" smtClean="0"/>
              <a:t>：</a:t>
            </a:r>
            <a:endParaRPr lang="zh-CN" altLang="en-US" kern="0" dirty="0"/>
          </a:p>
        </p:txBody>
      </p:sp>
      <p:sp>
        <p:nvSpPr>
          <p:cNvPr id="7" name="矩形 6"/>
          <p:cNvSpPr/>
          <p:nvPr/>
        </p:nvSpPr>
        <p:spPr>
          <a:xfrm>
            <a:off x="562295" y="5661310"/>
            <a:ext cx="50898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dirty="0"/>
              <a:t>以</a:t>
            </a:r>
            <a:r>
              <a:rPr lang="en-US" altLang="zh-CN" sz="2800" dirty="0"/>
              <a:t>512KB</a:t>
            </a:r>
            <a:r>
              <a:rPr lang="zh-CN" altLang="en-US" sz="2800" dirty="0"/>
              <a:t>的</a:t>
            </a:r>
            <a:r>
              <a:rPr lang="en-US" altLang="zh-CN" sz="2800" dirty="0"/>
              <a:t>Flash </a:t>
            </a:r>
            <a:r>
              <a:rPr lang="en-US" altLang="zh-CN" sz="2800" dirty="0">
                <a:solidFill>
                  <a:srgbClr val="FF6600"/>
                </a:solidFill>
              </a:rPr>
              <a:t>28F040</a:t>
            </a:r>
            <a:r>
              <a:rPr lang="zh-CN" altLang="en-US" sz="2800" dirty="0"/>
              <a:t>为</a:t>
            </a:r>
            <a:r>
              <a:rPr lang="zh-CN" altLang="en-US" sz="2800" dirty="0" smtClean="0"/>
              <a:t>例。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21290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5.2.2  ROM          </a:t>
            </a:r>
            <a:r>
              <a:rPr lang="zh-CN" altLang="en-US" dirty="0">
                <a:solidFill>
                  <a:srgbClr val="D60093"/>
                </a:solidFill>
              </a:rPr>
              <a:t>三、闪速 </a:t>
            </a:r>
            <a:r>
              <a:rPr lang="en-US" altLang="zh-CN" dirty="0">
                <a:solidFill>
                  <a:srgbClr val="D60093"/>
                </a:solidFill>
              </a:rPr>
              <a:t>E</a:t>
            </a:r>
            <a:r>
              <a:rPr lang="en-US" altLang="zh-CN" baseline="30000" dirty="0">
                <a:solidFill>
                  <a:srgbClr val="D60093"/>
                </a:solidFill>
              </a:rPr>
              <a:t>2</a:t>
            </a:r>
            <a:r>
              <a:rPr lang="en-US" altLang="zh-CN" dirty="0">
                <a:solidFill>
                  <a:srgbClr val="D60093"/>
                </a:solidFill>
              </a:rPr>
              <a:t>PROM </a:t>
            </a:r>
            <a:r>
              <a:rPr lang="zh-CN" altLang="en-US" dirty="0">
                <a:solidFill>
                  <a:srgbClr val="D60093"/>
                </a:solidFill>
              </a:rPr>
              <a:t>：</a:t>
            </a:r>
            <a:r>
              <a:rPr lang="en-US" altLang="zh-CN" dirty="0">
                <a:solidFill>
                  <a:srgbClr val="D60093"/>
                </a:solidFill>
              </a:rPr>
              <a:t>Flash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20"/>
            <a:ext cx="8362950" cy="1224170"/>
          </a:xfrm>
        </p:spPr>
        <p:txBody>
          <a:bodyPr/>
          <a:lstStyle/>
          <a:p>
            <a:pPr lvl="0"/>
            <a:r>
              <a:rPr lang="en-US" altLang="zh-CN" dirty="0" smtClean="0"/>
              <a:t>512K×8bit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0"/>
            <a:r>
              <a:rPr lang="zh-CN" altLang="en-US" dirty="0" smtClean="0"/>
              <a:t>内部</a:t>
            </a:r>
            <a:r>
              <a:rPr lang="zh-CN" altLang="en-US" dirty="0"/>
              <a:t>分成</a:t>
            </a:r>
            <a:r>
              <a:rPr lang="en-US" altLang="zh-CN" dirty="0"/>
              <a:t>16</a:t>
            </a:r>
            <a:r>
              <a:rPr lang="zh-CN" altLang="en-US" dirty="0"/>
              <a:t>个</a:t>
            </a:r>
            <a:r>
              <a:rPr lang="en-US" altLang="zh-CN" dirty="0"/>
              <a:t>32KB</a:t>
            </a:r>
            <a:r>
              <a:rPr lang="zh-CN" altLang="en-US" dirty="0"/>
              <a:t>的</a:t>
            </a:r>
            <a:r>
              <a:rPr lang="zh-CN" altLang="en-US" dirty="0" smtClean="0"/>
              <a:t>块</a:t>
            </a:r>
            <a:r>
              <a:rPr lang="en-US" altLang="zh-CN" dirty="0" smtClean="0">
                <a:latin typeface="+mn-ea"/>
              </a:rPr>
              <a:t>(</a:t>
            </a:r>
            <a:r>
              <a:rPr lang="zh-CN" altLang="en-US" dirty="0" smtClean="0"/>
              <a:t>页</a:t>
            </a:r>
            <a:r>
              <a:rPr lang="en-US" altLang="zh-CN" dirty="0">
                <a:latin typeface="+mn-ea"/>
              </a:rPr>
              <a:t>)</a:t>
            </a:r>
            <a:r>
              <a:rPr lang="zh-CN" altLang="en-US" dirty="0" smtClean="0"/>
              <a:t>，每块可独立擦除。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D031C4-4632-4437-8B62-3FAD678140B8}" type="slidenum">
              <a:rPr lang="zh-CN" altLang="en-US" smtClean="0"/>
              <a:pPr/>
              <a:t>97</a:t>
            </a:fld>
            <a:endParaRPr lang="en-US" altLang="zh-CN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755470" y="527842"/>
            <a:ext cx="813713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>
                <a:solidFill>
                  <a:srgbClr val="008000"/>
                </a:solidFill>
              </a:rPr>
              <a:t>1. </a:t>
            </a:r>
            <a:r>
              <a:rPr lang="en-US" altLang="zh-CN" dirty="0">
                <a:solidFill>
                  <a:srgbClr val="008000"/>
                </a:solidFill>
              </a:rPr>
              <a:t>NOR</a:t>
            </a:r>
            <a:r>
              <a:rPr lang="zh-CN" altLang="zh-CN" dirty="0">
                <a:solidFill>
                  <a:srgbClr val="008000"/>
                </a:solidFill>
              </a:rPr>
              <a:t>类型</a:t>
            </a:r>
            <a:r>
              <a:rPr lang="en-US" altLang="zh-CN" dirty="0">
                <a:solidFill>
                  <a:srgbClr val="008000"/>
                </a:solidFill>
              </a:rPr>
              <a:t>Flash</a:t>
            </a:r>
            <a:r>
              <a:rPr lang="zh-CN" altLang="zh-CN" dirty="0" smtClean="0">
                <a:solidFill>
                  <a:srgbClr val="008000"/>
                </a:solidFill>
              </a:rPr>
              <a:t>存储器</a:t>
            </a:r>
            <a:r>
              <a:rPr lang="en-US" altLang="zh-CN" dirty="0">
                <a:solidFill>
                  <a:srgbClr val="008000"/>
                </a:solidFill>
              </a:rPr>
              <a:t> </a:t>
            </a:r>
            <a:r>
              <a:rPr lang="en-US" altLang="zh-CN" dirty="0" smtClean="0">
                <a:solidFill>
                  <a:srgbClr val="FF6600"/>
                </a:solidFill>
                <a:latin typeface="+mn-lt"/>
              </a:rPr>
              <a:t>——</a:t>
            </a:r>
            <a:r>
              <a:rPr lang="en-US" altLang="zh-CN" dirty="0" smtClean="0">
                <a:solidFill>
                  <a:srgbClr val="FF6600"/>
                </a:solidFill>
              </a:rPr>
              <a:t> </a:t>
            </a:r>
            <a:r>
              <a:rPr lang="zh-CN" altLang="en-US" dirty="0" smtClean="0">
                <a:solidFill>
                  <a:srgbClr val="FF6600"/>
                </a:solidFill>
              </a:rPr>
              <a:t>典型芯片：</a:t>
            </a:r>
            <a:r>
              <a:rPr lang="en-US" altLang="zh-CN" dirty="0" smtClean="0">
                <a:solidFill>
                  <a:srgbClr val="FF6600"/>
                </a:solidFill>
              </a:rPr>
              <a:t>28F040</a:t>
            </a:r>
            <a:endParaRPr lang="zh-CN" altLang="en-US" kern="0" dirty="0">
              <a:solidFill>
                <a:srgbClr val="FF6600"/>
              </a:solidFill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457199" y="2996940"/>
            <a:ext cx="7643291" cy="576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96938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65000"/>
              <a:buFont typeface="Wingdings" pitchFamily="2" charset="2"/>
              <a:buChar char="p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3pPr>
            <a:lvl4pPr marL="1166813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Wingdings" pitchFamily="2" charset="2"/>
              <a:buChar char="u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4pPr>
            <a:lvl5pPr marL="143510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5pPr>
            <a:lvl6pPr marL="27876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6pPr>
            <a:lvl7pPr marL="32448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7pPr>
            <a:lvl8pPr marL="37020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8pPr>
            <a:lvl9pPr marL="41592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9pPr>
          </a:lstStyle>
          <a:p>
            <a:pPr marL="0" indent="0">
              <a:buSzTx/>
              <a:buNone/>
            </a:pPr>
            <a:r>
              <a:rPr lang="en-US" altLang="zh-CN" kern="0" dirty="0" smtClean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</a:t>
            </a:r>
            <a:r>
              <a:rPr lang="zh-CN" altLang="en-US" kern="0" dirty="0" smtClean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）引线</a:t>
            </a:r>
            <a:r>
              <a:rPr lang="zh-CN" altLang="en-US" kern="0" dirty="0" smtClean="0">
                <a:latin typeface="Times New Roman" pitchFamily="18" charset="0"/>
              </a:rPr>
              <a:t>：与</a:t>
            </a:r>
            <a:r>
              <a:rPr lang="en-US" altLang="zh-CN" kern="0" dirty="0" smtClean="0">
                <a:latin typeface="Times New Roman" pitchFamily="18" charset="0"/>
              </a:rPr>
              <a:t>27C040</a:t>
            </a:r>
            <a:r>
              <a:rPr lang="zh-CN" altLang="en-US" kern="0" dirty="0" smtClean="0">
                <a:latin typeface="Times New Roman" pitchFamily="18" charset="0"/>
              </a:rPr>
              <a:t>兼容。</a:t>
            </a:r>
            <a:endParaRPr lang="zh-CN" altLang="en-US" kern="0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4990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450" name="Rectangle 2"/>
          <p:cNvSpPr>
            <a:spLocks noGrp="1" noChangeArrowheads="1"/>
          </p:cNvSpPr>
          <p:nvPr>
            <p:ph idx="1"/>
          </p:nvPr>
        </p:nvSpPr>
        <p:spPr>
          <a:xfrm>
            <a:off x="323850" y="1052670"/>
            <a:ext cx="8640763" cy="3205319"/>
          </a:xfrm>
        </p:spPr>
        <p:txBody>
          <a:bodyPr/>
          <a:lstStyle/>
          <a:p>
            <a:pPr marL="0" indent="0">
              <a:buSzTx/>
              <a:buNone/>
            </a:pPr>
            <a:r>
              <a:rPr lang="en-US" altLang="zh-CN" sz="2800" b="1" dirty="0" smtClean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</a:t>
            </a:r>
            <a:r>
              <a:rPr lang="zh-CN" altLang="en-US" sz="2800" b="1" dirty="0" smtClean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）工作过程</a:t>
            </a:r>
            <a:endParaRPr lang="zh-CN" altLang="en-US" sz="2800" b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623888" lvl="1" indent="-263525"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</a:rPr>
              <a:t>读</a:t>
            </a:r>
            <a:r>
              <a:rPr lang="zh-CN" altLang="en-US" b="1" dirty="0">
                <a:latin typeface="Times New Roman" pitchFamily="18" charset="0"/>
              </a:rPr>
              <a:t>某单元的数据，同</a:t>
            </a:r>
            <a:r>
              <a:rPr lang="en-US" altLang="zh-CN" b="1" dirty="0">
                <a:latin typeface="Times New Roman" pitchFamily="18" charset="0"/>
              </a:rPr>
              <a:t>EPROM</a:t>
            </a:r>
            <a:r>
              <a:rPr lang="zh-CN" altLang="en-US" b="1" dirty="0" smtClean="0">
                <a:latin typeface="Times New Roman" pitchFamily="18" charset="0"/>
              </a:rPr>
              <a:t>；</a:t>
            </a:r>
            <a:r>
              <a:rPr lang="en-US" altLang="zh-CN" b="1" dirty="0" smtClean="0">
                <a:latin typeface="Times New Roman" pitchFamily="18" charset="0"/>
              </a:rPr>
              <a:t/>
            </a:r>
            <a:br>
              <a:rPr lang="en-US" altLang="zh-CN" b="1" dirty="0" smtClean="0">
                <a:latin typeface="Times New Roman" pitchFamily="18" charset="0"/>
              </a:rPr>
            </a:br>
            <a:r>
              <a:rPr lang="zh-CN" altLang="en-US" b="1" dirty="0" smtClean="0">
                <a:solidFill>
                  <a:srgbClr val="0000FF"/>
                </a:solidFill>
                <a:latin typeface="Times New Roman" pitchFamily="18" charset="0"/>
              </a:rPr>
              <a:t>其它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</a:rPr>
              <a:t>情况</a:t>
            </a:r>
            <a:r>
              <a:rPr lang="zh-CN" altLang="en-US" b="1" dirty="0">
                <a:latin typeface="Times New Roman" pitchFamily="18" charset="0"/>
              </a:rPr>
              <a:t>：先写</a:t>
            </a:r>
            <a:r>
              <a:rPr lang="zh-CN" altLang="en-US" b="1" dirty="0">
                <a:solidFill>
                  <a:srgbClr val="FF0000"/>
                </a:solidFill>
                <a:latin typeface="Times New Roman" pitchFamily="18" charset="0"/>
              </a:rPr>
              <a:t>命令序列</a:t>
            </a:r>
            <a:r>
              <a:rPr lang="zh-CN" altLang="en-US" b="1" dirty="0">
                <a:latin typeface="Times New Roman" pitchFamily="18" charset="0"/>
              </a:rPr>
              <a:t>，按具体命令的要求进行操作，必要时还要读内部</a:t>
            </a:r>
            <a:r>
              <a:rPr lang="zh-CN" altLang="en-US" b="1" dirty="0">
                <a:solidFill>
                  <a:srgbClr val="FF0000"/>
                </a:solidFill>
                <a:latin typeface="Times New Roman" pitchFamily="18" charset="0"/>
              </a:rPr>
              <a:t>状态寄存器</a:t>
            </a:r>
            <a:r>
              <a:rPr lang="zh-CN" altLang="en-US" b="1" dirty="0">
                <a:latin typeface="Times New Roman" pitchFamily="18" charset="0"/>
              </a:rPr>
              <a:t>以判断其工作状态。</a:t>
            </a:r>
          </a:p>
          <a:p>
            <a:pPr marL="623888" lvl="1" indent="-263525"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zh-CN" altLang="en-US" b="1" dirty="0">
                <a:latin typeface="Times New Roman" pitchFamily="18" charset="0"/>
              </a:rPr>
              <a:t>注意某些工作状态需要的电平。</a:t>
            </a:r>
            <a:br>
              <a:rPr lang="zh-CN" altLang="en-US" b="1" dirty="0">
                <a:latin typeface="Times New Roman" pitchFamily="18" charset="0"/>
              </a:rPr>
            </a:br>
            <a:r>
              <a:rPr lang="zh-CN" altLang="en-US" b="1" dirty="0">
                <a:latin typeface="Times New Roman" pitchFamily="18" charset="0"/>
              </a:rPr>
              <a:t>数据写入 </a:t>
            </a:r>
            <a:r>
              <a:rPr lang="zh-CN" altLang="en-US" b="1" dirty="0">
                <a:latin typeface="+mn-ea"/>
              </a:rPr>
              <a:t>→</a:t>
            </a:r>
            <a:r>
              <a:rPr lang="zh-CN" altLang="en-US" b="1" dirty="0">
                <a:latin typeface="Times New Roman" pitchFamily="18" charset="0"/>
              </a:rPr>
              <a:t> </a:t>
            </a:r>
            <a:r>
              <a:rPr lang="en-US" altLang="zh-CN" b="1" dirty="0" err="1">
                <a:latin typeface="Times New Roman" pitchFamily="18" charset="0"/>
              </a:rPr>
              <a:t>Vpp</a:t>
            </a:r>
            <a:r>
              <a:rPr lang="zh-CN" altLang="en-US" b="1" dirty="0">
                <a:latin typeface="Times New Roman" pitchFamily="18" charset="0"/>
              </a:rPr>
              <a:t>＝＋</a:t>
            </a:r>
            <a:r>
              <a:rPr lang="en-US" altLang="zh-CN" b="1" dirty="0">
                <a:latin typeface="Times New Roman" pitchFamily="18" charset="0"/>
              </a:rPr>
              <a:t>12V</a:t>
            </a:r>
            <a:endParaRPr lang="zh-CN" altLang="en-US" b="1" dirty="0">
              <a:latin typeface="Times New Roman" pitchFamily="18" charset="0"/>
            </a:endParaRPr>
          </a:p>
        </p:txBody>
      </p:sp>
      <p:sp>
        <p:nvSpPr>
          <p:cNvPr id="10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209D77-82E3-4C39-8114-B99201F789BB}" type="slidenum">
              <a:rPr lang="zh-CN" altLang="en-US"/>
              <a:pPr/>
              <a:t>98</a:t>
            </a:fld>
            <a:endParaRPr lang="en-US" altLang="zh-CN"/>
          </a:p>
        </p:txBody>
      </p:sp>
      <p:sp>
        <p:nvSpPr>
          <p:cNvPr id="1000452" name="Rectangle 4"/>
          <p:cNvSpPr>
            <a:spLocks noChangeArrowheads="1"/>
          </p:cNvSpPr>
          <p:nvPr/>
        </p:nvSpPr>
        <p:spPr bwMode="auto">
          <a:xfrm>
            <a:off x="323850" y="4221968"/>
            <a:ext cx="8640763" cy="201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>
              <a:spcBef>
                <a:spcPct val="20000"/>
              </a:spcBef>
              <a:buClr>
                <a:schemeClr val="bg2"/>
              </a:buClr>
            </a:pPr>
            <a:r>
              <a:rPr lang="en-US" altLang="zh-CN" sz="2800" dirty="0" smtClean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3</a:t>
            </a:r>
            <a:r>
              <a:rPr lang="zh-CN" altLang="en-US" sz="2800" dirty="0" smtClean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）主要</a:t>
            </a:r>
            <a:r>
              <a:rPr lang="zh-CN" altLang="en-US" sz="2800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功能的实现</a:t>
            </a:r>
          </a:p>
          <a:p>
            <a:pPr marL="1162050" lvl="1" indent="-538163" algn="l">
              <a:spcBef>
                <a:spcPct val="20000"/>
              </a:spcBef>
              <a:buClr>
                <a:srgbClr val="008000"/>
              </a:buClr>
              <a:buFont typeface="Wingdings" pitchFamily="2" charset="2"/>
              <a:buAutoNum type="circleNumDbPlain"/>
            </a:pPr>
            <a:r>
              <a:rPr lang="zh-CN" altLang="en-US" sz="2800" dirty="0"/>
              <a:t>读	初始加电</a:t>
            </a:r>
            <a:br>
              <a:rPr lang="zh-CN" altLang="en-US" sz="2800" dirty="0"/>
            </a:br>
            <a:r>
              <a:rPr lang="zh-CN" altLang="en-US" sz="2800" dirty="0"/>
              <a:t>	写入</a:t>
            </a:r>
            <a:r>
              <a:rPr lang="en-US" altLang="zh-CN" sz="2800" dirty="0"/>
              <a:t>00</a:t>
            </a:r>
            <a:r>
              <a:rPr lang="zh-CN" altLang="en-US" sz="2800" dirty="0"/>
              <a:t>命令        同</a:t>
            </a:r>
            <a:r>
              <a:rPr lang="en-US" altLang="zh-CN" sz="2800" dirty="0"/>
              <a:t>EPROM</a:t>
            </a:r>
            <a:r>
              <a:rPr lang="zh-CN" altLang="en-US" sz="2800" dirty="0"/>
              <a:t>一样读操作</a:t>
            </a:r>
            <a:br>
              <a:rPr lang="zh-CN" altLang="en-US" sz="2800" dirty="0"/>
            </a:br>
            <a:r>
              <a:rPr lang="zh-CN" altLang="en-US" sz="2800" dirty="0"/>
              <a:t>	写入</a:t>
            </a:r>
            <a:r>
              <a:rPr lang="en-US" altLang="zh-CN" sz="2800" dirty="0"/>
              <a:t>FF</a:t>
            </a:r>
            <a:r>
              <a:rPr lang="zh-CN" altLang="en-US" sz="2800" dirty="0"/>
              <a:t>命令</a:t>
            </a:r>
          </a:p>
        </p:txBody>
      </p:sp>
      <p:sp>
        <p:nvSpPr>
          <p:cNvPr id="1000453" name="Text Box 5"/>
          <p:cNvSpPr txBox="1">
            <a:spLocks noChangeArrowheads="1"/>
          </p:cNvSpPr>
          <p:nvPr/>
        </p:nvSpPr>
        <p:spPr bwMode="auto">
          <a:xfrm>
            <a:off x="3924300" y="4869668"/>
            <a:ext cx="720725" cy="51911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solidFill>
                  <a:srgbClr val="FF0000"/>
                </a:solidFill>
              </a:rPr>
              <a:t>或</a:t>
            </a:r>
          </a:p>
        </p:txBody>
      </p:sp>
      <p:sp>
        <p:nvSpPr>
          <p:cNvPr id="1000454" name="Text Box 6"/>
          <p:cNvSpPr txBox="1">
            <a:spLocks noChangeArrowheads="1"/>
          </p:cNvSpPr>
          <p:nvPr/>
        </p:nvSpPr>
        <p:spPr bwMode="auto">
          <a:xfrm>
            <a:off x="3924300" y="5358618"/>
            <a:ext cx="720725" cy="51911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solidFill>
                  <a:srgbClr val="FF0000"/>
                </a:solidFill>
              </a:rPr>
              <a:t>或</a:t>
            </a:r>
          </a:p>
        </p:txBody>
      </p:sp>
      <p:sp>
        <p:nvSpPr>
          <p:cNvPr id="1000455" name="AutoShape 7"/>
          <p:cNvSpPr>
            <a:spLocks/>
          </p:cNvSpPr>
          <p:nvPr/>
        </p:nvSpPr>
        <p:spPr bwMode="auto">
          <a:xfrm>
            <a:off x="1979613" y="4817280"/>
            <a:ext cx="287337" cy="1169988"/>
          </a:xfrm>
          <a:prstGeom prst="leftBrace">
            <a:avLst>
              <a:gd name="adj1" fmla="val 33932"/>
              <a:gd name="adj2" fmla="val 16667"/>
            </a:avLst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00456" name="AutoShape 8"/>
          <p:cNvSpPr>
            <a:spLocks/>
          </p:cNvSpPr>
          <p:nvPr/>
        </p:nvSpPr>
        <p:spPr bwMode="auto">
          <a:xfrm>
            <a:off x="4437063" y="4725205"/>
            <a:ext cx="195262" cy="1362075"/>
          </a:xfrm>
          <a:prstGeom prst="rightBracket">
            <a:avLst>
              <a:gd name="adj" fmla="val 58130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5.2.2  ROM          </a:t>
            </a:r>
            <a:r>
              <a:rPr lang="zh-CN" altLang="en-US" dirty="0">
                <a:solidFill>
                  <a:srgbClr val="D60093"/>
                </a:solidFill>
              </a:rPr>
              <a:t>三、闪速 </a:t>
            </a:r>
            <a:r>
              <a:rPr lang="en-US" altLang="zh-CN" dirty="0">
                <a:solidFill>
                  <a:srgbClr val="D60093"/>
                </a:solidFill>
              </a:rPr>
              <a:t>E</a:t>
            </a:r>
            <a:r>
              <a:rPr lang="en-US" altLang="zh-CN" baseline="30000" dirty="0">
                <a:solidFill>
                  <a:srgbClr val="D60093"/>
                </a:solidFill>
              </a:rPr>
              <a:t>2</a:t>
            </a:r>
            <a:r>
              <a:rPr lang="en-US" altLang="zh-CN" dirty="0">
                <a:solidFill>
                  <a:srgbClr val="D60093"/>
                </a:solidFill>
              </a:rPr>
              <a:t>PROM </a:t>
            </a:r>
            <a:r>
              <a:rPr lang="zh-CN" altLang="en-US" dirty="0">
                <a:solidFill>
                  <a:srgbClr val="D60093"/>
                </a:solidFill>
              </a:rPr>
              <a:t>：</a:t>
            </a:r>
            <a:r>
              <a:rPr lang="en-US" altLang="zh-CN" dirty="0">
                <a:solidFill>
                  <a:srgbClr val="D60093"/>
                </a:solidFill>
              </a:rPr>
              <a:t>Flash</a:t>
            </a:r>
            <a:endParaRPr lang="zh-CN" altLang="en-US" dirty="0"/>
          </a:p>
        </p:txBody>
      </p:sp>
      <p:sp>
        <p:nvSpPr>
          <p:cNvPr id="11" name="标题 1"/>
          <p:cNvSpPr txBox="1">
            <a:spLocks/>
          </p:cNvSpPr>
          <p:nvPr/>
        </p:nvSpPr>
        <p:spPr bwMode="auto">
          <a:xfrm>
            <a:off x="755470" y="527842"/>
            <a:ext cx="813713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>
                <a:solidFill>
                  <a:srgbClr val="008000"/>
                </a:solidFill>
              </a:rPr>
              <a:t>1. </a:t>
            </a:r>
            <a:r>
              <a:rPr lang="en-US" altLang="zh-CN" dirty="0">
                <a:solidFill>
                  <a:srgbClr val="008000"/>
                </a:solidFill>
              </a:rPr>
              <a:t>NOR</a:t>
            </a:r>
            <a:r>
              <a:rPr lang="zh-CN" altLang="zh-CN" dirty="0">
                <a:solidFill>
                  <a:srgbClr val="008000"/>
                </a:solidFill>
              </a:rPr>
              <a:t>类型</a:t>
            </a:r>
            <a:r>
              <a:rPr lang="en-US" altLang="zh-CN" dirty="0">
                <a:solidFill>
                  <a:srgbClr val="008000"/>
                </a:solidFill>
              </a:rPr>
              <a:t>Flash</a:t>
            </a:r>
            <a:r>
              <a:rPr lang="zh-CN" altLang="zh-CN" dirty="0" smtClean="0">
                <a:solidFill>
                  <a:srgbClr val="008000"/>
                </a:solidFill>
              </a:rPr>
              <a:t>存储器</a:t>
            </a:r>
            <a:r>
              <a:rPr lang="en-US" altLang="zh-CN" dirty="0">
                <a:solidFill>
                  <a:srgbClr val="008000"/>
                </a:solidFill>
              </a:rPr>
              <a:t> </a:t>
            </a:r>
            <a:r>
              <a:rPr lang="en-US" altLang="zh-CN" dirty="0" smtClean="0">
                <a:solidFill>
                  <a:srgbClr val="FF6600"/>
                </a:solidFill>
                <a:latin typeface="+mn-lt"/>
              </a:rPr>
              <a:t>——</a:t>
            </a:r>
            <a:r>
              <a:rPr lang="en-US" altLang="zh-CN" dirty="0" smtClean="0">
                <a:solidFill>
                  <a:srgbClr val="FF6600"/>
                </a:solidFill>
              </a:rPr>
              <a:t> </a:t>
            </a:r>
            <a:r>
              <a:rPr lang="zh-CN" altLang="en-US" dirty="0" smtClean="0">
                <a:solidFill>
                  <a:srgbClr val="FF6600"/>
                </a:solidFill>
              </a:rPr>
              <a:t>典型芯片：</a:t>
            </a:r>
            <a:r>
              <a:rPr lang="en-US" altLang="zh-CN" dirty="0" smtClean="0">
                <a:solidFill>
                  <a:srgbClr val="FF6600"/>
                </a:solidFill>
              </a:rPr>
              <a:t>28F040</a:t>
            </a:r>
            <a:endParaRPr lang="zh-CN" altLang="en-US" kern="0" dirty="0">
              <a:solidFill>
                <a:srgbClr val="FF66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7281481"/>
              </p:ext>
            </p:extLst>
          </p:nvPr>
        </p:nvGraphicFramePr>
        <p:xfrm>
          <a:off x="446968" y="2223979"/>
          <a:ext cx="8229602" cy="2773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15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15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15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15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15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515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423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/>
                        <a:t>命令</a:t>
                      </a:r>
                      <a:endParaRPr lang="zh-CN" altLang="en-US" sz="20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000" b="1" smtClean="0"/>
                        <a:t>总线</a:t>
                      </a:r>
                      <a:r>
                        <a:rPr lang="en-US" altLang="zh-CN" sz="2000" b="1" smtClean="0"/>
                        <a:t/>
                      </a:r>
                      <a:br>
                        <a:rPr lang="en-US" altLang="zh-CN" sz="2000" b="1" smtClean="0"/>
                      </a:br>
                      <a:r>
                        <a:rPr lang="zh-CN" altLang="en-US" sz="2000" b="1" smtClean="0"/>
                        <a:t>周期</a:t>
                      </a:r>
                      <a:endParaRPr lang="zh-CN" altLang="en-US" sz="2000" b="1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/>
                        <a:t>第一个总线周期</a:t>
                      </a:r>
                      <a:endParaRPr lang="zh-CN" altLang="en-US" sz="20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/>
                        <a:t>第二个总线周期</a:t>
                      </a:r>
                      <a:endParaRPr lang="zh-CN" altLang="en-US" sz="20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smtClean="0"/>
                        <a:t>操作</a:t>
                      </a:r>
                      <a:endParaRPr lang="zh-CN" altLang="en-US" sz="2000" b="1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smtClean="0"/>
                        <a:t>地址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smtClean="0"/>
                        <a:t>数据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smtClean="0"/>
                        <a:t>操作</a:t>
                      </a:r>
                      <a:endParaRPr lang="zh-CN" altLang="en-US" sz="2000" b="1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/>
                        <a:t>地址</a:t>
                      </a:r>
                      <a:endParaRPr lang="zh-CN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/>
                        <a:t>数据</a:t>
                      </a:r>
                      <a:endParaRPr lang="zh-CN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/>
                        <a:t>读存储单元</a:t>
                      </a:r>
                      <a:endParaRPr lang="zh-CN" altLang="en-US" sz="20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smtClean="0"/>
                        <a:t>1</a:t>
                      </a:r>
                      <a:endParaRPr lang="zh-CN" altLang="en-US" sz="2000" b="1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smtClean="0"/>
                        <a:t>写</a:t>
                      </a:r>
                      <a:endParaRPr lang="zh-CN" altLang="en-US" sz="2000" b="1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smtClean="0"/>
                        <a:t>X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smtClean="0"/>
                        <a:t>00H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smtClean="0"/>
                        <a:t>读存储单元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/>
                        <a:t>1</a:t>
                      </a:r>
                      <a:endParaRPr lang="zh-CN" altLang="en-US" sz="20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/>
                        <a:t>写</a:t>
                      </a:r>
                      <a:endParaRPr lang="zh-CN" altLang="en-US" sz="20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/>
                        <a:t>X</a:t>
                      </a:r>
                      <a:endParaRPr lang="zh-CN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/>
                        <a:t>FFH</a:t>
                      </a:r>
                      <a:endParaRPr lang="zh-CN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smtClean="0"/>
                        <a:t>读状态寄存器</a:t>
                      </a:r>
                      <a:endParaRPr lang="zh-CN" altLang="en-US" sz="2000" b="1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smtClean="0"/>
                        <a:t>2</a:t>
                      </a:r>
                      <a:endParaRPr lang="zh-CN" altLang="en-US" sz="2000" b="1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smtClean="0"/>
                        <a:t>写</a:t>
                      </a:r>
                      <a:endParaRPr lang="zh-CN" altLang="en-US" sz="2000" b="1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smtClean="0"/>
                        <a:t>X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/>
                        <a:t>70H</a:t>
                      </a:r>
                      <a:endParaRPr lang="zh-CN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/>
                        <a:t>读</a:t>
                      </a:r>
                      <a:endParaRPr lang="zh-CN" altLang="en-US" sz="20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/>
                        <a:t>X</a:t>
                      </a:r>
                      <a:endParaRPr lang="zh-CN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smtClean="0"/>
                        <a:t>SRD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smtClean="0"/>
                        <a:t>自动块擦除</a:t>
                      </a:r>
                      <a:endParaRPr lang="zh-CN" altLang="en-US" sz="2000" b="1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smtClean="0"/>
                        <a:t>2</a:t>
                      </a:r>
                      <a:endParaRPr lang="zh-CN" altLang="en-US" sz="2000" b="1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smtClean="0"/>
                        <a:t>写</a:t>
                      </a:r>
                      <a:endParaRPr lang="zh-CN" altLang="en-US" sz="2000" b="1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smtClean="0"/>
                        <a:t>X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smtClean="0"/>
                        <a:t>20H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smtClean="0"/>
                        <a:t>写</a:t>
                      </a:r>
                      <a:endParaRPr lang="zh-CN" altLang="en-US" sz="2000" b="1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/>
                        <a:t>BA</a:t>
                      </a:r>
                      <a:endParaRPr lang="zh-CN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/>
                        <a:t>D0H</a:t>
                      </a:r>
                      <a:endParaRPr lang="zh-CN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smtClean="0"/>
                        <a:t>自动字节编程</a:t>
                      </a:r>
                      <a:endParaRPr lang="zh-CN" altLang="en-US" sz="2000" b="1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smtClean="0"/>
                        <a:t>2</a:t>
                      </a:r>
                      <a:endParaRPr lang="zh-CN" altLang="en-US" sz="2000" b="1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smtClean="0"/>
                        <a:t>写</a:t>
                      </a:r>
                      <a:endParaRPr lang="zh-CN" altLang="en-US" sz="2000" b="1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smtClean="0"/>
                        <a:t>X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smtClean="0"/>
                        <a:t>10H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smtClean="0"/>
                        <a:t>写</a:t>
                      </a:r>
                      <a:endParaRPr lang="zh-CN" altLang="en-US" sz="2000" b="1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smtClean="0"/>
                        <a:t>PA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/>
                        <a:t>PD</a:t>
                      </a:r>
                      <a:endParaRPr lang="zh-CN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C9626DE-53B5-48E4-B721-0178DB05734A}" type="slidenum">
              <a:rPr lang="zh-CN" altLang="en-US" smtClean="0"/>
              <a:pPr/>
              <a:t>99</a:t>
            </a:fld>
            <a:endParaRPr lang="en-US" altLang="zh-CN"/>
          </a:p>
        </p:txBody>
      </p:sp>
      <p:sp>
        <p:nvSpPr>
          <p:cNvPr id="6" name="TextBox 5"/>
          <p:cNvSpPr txBox="1"/>
          <p:nvPr/>
        </p:nvSpPr>
        <p:spPr>
          <a:xfrm>
            <a:off x="2051650" y="1700760"/>
            <a:ext cx="5472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mtClean="0"/>
              <a:t>28F040 </a:t>
            </a:r>
            <a:r>
              <a:rPr lang="zh-CN" altLang="en-US" sz="2800" smtClean="0"/>
              <a:t>的命令（部分）</a:t>
            </a:r>
            <a:endParaRPr lang="zh-CN" altLang="en-US" sz="2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5.2.2  ROM          </a:t>
            </a:r>
            <a:r>
              <a:rPr lang="zh-CN" altLang="en-US" dirty="0">
                <a:solidFill>
                  <a:srgbClr val="D60093"/>
                </a:solidFill>
              </a:rPr>
              <a:t>三、闪速 </a:t>
            </a:r>
            <a:r>
              <a:rPr lang="en-US" altLang="zh-CN" dirty="0">
                <a:solidFill>
                  <a:srgbClr val="D60093"/>
                </a:solidFill>
              </a:rPr>
              <a:t>E</a:t>
            </a:r>
            <a:r>
              <a:rPr lang="en-US" altLang="zh-CN" baseline="30000" dirty="0">
                <a:solidFill>
                  <a:srgbClr val="D60093"/>
                </a:solidFill>
              </a:rPr>
              <a:t>2</a:t>
            </a:r>
            <a:r>
              <a:rPr lang="en-US" altLang="zh-CN" dirty="0">
                <a:solidFill>
                  <a:srgbClr val="D60093"/>
                </a:solidFill>
              </a:rPr>
              <a:t>PROM </a:t>
            </a:r>
            <a:r>
              <a:rPr lang="zh-CN" altLang="en-US" dirty="0">
                <a:solidFill>
                  <a:srgbClr val="D60093"/>
                </a:solidFill>
              </a:rPr>
              <a:t>：</a:t>
            </a:r>
            <a:r>
              <a:rPr lang="en-US" altLang="zh-CN" dirty="0">
                <a:solidFill>
                  <a:srgbClr val="D60093"/>
                </a:solidFill>
              </a:rPr>
              <a:t>Flash</a:t>
            </a:r>
            <a:endParaRPr lang="zh-CN" altLang="en-US" dirty="0"/>
          </a:p>
        </p:txBody>
      </p:sp>
      <p:sp>
        <p:nvSpPr>
          <p:cNvPr id="8" name="标题 1"/>
          <p:cNvSpPr txBox="1">
            <a:spLocks/>
          </p:cNvSpPr>
          <p:nvPr/>
        </p:nvSpPr>
        <p:spPr bwMode="auto">
          <a:xfrm>
            <a:off x="755470" y="527842"/>
            <a:ext cx="813713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>
                <a:solidFill>
                  <a:srgbClr val="008000"/>
                </a:solidFill>
              </a:rPr>
              <a:t>1. </a:t>
            </a:r>
            <a:r>
              <a:rPr lang="en-US" altLang="zh-CN" dirty="0">
                <a:solidFill>
                  <a:srgbClr val="008000"/>
                </a:solidFill>
              </a:rPr>
              <a:t>NOR</a:t>
            </a:r>
            <a:r>
              <a:rPr lang="zh-CN" altLang="zh-CN" dirty="0">
                <a:solidFill>
                  <a:srgbClr val="008000"/>
                </a:solidFill>
              </a:rPr>
              <a:t>类型</a:t>
            </a:r>
            <a:r>
              <a:rPr lang="en-US" altLang="zh-CN" dirty="0">
                <a:solidFill>
                  <a:srgbClr val="008000"/>
                </a:solidFill>
              </a:rPr>
              <a:t>Flash</a:t>
            </a:r>
            <a:r>
              <a:rPr lang="zh-CN" altLang="zh-CN" dirty="0" smtClean="0">
                <a:solidFill>
                  <a:srgbClr val="008000"/>
                </a:solidFill>
              </a:rPr>
              <a:t>存储器</a:t>
            </a:r>
            <a:r>
              <a:rPr lang="en-US" altLang="zh-CN" dirty="0">
                <a:solidFill>
                  <a:srgbClr val="008000"/>
                </a:solidFill>
              </a:rPr>
              <a:t> </a:t>
            </a:r>
            <a:r>
              <a:rPr lang="en-US" altLang="zh-CN" dirty="0" smtClean="0">
                <a:solidFill>
                  <a:srgbClr val="FF6600"/>
                </a:solidFill>
                <a:latin typeface="+mn-lt"/>
              </a:rPr>
              <a:t>——</a:t>
            </a:r>
            <a:r>
              <a:rPr lang="en-US" altLang="zh-CN" dirty="0" smtClean="0">
                <a:solidFill>
                  <a:srgbClr val="FF6600"/>
                </a:solidFill>
              </a:rPr>
              <a:t> </a:t>
            </a:r>
            <a:r>
              <a:rPr lang="zh-CN" altLang="en-US" dirty="0" smtClean="0">
                <a:solidFill>
                  <a:srgbClr val="FF6600"/>
                </a:solidFill>
              </a:rPr>
              <a:t>典型芯片：</a:t>
            </a:r>
            <a:r>
              <a:rPr lang="en-US" altLang="zh-CN" dirty="0" smtClean="0">
                <a:solidFill>
                  <a:srgbClr val="FF6600"/>
                </a:solidFill>
              </a:rPr>
              <a:t>28F040</a:t>
            </a:r>
            <a:endParaRPr lang="zh-CN" altLang="en-US" kern="0" dirty="0">
              <a:solidFill>
                <a:srgbClr val="FF66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eXQ_Class_Theme">
  <a:themeElements>
    <a:clrScheme name="自定义 3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0000FF"/>
      </a:hlink>
      <a:folHlink>
        <a:srgbClr val="9900CC"/>
      </a:folHlink>
    </a:clrScheme>
    <a:fontScheme name="Pixel">
      <a:majorFont>
        <a:latin typeface="Arial"/>
        <a:ea typeface="黑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  <a:txDef>
      <a:spPr bwMode="auto">
        <a:noFill/>
        <a:ln w="28575" algn="ctr">
          <a:noFill/>
          <a:miter lim="800000"/>
          <a:headEnd/>
          <a:tailEnd type="none" w="med" len="lg"/>
        </a:ln>
        <a:effectLst/>
      </a:spPr>
      <a:bodyPr>
        <a:spAutoFit/>
      </a:bodyPr>
      <a:lstStyle>
        <a:defPPr algn="l">
          <a:spcBef>
            <a:spcPts val="0"/>
          </a:spcBef>
          <a:defRPr sz="1800" dirty="0"/>
        </a:defPPr>
      </a:lstStyle>
    </a:tx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heXQ_Class_Theme" id="{A10EB3A6-92EC-49F4-9CF1-475C55D27D19}" vid="{BCFCFA01-F9E0-4BAB-BE59-24F0CB255FA2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CheXQ_Class_Theme</Template>
  <TotalTime>37068</TotalTime>
  <Words>7131</Words>
  <Application>Microsoft Office PowerPoint</Application>
  <PresentationFormat>全屏显示(4:3)</PresentationFormat>
  <Paragraphs>1709</Paragraphs>
  <Slides>145</Slides>
  <Notes>3</Notes>
  <HiddenSlides>8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145</vt:i4>
      </vt:variant>
    </vt:vector>
  </HeadingPairs>
  <TitlesOfParts>
    <vt:vector size="160" baseType="lpstr">
      <vt:lpstr>黑体</vt:lpstr>
      <vt:lpstr>楷体</vt:lpstr>
      <vt:lpstr>楷体_GB2312</vt:lpstr>
      <vt:lpstr>宋体</vt:lpstr>
      <vt:lpstr>Arial</vt:lpstr>
      <vt:lpstr>Arial Black</vt:lpstr>
      <vt:lpstr>Courier New</vt:lpstr>
      <vt:lpstr>Tahoma</vt:lpstr>
      <vt:lpstr>Times New Roman</vt:lpstr>
      <vt:lpstr>Wingdings</vt:lpstr>
      <vt:lpstr>CheXQ_Class_Theme</vt:lpstr>
      <vt:lpstr>Visio</vt:lpstr>
      <vt:lpstr>Visio.Drawing.11</vt:lpstr>
      <vt:lpstr>VISIO</vt:lpstr>
      <vt:lpstr>Image</vt:lpstr>
      <vt:lpstr>PowerPoint 演示文稿</vt:lpstr>
      <vt:lpstr>第5章  存储技术</vt:lpstr>
      <vt:lpstr>PowerPoint 演示文稿</vt:lpstr>
      <vt:lpstr>5.1 概述</vt:lpstr>
      <vt:lpstr>5.1 概述</vt:lpstr>
      <vt:lpstr>5.1 概述</vt:lpstr>
      <vt:lpstr>PowerPoint 演示文稿</vt:lpstr>
      <vt:lpstr>本节内容：</vt:lpstr>
      <vt:lpstr>PowerPoint 演示文稿</vt:lpstr>
      <vt:lpstr>5.2.1 静态随机读/写存储器(SRAM)及接口设计</vt:lpstr>
      <vt:lpstr>5.2.1  SRAM       一、异步SRAM：1. 典型芯片</vt:lpstr>
      <vt:lpstr>5.2.1  SRAM       一、异步SRAM：1. 典型芯片</vt:lpstr>
      <vt:lpstr>5.2.1  SRAM       一、异步SRAM：1. 典型芯片</vt:lpstr>
      <vt:lpstr>5.2.1  SRAM       一、异步SRAM：1. 典型芯片</vt:lpstr>
      <vt:lpstr>Intel 8088 主存读时序</vt:lpstr>
      <vt:lpstr>5.2.1  SRAM       一、异步SRAM：2. 连接使用</vt:lpstr>
      <vt:lpstr>5.2.1  SRAM       一、异步SRAM：2. 连接使用</vt:lpstr>
      <vt:lpstr>5.2.1  SRAM       一、异步SRAM：2. 连接使用</vt:lpstr>
      <vt:lpstr>5.2.1  SRAM       一、异步SRAM：2. 连接使用</vt:lpstr>
      <vt:lpstr>5.2.1  SRAM       一、异步SRAM：2. 连接使用</vt:lpstr>
      <vt:lpstr>PowerPoint 演示文稿</vt:lpstr>
      <vt:lpstr>PowerPoint 演示文稿</vt:lpstr>
      <vt:lpstr>5.2.1  SRAM       一、异步SRAM：2. 连接使用</vt:lpstr>
      <vt:lpstr>5.2.1  SRAM       一、异步SRAM：2. 连接使用</vt:lpstr>
      <vt:lpstr>PowerPoint 演示文稿</vt:lpstr>
      <vt:lpstr>5.2.1  SRAM       一、异步SRAM：2. 连接使用</vt:lpstr>
      <vt:lpstr>PowerPoint 演示文稿</vt:lpstr>
      <vt:lpstr>5.2.1  SRAM       一、异步SRAM：2. 连接使用</vt:lpstr>
      <vt:lpstr>PowerPoint 演示文稿</vt:lpstr>
      <vt:lpstr>PowerPoint 演示文稿</vt:lpstr>
      <vt:lpstr>5.2.1  SRAM       一、异步SRAM：3. 存取时间</vt:lpstr>
      <vt:lpstr>5.2.1  SRAM       一、异步SRAM：3. 存取时间</vt:lpstr>
      <vt:lpstr>5.2.1  SRAM       一、异步SRAM：3. 存取时间</vt:lpstr>
      <vt:lpstr>8088 CPU 内存读时序</vt:lpstr>
      <vt:lpstr>5.2.1  SRAM       一、异步SRAM：4. 等待的实现</vt:lpstr>
      <vt:lpstr>PowerPoint 演示文稿</vt:lpstr>
      <vt:lpstr>5.2.1  SRAM       一、异步SRAM：</vt:lpstr>
      <vt:lpstr>5.2.1  SRAM       一、异步SRAM：</vt:lpstr>
      <vt:lpstr>5.2.1  SRAM       一、异步SRAM：</vt:lpstr>
      <vt:lpstr>5.2.1  SRAM       一、异步SRAM：</vt:lpstr>
      <vt:lpstr>5.4  Intel 16/32位微机系统的主存设计(SRAM部分)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  80386、80486的内存接口</vt:lpstr>
      <vt:lpstr>5.4  Intel 16/32位微机系统的主存设计(SRAM部分)</vt:lpstr>
      <vt:lpstr>5.4  Intel 16/32位微机系统的主存设计(SRAM部分)</vt:lpstr>
      <vt:lpstr>PowerPoint 演示文稿</vt:lpstr>
      <vt:lpstr>5.4  Intel 16/32位微机系统的主存设计(SRAM部分)</vt:lpstr>
      <vt:lpstr>5.2.1  SRAM       二、同步SRAM</vt:lpstr>
      <vt:lpstr>5.2.1  SRAM       二、同步SRAM</vt:lpstr>
      <vt:lpstr>5.2.1  SRAM       二、同步SRAM</vt:lpstr>
      <vt:lpstr>5.2.1  SRAM       二、同步SRAM</vt:lpstr>
      <vt:lpstr>5.2.1  SRAM       二、同步SRAM</vt:lpstr>
      <vt:lpstr>5.2.1  SRAM       二、同步SRAM</vt:lpstr>
      <vt:lpstr>5.2.1  SRAM       二、同步SRAM</vt:lpstr>
      <vt:lpstr>5.2.1  SRAM       二、同步SRAM</vt:lpstr>
      <vt:lpstr>5.2.1  SRAM       二、同步SRAM     5. 典型芯片</vt:lpstr>
      <vt:lpstr>5.2.1  SRAM       二、同步SRAM     5. 典型芯片</vt:lpstr>
      <vt:lpstr>PowerPoint 演示文稿</vt:lpstr>
      <vt:lpstr>5.2.1  SRAM       二、同步SRAM     5. 典型芯片</vt:lpstr>
      <vt:lpstr>5.2.1  SRAM       二、同步SRAM     5. 典型芯片</vt:lpstr>
      <vt:lpstr>PowerPoint 演示文稿</vt:lpstr>
      <vt:lpstr>5.2.2  只读存储器(ROM)及接口设计</vt:lpstr>
      <vt:lpstr>5.2.2  只读存储器(ROM)及接口设计</vt:lpstr>
      <vt:lpstr>5.2.2  ROM          一、EPROM</vt:lpstr>
      <vt:lpstr>5.2.2  ROM          一、EPROM</vt:lpstr>
      <vt:lpstr>5.2.2  ROM          一、EPROM</vt:lpstr>
      <vt:lpstr>5.2.2  ROM          一、EPROM</vt:lpstr>
      <vt:lpstr>PowerPoint 演示文稿</vt:lpstr>
      <vt:lpstr>PowerPoint 演示文稿</vt:lpstr>
      <vt:lpstr>5.2.2  ROM          一、EPROM</vt:lpstr>
      <vt:lpstr>5.2.2  ROM          一、EPROM</vt:lpstr>
      <vt:lpstr>PowerPoint 演示文稿</vt:lpstr>
      <vt:lpstr>【例】利用2732和6264构成从00000H～02FFFH的ROM存储区和从03000H～06FFFH的RAM存储区。画出与8088系统总线的连接图。（不考虑板内总线驱动）</vt:lpstr>
      <vt:lpstr>PowerPoint 演示文稿</vt:lpstr>
      <vt:lpstr>PowerPoint 演示文稿</vt:lpstr>
      <vt:lpstr>PowerPoint 演示文稿</vt:lpstr>
      <vt:lpstr>PowerPoint 演示文稿</vt:lpstr>
      <vt:lpstr>5.2.2  ROM          二、EEPROM</vt:lpstr>
      <vt:lpstr>5.2.2  ROM          二、EEPROM</vt:lpstr>
      <vt:lpstr>5.2.2  ROM          二、EEPROM</vt:lpstr>
      <vt:lpstr>5.2.2  ROM          二、EEPROM</vt:lpstr>
      <vt:lpstr>5.2.2  ROM          二、EEPROM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5.2.2  ROM          三、闪速 E2PROM ：Flash</vt:lpstr>
      <vt:lpstr>5.2.2  ROM          三、闪速 E2PROM ：Flash</vt:lpstr>
      <vt:lpstr>5.2.2  ROM          三、闪速 E2PROM ：Flash</vt:lpstr>
      <vt:lpstr>5.2.2  ROM          三、闪速 E2PROM ：Flash</vt:lpstr>
      <vt:lpstr>5.2.2  ROM          三、闪速 E2PROM ：Flash</vt:lpstr>
      <vt:lpstr>5.2.2  ROM          三、闪速 E2PROM ：Flash</vt:lpstr>
      <vt:lpstr>5.2.2  ROM          三、闪速 E2PROM ：Flash</vt:lpstr>
      <vt:lpstr>5.2.2  ROM          三、闪速 E2PROM ：Flash</vt:lpstr>
      <vt:lpstr>5.2.2  ROM          三、闪速 E2PROM ：Flash</vt:lpstr>
      <vt:lpstr>5.2.2  ROM          三、闪速 E2PROM ：Flash</vt:lpstr>
      <vt:lpstr>5.2.2  ROM          三、闪速 E2PROM ：Flash</vt:lpstr>
      <vt:lpstr>5.2.2  ROM          三、闪速 E2PROM ：Flash</vt:lpstr>
      <vt:lpstr>5.2.2  ROM          三、闪速 E2PROM ：Flash</vt:lpstr>
      <vt:lpstr>5.2.2  ROM          三、闪速 E2PROM ：Flash</vt:lpstr>
      <vt:lpstr>5.2.2  ROM          三、闪速 E2PROM ：Flash</vt:lpstr>
      <vt:lpstr>5.2.2  ROM          三、闪速 E2PROM ：Flash</vt:lpstr>
      <vt:lpstr>5.2.2  ROM          三、闪速 E2PROM ：Flash</vt:lpstr>
      <vt:lpstr>5.2.2  ROM          三、闪速 E2PROM ：Flash</vt:lpstr>
      <vt:lpstr>5.2.2  ROM          三、闪速 E2PROM ：Flash</vt:lpstr>
      <vt:lpstr>5.2.2  ROM          三、闪速 E2PROM ：Flash</vt:lpstr>
      <vt:lpstr>5.2.2  ROM          三、闪速 E2PROM ：Flash</vt:lpstr>
      <vt:lpstr>5.2.2  ROM          三、闪速 E2PROM ：Flash</vt:lpstr>
      <vt:lpstr>5.2.2  ROM          三、闪速 E2PROM ：Flash</vt:lpstr>
      <vt:lpstr>5.2.2  ROM          三、闪速 E2PROM ：Flash</vt:lpstr>
      <vt:lpstr>PowerPoint 演示文稿</vt:lpstr>
      <vt:lpstr>PowerPoint 演示文稿</vt:lpstr>
      <vt:lpstr>5.2.2  ROM          三、Flash     2. NAND Flash</vt:lpstr>
      <vt:lpstr>5.2.2  ROM          三、Flash     2. NAND Flash</vt:lpstr>
      <vt:lpstr>5.2.2  ROM          三、Flash     2. NAND Flash</vt:lpstr>
      <vt:lpstr>5.2.2  ROM          三、闪速 E2PROM ：Flash</vt:lpstr>
      <vt:lpstr>5.2.2  ROM          三、闪速 E2PROM ：Flash</vt:lpstr>
      <vt:lpstr>5.2.2  ROM          三、闪速 E2PROM ：Flash</vt:lpstr>
      <vt:lpstr>5.2.2  ROM          三、闪速 E2PROM ：Flash</vt:lpstr>
      <vt:lpstr>例2：eMMC与UFS — 整合有主控芯片的NAND闪存</vt:lpstr>
      <vt:lpstr>例2：eMMC与UFS — 整合有主控芯片的NAND闪存</vt:lpstr>
      <vt:lpstr>PowerPoint 演示文稿</vt:lpstr>
      <vt:lpstr>5.2.3  其他存储器</vt:lpstr>
      <vt:lpstr>5.2.3  其他存储器     1. 双端口存储器</vt:lpstr>
      <vt:lpstr>5.2.3  其他存储器     1. 双端口存储器</vt:lpstr>
      <vt:lpstr>5.2.3  其他存储器     1. 双端口存储器</vt:lpstr>
      <vt:lpstr>5.2.3  其他存储器     2. 先进先出(FIFO)存储器</vt:lpstr>
      <vt:lpstr>5.2.3  其他存储器     2. 先进先出(FIFO)存储器</vt:lpstr>
      <vt:lpstr>5.2.3  其他存储器     3. 铁电存储器FRAM</vt:lpstr>
      <vt:lpstr>5.2.3  其他存储器     3. 铁电存储器FRAM</vt:lpstr>
      <vt:lpstr>5.2.3  其他存储器     3. 铁电存储器FRAM</vt:lpstr>
      <vt:lpstr>5.2.3  其他存储器     3. 铁电存储器FRAM</vt:lpstr>
      <vt:lpstr>5.2.3  其他存储器     3. 铁电存储器FRAM</vt:lpstr>
      <vt:lpstr>5.2.3  其他存储器     3. 铁电存储器FRAM</vt:lpstr>
      <vt:lpstr>5.2.3  其他存储器     3. 铁电存储器FRAM</vt:lpstr>
      <vt:lpstr>5.2.3  其他存储器     3. 铁电存储器FRAM</vt:lpstr>
      <vt:lpstr>5.2.3  其他存储器     3. 铁电存储器FRAM</vt:lpstr>
      <vt:lpstr>5.2.3  其他存储器     3. 铁电存储器FRAM</vt:lpstr>
      <vt:lpstr>小结</vt:lpstr>
      <vt:lpstr>PowerPoint 演示文稿</vt:lpstr>
    </vt:vector>
  </TitlesOfParts>
  <Company>西安电子科技大学 计算机学院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微机原理及接口技术</dc:title>
  <dc:subject>第5章 存储技术</dc:subject>
  <dc:creator>车向泉</dc:creator>
  <cp:lastModifiedBy>Administrator</cp:lastModifiedBy>
  <cp:revision>721</cp:revision>
  <dcterms:created xsi:type="dcterms:W3CDTF">1601-01-01T00:00:00Z</dcterms:created>
  <dcterms:modified xsi:type="dcterms:W3CDTF">2018-11-22T02:10:18Z</dcterms:modified>
</cp:coreProperties>
</file>